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3.xml" ContentType="application/vnd.openxmlformats-officedocument.presentationml.notesSlide+xml"/>
  <Override PartName="/ppt/diagrams/layout2.xml" ContentType="application/vnd.openxmlformats-officedocument.drawingml.diagramLayout+xml"/>
  <Override PartName="/ppt/diagrams/colors2.xml" ContentType="application/vnd.openxmlformats-officedocument.drawingml.diagramColors+xml"/>
  <Override PartName="/ppt/diagrams/colors4.xml" ContentType="application/vnd.openxmlformats-officedocument.drawingml.diagramColors+xml"/>
  <Override PartName="/ppt/diagrams/quickStyle2.xml" ContentType="application/vnd.openxmlformats-officedocument.drawingml.diagramStyle+xml"/>
  <Override PartName="/ppt/diagrams/drawing4.xml" ContentType="application/vnd.ms-office.drawingml.diagramDrawing+xml"/>
  <Override PartName="/ppt/diagrams/layout3.xml" ContentType="application/vnd.openxmlformats-officedocument.drawingml.diagramLayout+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quickStyle3.xml" ContentType="application/vnd.openxmlformats-officedocument.drawingml.diagramStyle+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colors3.xml" ContentType="application/vnd.openxmlformats-officedocument.drawingml.diagramColors+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rawing3.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layout4.xml" ContentType="application/vnd.openxmlformats-officedocument.drawingml.diagramLayout+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quickStyle4.xml" ContentType="application/vnd.openxmlformats-officedocument.drawingml.diagramStyle+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rawing2.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3"/>
  </p:notesMasterIdLst>
  <p:sldIdLst>
    <p:sldId id="659" r:id="rId3"/>
    <p:sldId id="257" r:id="rId4"/>
    <p:sldId id="545" r:id="rId5"/>
    <p:sldId id="258" r:id="rId6"/>
    <p:sldId id="299" r:id="rId7"/>
    <p:sldId id="270" r:id="rId8"/>
    <p:sldId id="259" r:id="rId9"/>
    <p:sldId id="271" r:id="rId10"/>
    <p:sldId id="307" r:id="rId11"/>
    <p:sldId id="339" r:id="rId12"/>
    <p:sldId id="308" r:id="rId13"/>
    <p:sldId id="309" r:id="rId14"/>
    <p:sldId id="310" r:id="rId15"/>
    <p:sldId id="534" r:id="rId16"/>
    <p:sldId id="551" r:id="rId17"/>
    <p:sldId id="533" r:id="rId18"/>
    <p:sldId id="671" r:id="rId19"/>
    <p:sldId id="677" r:id="rId20"/>
    <p:sldId id="274" r:id="rId21"/>
    <p:sldId id="275" r:id="rId22"/>
    <p:sldId id="292" r:id="rId23"/>
    <p:sldId id="314"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634" r:id="rId41"/>
    <p:sldId id="294" r:id="rId42"/>
    <p:sldId id="664" r:id="rId43"/>
    <p:sldId id="663" r:id="rId44"/>
    <p:sldId id="672" r:id="rId45"/>
    <p:sldId id="673" r:id="rId46"/>
    <p:sldId id="560" r:id="rId47"/>
    <p:sldId id="561" r:id="rId48"/>
    <p:sldId id="562" r:id="rId49"/>
    <p:sldId id="578" r:id="rId50"/>
    <p:sldId id="564" r:id="rId51"/>
    <p:sldId id="566" r:id="rId52"/>
    <p:sldId id="297" r:id="rId53"/>
    <p:sldId id="569" r:id="rId54"/>
    <p:sldId id="570" r:id="rId55"/>
    <p:sldId id="571" r:id="rId56"/>
    <p:sldId id="572" r:id="rId57"/>
    <p:sldId id="573" r:id="rId58"/>
    <p:sldId id="574" r:id="rId59"/>
    <p:sldId id="580" r:id="rId60"/>
    <p:sldId id="675" r:id="rId61"/>
    <p:sldId id="676" r:id="rId62"/>
    <p:sldId id="540" r:id="rId63"/>
    <p:sldId id="587" r:id="rId64"/>
    <p:sldId id="594" r:id="rId65"/>
    <p:sldId id="622" r:id="rId66"/>
    <p:sldId id="623" r:id="rId67"/>
    <p:sldId id="670" r:id="rId68"/>
    <p:sldId id="541" r:id="rId69"/>
    <p:sldId id="601" r:id="rId70"/>
    <p:sldId id="602" r:id="rId71"/>
    <p:sldId id="678" r:id="rId72"/>
    <p:sldId id="550" r:id="rId73"/>
    <p:sldId id="530" r:id="rId74"/>
    <p:sldId id="332" r:id="rId75"/>
    <p:sldId id="333" r:id="rId76"/>
    <p:sldId id="336" r:id="rId77"/>
    <p:sldId id="261" r:id="rId78"/>
    <p:sldId id="609" r:id="rId79"/>
    <p:sldId id="610" r:id="rId80"/>
    <p:sldId id="611" r:id="rId81"/>
    <p:sldId id="612" r:id="rId82"/>
    <p:sldId id="613" r:id="rId83"/>
    <p:sldId id="298" r:id="rId84"/>
    <p:sldId id="264" r:id="rId85"/>
    <p:sldId id="265" r:id="rId86"/>
    <p:sldId id="301" r:id="rId87"/>
    <p:sldId id="302" r:id="rId88"/>
    <p:sldId id="300" r:id="rId89"/>
    <p:sldId id="385" r:id="rId90"/>
    <p:sldId id="392" r:id="rId91"/>
    <p:sldId id="400" r:id="rId92"/>
    <p:sldId id="401" r:id="rId93"/>
    <p:sldId id="405" r:id="rId94"/>
    <p:sldId id="402" r:id="rId95"/>
    <p:sldId id="496" r:id="rId96"/>
    <p:sldId id="500" r:id="rId97"/>
    <p:sldId id="377" r:id="rId98"/>
    <p:sldId id="505" r:id="rId99"/>
    <p:sldId id="508" r:id="rId100"/>
    <p:sldId id="510" r:id="rId101"/>
    <p:sldId id="603" r:id="rId102"/>
    <p:sldId id="513" r:id="rId103"/>
    <p:sldId id="512" r:id="rId104"/>
    <p:sldId id="514" r:id="rId105"/>
    <p:sldId id="516" r:id="rId106"/>
    <p:sldId id="260" r:id="rId107"/>
    <p:sldId id="523" r:id="rId108"/>
    <p:sldId id="526" r:id="rId109"/>
    <p:sldId id="527" r:id="rId110"/>
    <p:sldId id="661" r:id="rId111"/>
    <p:sldId id="525" r:id="rId11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33" autoAdjust="0"/>
    <p:restoredTop sz="92526" autoAdjust="0"/>
  </p:normalViewPr>
  <p:slideViewPr>
    <p:cSldViewPr snapToGrid="0">
      <p:cViewPr varScale="1">
        <p:scale>
          <a:sx n="76" d="100"/>
          <a:sy n="76" d="100"/>
        </p:scale>
        <p:origin x="75" y="17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notesMaster" Target="notesMasters/notesMaster1.xml"/><Relationship Id="rId118" Type="http://schemas.openxmlformats.org/officeDocument/2006/relationships/customXml" Target="../customXml/item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presProps" Target="presProps.xml"/><Relationship Id="rId119" Type="http://schemas.openxmlformats.org/officeDocument/2006/relationships/customXml" Target="../customXml/item2.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customXml" Target="../customXml/item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diagrams/_rels/data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svg"/><Relationship Id="rId1" Type="http://schemas.openxmlformats.org/officeDocument/2006/relationships/image" Target="../media/image147.png"/><Relationship Id="rId4" Type="http://schemas.openxmlformats.org/officeDocument/2006/relationships/image" Target="../media/image150.svg"/></Relationships>
</file>

<file path=ppt/diagrams/_rels/data6.xml.rels><?xml version="1.0" encoding="UTF-8" standalone="yes"?>
<Relationships xmlns="http://schemas.openxmlformats.org/package/2006/relationships"><Relationship Id="rId3" Type="http://schemas.openxmlformats.org/officeDocument/2006/relationships/image" Target="../media/image152.svg"/><Relationship Id="rId7" Type="http://schemas.openxmlformats.org/officeDocument/2006/relationships/image" Target="../media/image156.svg"/><Relationship Id="rId2" Type="http://schemas.openxmlformats.org/officeDocument/2006/relationships/image" Target="../media/image151.png"/><Relationship Id="rId1" Type="http://schemas.openxmlformats.org/officeDocument/2006/relationships/hyperlink" Target="https://www.libraryofthings.co.uk/" TargetMode="External"/><Relationship Id="rId6" Type="http://schemas.openxmlformats.org/officeDocument/2006/relationships/image" Target="../media/image155.png"/><Relationship Id="rId5" Type="http://schemas.openxmlformats.org/officeDocument/2006/relationships/image" Target="../media/image154.svg"/><Relationship Id="rId4" Type="http://schemas.openxmlformats.org/officeDocument/2006/relationships/image" Target="../media/image153.png"/></Relationships>
</file>

<file path=ppt/diagrams/_rels/data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svg"/><Relationship Id="rId1" Type="http://schemas.openxmlformats.org/officeDocument/2006/relationships/image" Target="../media/image147.png"/><Relationship Id="rId4" Type="http://schemas.openxmlformats.org/officeDocument/2006/relationships/image" Target="../media/image150.svg"/></Relationships>
</file>

<file path=ppt/diagrams/_rels/data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svg"/><Relationship Id="rId1" Type="http://schemas.openxmlformats.org/officeDocument/2006/relationships/image" Target="../media/image158.png"/><Relationship Id="rId4" Type="http://schemas.openxmlformats.org/officeDocument/2006/relationships/image" Target="../media/image161.svg"/></Relationships>
</file>

<file path=ppt/diagrams/_rels/data9.xml.rels><?xml version="1.0" encoding="UTF-8" standalone="yes"?>
<Relationships xmlns="http://schemas.openxmlformats.org/package/2006/relationships"><Relationship Id="rId3" Type="http://schemas.openxmlformats.org/officeDocument/2006/relationships/image" Target="../media/image163.svg"/><Relationship Id="rId2" Type="http://schemas.openxmlformats.org/officeDocument/2006/relationships/image" Target="../media/image162.png"/><Relationship Id="rId1" Type="http://schemas.openxmlformats.org/officeDocument/2006/relationships/hyperlink" Target="https://wlaczoszczedzanie.pl/znaki-ekologiczne/" TargetMode="External"/><Relationship Id="rId5" Type="http://schemas.openxmlformats.org/officeDocument/2006/relationships/image" Target="../media/image165.svg"/><Relationship Id="rId4" Type="http://schemas.openxmlformats.org/officeDocument/2006/relationships/image" Target="../media/image16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svg"/><Relationship Id="rId1" Type="http://schemas.openxmlformats.org/officeDocument/2006/relationships/image" Target="../media/image147.png"/><Relationship Id="rId4" Type="http://schemas.openxmlformats.org/officeDocument/2006/relationships/image" Target="../media/image15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6.svg"/><Relationship Id="rId2" Type="http://schemas.openxmlformats.org/officeDocument/2006/relationships/image" Target="../media/image152.svg"/><Relationship Id="rId1" Type="http://schemas.openxmlformats.org/officeDocument/2006/relationships/image" Target="../media/image151.png"/><Relationship Id="rId6" Type="http://schemas.openxmlformats.org/officeDocument/2006/relationships/image" Target="../media/image155.png"/><Relationship Id="rId5" Type="http://schemas.openxmlformats.org/officeDocument/2006/relationships/hyperlink" Target="https://www.libraryofthings.co.uk/" TargetMode="External"/><Relationship Id="rId4" Type="http://schemas.openxmlformats.org/officeDocument/2006/relationships/image" Target="../media/image15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svg"/><Relationship Id="rId1" Type="http://schemas.openxmlformats.org/officeDocument/2006/relationships/image" Target="../media/image147.png"/><Relationship Id="rId4" Type="http://schemas.openxmlformats.org/officeDocument/2006/relationships/image" Target="../media/image15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svg"/><Relationship Id="rId1" Type="http://schemas.openxmlformats.org/officeDocument/2006/relationships/image" Target="../media/image158.png"/><Relationship Id="rId4" Type="http://schemas.openxmlformats.org/officeDocument/2006/relationships/image" Target="../media/image161.svg"/></Relationships>
</file>

<file path=ppt/diagrams/_rels/drawing9.xml.rels><?xml version="1.0" encoding="UTF-8" standalone="yes"?>
<Relationships xmlns="http://schemas.openxmlformats.org/package/2006/relationships"><Relationship Id="rId3" Type="http://schemas.openxmlformats.org/officeDocument/2006/relationships/hyperlink" Target="https://wlaczoszczedzanie.pl/znaki-ekologiczne/" TargetMode="External"/><Relationship Id="rId2" Type="http://schemas.openxmlformats.org/officeDocument/2006/relationships/image" Target="../media/image163.svg"/><Relationship Id="rId1" Type="http://schemas.openxmlformats.org/officeDocument/2006/relationships/image" Target="../media/image162.png"/><Relationship Id="rId5" Type="http://schemas.openxmlformats.org/officeDocument/2006/relationships/image" Target="../media/image165.svg"/><Relationship Id="rId4" Type="http://schemas.openxmlformats.org/officeDocument/2006/relationships/image" Target="../media/image16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915E91-54D9-4E68-9264-82BD423522A4}"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F3567E79-06AC-4BA0-8BB9-C8750EE5C5C3}">
      <dgm:prSet custT="1"/>
      <dgm:spPr/>
      <dgm:t>
        <a:bodyPr/>
        <a:lstStyle/>
        <a:p>
          <a:r>
            <a:rPr lang="pl-PL" sz="1800">
              <a:solidFill>
                <a:schemeClr val="tx1"/>
              </a:solidFill>
            </a:rPr>
            <a:t>w ciągu ostatnich 50 lat na Ziemi przybyło ponad 4 miliardy osób - 8.025 mld;</a:t>
          </a:r>
          <a:endParaRPr lang="en-US" sz="1800">
            <a:solidFill>
              <a:schemeClr val="tx1"/>
            </a:solidFill>
          </a:endParaRPr>
        </a:p>
      </dgm:t>
    </dgm:pt>
    <dgm:pt modelId="{9BE9BA43-3AA9-4224-9050-3E62224CDB55}" type="parTrans" cxnId="{78D94F20-A79E-4276-8865-6EADC9865EDA}">
      <dgm:prSet/>
      <dgm:spPr/>
      <dgm:t>
        <a:bodyPr/>
        <a:lstStyle/>
        <a:p>
          <a:endParaRPr lang="en-US" sz="2400">
            <a:solidFill>
              <a:schemeClr val="tx1"/>
            </a:solidFill>
          </a:endParaRPr>
        </a:p>
      </dgm:t>
    </dgm:pt>
    <dgm:pt modelId="{251FA53F-554B-4C01-BF95-C9136AD296BF}" type="sibTrans" cxnId="{78D94F20-A79E-4276-8865-6EADC9865EDA}">
      <dgm:prSet/>
      <dgm:spPr/>
      <dgm:t>
        <a:bodyPr/>
        <a:lstStyle/>
        <a:p>
          <a:endParaRPr lang="en-US" sz="2400">
            <a:solidFill>
              <a:schemeClr val="tx1"/>
            </a:solidFill>
          </a:endParaRPr>
        </a:p>
      </dgm:t>
    </dgm:pt>
    <dgm:pt modelId="{E0791D7D-9CB8-493F-A3D3-A5729AF3FA66}">
      <dgm:prSet custT="1"/>
      <dgm:spPr/>
      <dgm:t>
        <a:bodyPr/>
        <a:lstStyle/>
        <a:p>
          <a:r>
            <a:rPr lang="pl-PL" sz="1800">
              <a:solidFill>
                <a:schemeClr val="tx1"/>
              </a:solidFill>
            </a:rPr>
            <a:t>w miastach żyje co drugi mieszkaniec globu, a ONZ ocenia, że do 2030 r. liczba ta powiększy się do 5 mld;</a:t>
          </a:r>
          <a:endParaRPr lang="en-US" sz="1800">
            <a:solidFill>
              <a:schemeClr val="tx1"/>
            </a:solidFill>
          </a:endParaRPr>
        </a:p>
      </dgm:t>
    </dgm:pt>
    <dgm:pt modelId="{4EAFC832-6BFD-42F7-8006-1DC66EA78D86}" type="parTrans" cxnId="{495083D3-D88B-44E2-8410-F0983F653CF2}">
      <dgm:prSet/>
      <dgm:spPr/>
      <dgm:t>
        <a:bodyPr/>
        <a:lstStyle/>
        <a:p>
          <a:endParaRPr lang="en-US" sz="2400">
            <a:solidFill>
              <a:schemeClr val="tx1"/>
            </a:solidFill>
          </a:endParaRPr>
        </a:p>
      </dgm:t>
    </dgm:pt>
    <dgm:pt modelId="{297E0200-B41D-4D1E-8486-1099F93D493A}" type="sibTrans" cxnId="{495083D3-D88B-44E2-8410-F0983F653CF2}">
      <dgm:prSet/>
      <dgm:spPr/>
      <dgm:t>
        <a:bodyPr/>
        <a:lstStyle/>
        <a:p>
          <a:endParaRPr lang="en-US" sz="2400">
            <a:solidFill>
              <a:schemeClr val="tx1"/>
            </a:solidFill>
          </a:endParaRPr>
        </a:p>
      </dgm:t>
    </dgm:pt>
    <dgm:pt modelId="{D7E3087D-A516-47B6-90DA-E1A25BD0F7CB}">
      <dgm:prSet custT="1"/>
      <dgm:spPr/>
      <dgm:t>
        <a:bodyPr/>
        <a:lstStyle/>
        <a:p>
          <a:r>
            <a:rPr lang="pl-PL" sz="1800">
              <a:solidFill>
                <a:schemeClr val="tx1"/>
              </a:solidFill>
            </a:rPr>
            <a:t>około 2050 roku w miastach ma znajdować się już 64% ludności krajów rozwijających się </a:t>
          </a:r>
          <a:br>
            <a:rPr lang="pl-PL" sz="1800">
              <a:solidFill>
                <a:schemeClr val="tx1"/>
              </a:solidFill>
            </a:rPr>
          </a:br>
          <a:r>
            <a:rPr lang="pl-PL" sz="1800">
              <a:solidFill>
                <a:schemeClr val="tx1"/>
              </a:solidFill>
            </a:rPr>
            <a:t>i aż 86% ludności krajów rozwiniętych;</a:t>
          </a:r>
          <a:endParaRPr lang="en-US" sz="1800">
            <a:solidFill>
              <a:schemeClr val="tx1"/>
            </a:solidFill>
          </a:endParaRPr>
        </a:p>
      </dgm:t>
    </dgm:pt>
    <dgm:pt modelId="{F7546A20-9E62-4C7C-AD65-11F0076A9243}" type="parTrans" cxnId="{D7597667-5FDD-40B1-8638-094CD5E3F961}">
      <dgm:prSet/>
      <dgm:spPr/>
      <dgm:t>
        <a:bodyPr/>
        <a:lstStyle/>
        <a:p>
          <a:endParaRPr lang="en-US" sz="2400">
            <a:solidFill>
              <a:schemeClr val="tx1"/>
            </a:solidFill>
          </a:endParaRPr>
        </a:p>
      </dgm:t>
    </dgm:pt>
    <dgm:pt modelId="{4F3CA752-13A8-418F-9C28-DDAB046683C7}" type="sibTrans" cxnId="{D7597667-5FDD-40B1-8638-094CD5E3F961}">
      <dgm:prSet/>
      <dgm:spPr/>
      <dgm:t>
        <a:bodyPr/>
        <a:lstStyle/>
        <a:p>
          <a:endParaRPr lang="en-US" sz="2400">
            <a:solidFill>
              <a:schemeClr val="tx1"/>
            </a:solidFill>
          </a:endParaRPr>
        </a:p>
      </dgm:t>
    </dgm:pt>
    <dgm:pt modelId="{0F9DE479-44BA-4C1C-AFAD-71A7ED1A23AA}">
      <dgm:prSet custT="1"/>
      <dgm:spPr/>
      <dgm:t>
        <a:bodyPr/>
        <a:lstStyle/>
        <a:p>
          <a:r>
            <a:rPr lang="pl-PL" sz="1800">
              <a:solidFill>
                <a:schemeClr val="tx1"/>
              </a:solidFill>
            </a:rPr>
            <a:t>wydobywanie zasobów wzrosło 12-krotnie między 1900 a 2020;</a:t>
          </a:r>
          <a:endParaRPr lang="en-US" sz="1800">
            <a:solidFill>
              <a:schemeClr val="tx1"/>
            </a:solidFill>
          </a:endParaRPr>
        </a:p>
      </dgm:t>
    </dgm:pt>
    <dgm:pt modelId="{46AF973E-C234-467C-9616-3C0BD395E43C}" type="parTrans" cxnId="{E036D161-C3FD-4C06-9065-A7214D0D40C3}">
      <dgm:prSet/>
      <dgm:spPr/>
      <dgm:t>
        <a:bodyPr/>
        <a:lstStyle/>
        <a:p>
          <a:endParaRPr lang="en-US" sz="2400">
            <a:solidFill>
              <a:schemeClr val="tx1"/>
            </a:solidFill>
          </a:endParaRPr>
        </a:p>
      </dgm:t>
    </dgm:pt>
    <dgm:pt modelId="{895AF49C-ACDC-4BF9-9A33-406DCFD67017}" type="sibTrans" cxnId="{E036D161-C3FD-4C06-9065-A7214D0D40C3}">
      <dgm:prSet/>
      <dgm:spPr/>
      <dgm:t>
        <a:bodyPr/>
        <a:lstStyle/>
        <a:p>
          <a:endParaRPr lang="en-US" sz="2400">
            <a:solidFill>
              <a:schemeClr val="tx1"/>
            </a:solidFill>
          </a:endParaRPr>
        </a:p>
      </dgm:t>
    </dgm:pt>
    <dgm:pt modelId="{2B726A61-FF68-40EC-8FC5-5F4CA360F22F}">
      <dgm:prSet custT="1"/>
      <dgm:spPr/>
      <dgm:t>
        <a:bodyPr/>
        <a:lstStyle/>
        <a:p>
          <a:r>
            <a:rPr lang="pl-PL" sz="1800">
              <a:solidFill>
                <a:schemeClr val="tx1"/>
              </a:solidFill>
              <a:latin typeface="Aptos Display" panose="020F0302020204030204"/>
            </a:rPr>
            <a:t>tylko</a:t>
          </a:r>
          <a:r>
            <a:rPr lang="pl-PL" sz="1800">
              <a:solidFill>
                <a:schemeClr val="tx1"/>
              </a:solidFill>
            </a:rPr>
            <a:t> w ciągu ostatnich 40 lat globalne użycie materiałów prawie się potroiło, z 26,7 miliardów ton w 1970 r do 84,4 mld ton obecnie a oczekuje się, że podwoi się ponownie do 170–184 miliardów ton do roku 2040;</a:t>
          </a:r>
          <a:endParaRPr lang="en-US" sz="1800">
            <a:solidFill>
              <a:schemeClr val="tx1"/>
            </a:solidFill>
          </a:endParaRPr>
        </a:p>
      </dgm:t>
    </dgm:pt>
    <dgm:pt modelId="{27DA6345-0A9D-4593-AA07-7C1DB56D9E84}" type="parTrans" cxnId="{BAFEF2C8-C207-4888-A1FB-64B85AE527E9}">
      <dgm:prSet/>
      <dgm:spPr/>
      <dgm:t>
        <a:bodyPr/>
        <a:lstStyle/>
        <a:p>
          <a:endParaRPr lang="en-US" sz="2400">
            <a:solidFill>
              <a:schemeClr val="tx1"/>
            </a:solidFill>
          </a:endParaRPr>
        </a:p>
      </dgm:t>
    </dgm:pt>
    <dgm:pt modelId="{3B4E127B-E96A-4BBF-B593-D51F8DD95ED0}" type="sibTrans" cxnId="{BAFEF2C8-C207-4888-A1FB-64B85AE527E9}">
      <dgm:prSet/>
      <dgm:spPr/>
      <dgm:t>
        <a:bodyPr/>
        <a:lstStyle/>
        <a:p>
          <a:endParaRPr lang="en-US" sz="2400">
            <a:solidFill>
              <a:schemeClr val="tx1"/>
            </a:solidFill>
          </a:endParaRPr>
        </a:p>
      </dgm:t>
    </dgm:pt>
    <dgm:pt modelId="{911C7D30-B27D-4F7C-A3B8-9528878EFE83}">
      <dgm:prSet custT="1"/>
      <dgm:spPr/>
      <dgm:t>
        <a:bodyPr/>
        <a:lstStyle/>
        <a:p>
          <a:r>
            <a:rPr lang="pl-PL" sz="1800">
              <a:solidFill>
                <a:schemeClr val="tx1"/>
              </a:solidFill>
            </a:rPr>
            <a:t>obecnie w każdym roku wytwarzane jest ok. 2 mld ton stałych odpadów. Eksperci przewidują jednocześnie, że już za ok. 30 lat możemy spodziewać się niemal podwojonej produkcji śmieci. Według specjalistów około 2050 roku na świecie będziemy produkowali ok. 3,4 miliarda ton odpadów rocznie.</a:t>
          </a:r>
          <a:endParaRPr lang="en-US" sz="1800">
            <a:solidFill>
              <a:schemeClr val="tx1"/>
            </a:solidFill>
          </a:endParaRPr>
        </a:p>
      </dgm:t>
    </dgm:pt>
    <dgm:pt modelId="{FA719B3F-5C29-4BC8-AFE6-62C0FDEA010C}" type="parTrans" cxnId="{F61FB3D7-D059-41F3-A275-EBFF5CC91DAA}">
      <dgm:prSet/>
      <dgm:spPr/>
      <dgm:t>
        <a:bodyPr/>
        <a:lstStyle/>
        <a:p>
          <a:endParaRPr lang="en-US" sz="2400">
            <a:solidFill>
              <a:schemeClr val="tx1"/>
            </a:solidFill>
          </a:endParaRPr>
        </a:p>
      </dgm:t>
    </dgm:pt>
    <dgm:pt modelId="{E562A7AD-B150-4E19-8B86-2A7DA9468037}" type="sibTrans" cxnId="{F61FB3D7-D059-41F3-A275-EBFF5CC91DAA}">
      <dgm:prSet/>
      <dgm:spPr/>
      <dgm:t>
        <a:bodyPr/>
        <a:lstStyle/>
        <a:p>
          <a:endParaRPr lang="en-US" sz="2400">
            <a:solidFill>
              <a:schemeClr val="tx1"/>
            </a:solidFill>
          </a:endParaRPr>
        </a:p>
      </dgm:t>
    </dgm:pt>
    <dgm:pt modelId="{09DC13EB-7E98-493E-83E7-6CCDDDA9A2D1}" type="pres">
      <dgm:prSet presAssocID="{C6915E91-54D9-4E68-9264-82BD423522A4}" presName="diagram" presStyleCnt="0">
        <dgm:presLayoutVars>
          <dgm:dir/>
          <dgm:resizeHandles val="exact"/>
        </dgm:presLayoutVars>
      </dgm:prSet>
      <dgm:spPr/>
    </dgm:pt>
    <dgm:pt modelId="{FEA2470B-692D-4D40-BF23-1EAB0AAAEF30}" type="pres">
      <dgm:prSet presAssocID="{F3567E79-06AC-4BA0-8BB9-C8750EE5C5C3}" presName="node" presStyleLbl="node1" presStyleIdx="0" presStyleCnt="6">
        <dgm:presLayoutVars>
          <dgm:bulletEnabled val="1"/>
        </dgm:presLayoutVars>
      </dgm:prSet>
      <dgm:spPr/>
    </dgm:pt>
    <dgm:pt modelId="{D44FF26B-F870-4A00-96AF-AB777A843000}" type="pres">
      <dgm:prSet presAssocID="{251FA53F-554B-4C01-BF95-C9136AD296BF}" presName="sibTrans" presStyleCnt="0"/>
      <dgm:spPr/>
    </dgm:pt>
    <dgm:pt modelId="{6DF37483-5FDF-49C0-957B-3999135E1746}" type="pres">
      <dgm:prSet presAssocID="{E0791D7D-9CB8-493F-A3D3-A5729AF3FA66}" presName="node" presStyleLbl="node1" presStyleIdx="1" presStyleCnt="6">
        <dgm:presLayoutVars>
          <dgm:bulletEnabled val="1"/>
        </dgm:presLayoutVars>
      </dgm:prSet>
      <dgm:spPr/>
    </dgm:pt>
    <dgm:pt modelId="{B95DD0C2-2E2C-4CCB-8290-D0529389C6A4}" type="pres">
      <dgm:prSet presAssocID="{297E0200-B41D-4D1E-8486-1099F93D493A}" presName="sibTrans" presStyleCnt="0"/>
      <dgm:spPr/>
    </dgm:pt>
    <dgm:pt modelId="{7B4E0BB6-134E-46D6-AB5D-959BCBC9B946}" type="pres">
      <dgm:prSet presAssocID="{D7E3087D-A516-47B6-90DA-E1A25BD0F7CB}" presName="node" presStyleLbl="node1" presStyleIdx="2" presStyleCnt="6">
        <dgm:presLayoutVars>
          <dgm:bulletEnabled val="1"/>
        </dgm:presLayoutVars>
      </dgm:prSet>
      <dgm:spPr/>
    </dgm:pt>
    <dgm:pt modelId="{F89AA187-AFF0-4199-8A1D-63969C9E8B6E}" type="pres">
      <dgm:prSet presAssocID="{4F3CA752-13A8-418F-9C28-DDAB046683C7}" presName="sibTrans" presStyleCnt="0"/>
      <dgm:spPr/>
    </dgm:pt>
    <dgm:pt modelId="{B2EAB784-8A78-4038-95FD-70D273E95DEF}" type="pres">
      <dgm:prSet presAssocID="{0F9DE479-44BA-4C1C-AFAD-71A7ED1A23AA}" presName="node" presStyleLbl="node1" presStyleIdx="3" presStyleCnt="6">
        <dgm:presLayoutVars>
          <dgm:bulletEnabled val="1"/>
        </dgm:presLayoutVars>
      </dgm:prSet>
      <dgm:spPr/>
    </dgm:pt>
    <dgm:pt modelId="{4BAB5913-1372-46A7-ACC3-314829AB5B7D}" type="pres">
      <dgm:prSet presAssocID="{895AF49C-ACDC-4BF9-9A33-406DCFD67017}" presName="sibTrans" presStyleCnt="0"/>
      <dgm:spPr/>
    </dgm:pt>
    <dgm:pt modelId="{0D735943-88AC-44A4-9C6B-C25B97C1D932}" type="pres">
      <dgm:prSet presAssocID="{2B726A61-FF68-40EC-8FC5-5F4CA360F22F}" presName="node" presStyleLbl="node1" presStyleIdx="4" presStyleCnt="6">
        <dgm:presLayoutVars>
          <dgm:bulletEnabled val="1"/>
        </dgm:presLayoutVars>
      </dgm:prSet>
      <dgm:spPr/>
    </dgm:pt>
    <dgm:pt modelId="{D0875DF8-0465-4B4C-B576-3641AC40076C}" type="pres">
      <dgm:prSet presAssocID="{3B4E127B-E96A-4BBF-B593-D51F8DD95ED0}" presName="sibTrans" presStyleCnt="0"/>
      <dgm:spPr/>
    </dgm:pt>
    <dgm:pt modelId="{E3967102-9EAF-40BF-B132-561A61B5AB3F}" type="pres">
      <dgm:prSet presAssocID="{911C7D30-B27D-4F7C-A3B8-9528878EFE83}" presName="node" presStyleLbl="node1" presStyleIdx="5" presStyleCnt="6">
        <dgm:presLayoutVars>
          <dgm:bulletEnabled val="1"/>
        </dgm:presLayoutVars>
      </dgm:prSet>
      <dgm:spPr/>
    </dgm:pt>
  </dgm:ptLst>
  <dgm:cxnLst>
    <dgm:cxn modelId="{78D94F20-A79E-4276-8865-6EADC9865EDA}" srcId="{C6915E91-54D9-4E68-9264-82BD423522A4}" destId="{F3567E79-06AC-4BA0-8BB9-C8750EE5C5C3}" srcOrd="0" destOrd="0" parTransId="{9BE9BA43-3AA9-4224-9050-3E62224CDB55}" sibTransId="{251FA53F-554B-4C01-BF95-C9136AD296BF}"/>
    <dgm:cxn modelId="{766E755F-F023-416E-8C64-4A802BFFC495}" type="presOf" srcId="{0F9DE479-44BA-4C1C-AFAD-71A7ED1A23AA}" destId="{B2EAB784-8A78-4038-95FD-70D273E95DEF}" srcOrd="0" destOrd="0" presId="urn:microsoft.com/office/officeart/2005/8/layout/default"/>
    <dgm:cxn modelId="{E036D161-C3FD-4C06-9065-A7214D0D40C3}" srcId="{C6915E91-54D9-4E68-9264-82BD423522A4}" destId="{0F9DE479-44BA-4C1C-AFAD-71A7ED1A23AA}" srcOrd="3" destOrd="0" parTransId="{46AF973E-C234-467C-9616-3C0BD395E43C}" sibTransId="{895AF49C-ACDC-4BF9-9A33-406DCFD67017}"/>
    <dgm:cxn modelId="{D7597667-5FDD-40B1-8638-094CD5E3F961}" srcId="{C6915E91-54D9-4E68-9264-82BD423522A4}" destId="{D7E3087D-A516-47B6-90DA-E1A25BD0F7CB}" srcOrd="2" destOrd="0" parTransId="{F7546A20-9E62-4C7C-AD65-11F0076A9243}" sibTransId="{4F3CA752-13A8-418F-9C28-DDAB046683C7}"/>
    <dgm:cxn modelId="{99F0FE99-49AF-4414-9F18-EEB0292AE1E2}" type="presOf" srcId="{D7E3087D-A516-47B6-90DA-E1A25BD0F7CB}" destId="{7B4E0BB6-134E-46D6-AB5D-959BCBC9B946}" srcOrd="0" destOrd="0" presId="urn:microsoft.com/office/officeart/2005/8/layout/default"/>
    <dgm:cxn modelId="{402CE6B1-B4B0-46DD-AD83-01F7A521B1E4}" type="presOf" srcId="{F3567E79-06AC-4BA0-8BB9-C8750EE5C5C3}" destId="{FEA2470B-692D-4D40-BF23-1EAB0AAAEF30}" srcOrd="0" destOrd="0" presId="urn:microsoft.com/office/officeart/2005/8/layout/default"/>
    <dgm:cxn modelId="{B2517EB4-9D63-45B0-8208-0D520A5A91B3}" type="presOf" srcId="{E0791D7D-9CB8-493F-A3D3-A5729AF3FA66}" destId="{6DF37483-5FDF-49C0-957B-3999135E1746}" srcOrd="0" destOrd="0" presId="urn:microsoft.com/office/officeart/2005/8/layout/default"/>
    <dgm:cxn modelId="{E934FCC3-2935-48A0-9C46-1E0688A8F765}" type="presOf" srcId="{911C7D30-B27D-4F7C-A3B8-9528878EFE83}" destId="{E3967102-9EAF-40BF-B132-561A61B5AB3F}" srcOrd="0" destOrd="0" presId="urn:microsoft.com/office/officeart/2005/8/layout/default"/>
    <dgm:cxn modelId="{BAFEF2C8-C207-4888-A1FB-64B85AE527E9}" srcId="{C6915E91-54D9-4E68-9264-82BD423522A4}" destId="{2B726A61-FF68-40EC-8FC5-5F4CA360F22F}" srcOrd="4" destOrd="0" parTransId="{27DA6345-0A9D-4593-AA07-7C1DB56D9E84}" sibTransId="{3B4E127B-E96A-4BBF-B593-D51F8DD95ED0}"/>
    <dgm:cxn modelId="{DFB688CD-AEE8-495F-9403-53B944726C30}" type="presOf" srcId="{2B726A61-FF68-40EC-8FC5-5F4CA360F22F}" destId="{0D735943-88AC-44A4-9C6B-C25B97C1D932}" srcOrd="0" destOrd="0" presId="urn:microsoft.com/office/officeart/2005/8/layout/default"/>
    <dgm:cxn modelId="{495083D3-D88B-44E2-8410-F0983F653CF2}" srcId="{C6915E91-54D9-4E68-9264-82BD423522A4}" destId="{E0791D7D-9CB8-493F-A3D3-A5729AF3FA66}" srcOrd="1" destOrd="0" parTransId="{4EAFC832-6BFD-42F7-8006-1DC66EA78D86}" sibTransId="{297E0200-B41D-4D1E-8486-1099F93D493A}"/>
    <dgm:cxn modelId="{F61FB3D7-D059-41F3-A275-EBFF5CC91DAA}" srcId="{C6915E91-54D9-4E68-9264-82BD423522A4}" destId="{911C7D30-B27D-4F7C-A3B8-9528878EFE83}" srcOrd="5" destOrd="0" parTransId="{FA719B3F-5C29-4BC8-AFE6-62C0FDEA010C}" sibTransId="{E562A7AD-B150-4E19-8B86-2A7DA9468037}"/>
    <dgm:cxn modelId="{28C71AF3-8C9C-495C-8752-C2964E42168B}" type="presOf" srcId="{C6915E91-54D9-4E68-9264-82BD423522A4}" destId="{09DC13EB-7E98-493E-83E7-6CCDDDA9A2D1}" srcOrd="0" destOrd="0" presId="urn:microsoft.com/office/officeart/2005/8/layout/default"/>
    <dgm:cxn modelId="{CC679539-2E3D-4DE0-A681-FB3117771723}" type="presParOf" srcId="{09DC13EB-7E98-493E-83E7-6CCDDDA9A2D1}" destId="{FEA2470B-692D-4D40-BF23-1EAB0AAAEF30}" srcOrd="0" destOrd="0" presId="urn:microsoft.com/office/officeart/2005/8/layout/default"/>
    <dgm:cxn modelId="{3B5E679B-8181-46A1-97F6-9CE77750D963}" type="presParOf" srcId="{09DC13EB-7E98-493E-83E7-6CCDDDA9A2D1}" destId="{D44FF26B-F870-4A00-96AF-AB777A843000}" srcOrd="1" destOrd="0" presId="urn:microsoft.com/office/officeart/2005/8/layout/default"/>
    <dgm:cxn modelId="{55A9C4B9-8EF1-45AE-ACEB-338868128E41}" type="presParOf" srcId="{09DC13EB-7E98-493E-83E7-6CCDDDA9A2D1}" destId="{6DF37483-5FDF-49C0-957B-3999135E1746}" srcOrd="2" destOrd="0" presId="urn:microsoft.com/office/officeart/2005/8/layout/default"/>
    <dgm:cxn modelId="{726C915E-32D5-4543-9995-CB3C92F5B754}" type="presParOf" srcId="{09DC13EB-7E98-493E-83E7-6CCDDDA9A2D1}" destId="{B95DD0C2-2E2C-4CCB-8290-D0529389C6A4}" srcOrd="3" destOrd="0" presId="urn:microsoft.com/office/officeart/2005/8/layout/default"/>
    <dgm:cxn modelId="{1CE5CB4B-027E-4B10-8019-6FD6533E83AD}" type="presParOf" srcId="{09DC13EB-7E98-493E-83E7-6CCDDDA9A2D1}" destId="{7B4E0BB6-134E-46D6-AB5D-959BCBC9B946}" srcOrd="4" destOrd="0" presId="urn:microsoft.com/office/officeart/2005/8/layout/default"/>
    <dgm:cxn modelId="{29A381C7-BC18-49CF-A0B4-4554D3E1EA83}" type="presParOf" srcId="{09DC13EB-7E98-493E-83E7-6CCDDDA9A2D1}" destId="{F89AA187-AFF0-4199-8A1D-63969C9E8B6E}" srcOrd="5" destOrd="0" presId="urn:microsoft.com/office/officeart/2005/8/layout/default"/>
    <dgm:cxn modelId="{3275C998-1CE4-4265-B59A-8CF89DA86EE1}" type="presParOf" srcId="{09DC13EB-7E98-493E-83E7-6CCDDDA9A2D1}" destId="{B2EAB784-8A78-4038-95FD-70D273E95DEF}" srcOrd="6" destOrd="0" presId="urn:microsoft.com/office/officeart/2005/8/layout/default"/>
    <dgm:cxn modelId="{52C0A996-11B3-47BA-A2D4-44EF2C9F2D9A}" type="presParOf" srcId="{09DC13EB-7E98-493E-83E7-6CCDDDA9A2D1}" destId="{4BAB5913-1372-46A7-ACC3-314829AB5B7D}" srcOrd="7" destOrd="0" presId="urn:microsoft.com/office/officeart/2005/8/layout/default"/>
    <dgm:cxn modelId="{D2CA8588-B38F-4D8E-AA03-1037A452219D}" type="presParOf" srcId="{09DC13EB-7E98-493E-83E7-6CCDDDA9A2D1}" destId="{0D735943-88AC-44A4-9C6B-C25B97C1D932}" srcOrd="8" destOrd="0" presId="urn:microsoft.com/office/officeart/2005/8/layout/default"/>
    <dgm:cxn modelId="{C6C407AC-952C-4951-97E1-4BAF78BDFCFA}" type="presParOf" srcId="{09DC13EB-7E98-493E-83E7-6CCDDDA9A2D1}" destId="{D0875DF8-0465-4B4C-B576-3641AC40076C}" srcOrd="9" destOrd="0" presId="urn:microsoft.com/office/officeart/2005/8/layout/default"/>
    <dgm:cxn modelId="{12ACA151-6D64-4AFD-AE28-2CF88D2F7679}" type="presParOf" srcId="{09DC13EB-7E98-493E-83E7-6CCDDDA9A2D1}" destId="{E3967102-9EAF-40BF-B132-561A61B5AB3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E251349-E28E-418D-AC35-4366E8447601}" type="doc">
      <dgm:prSet loTypeId="urn:microsoft.com/office/officeart/2005/8/layout/process1" loCatId="process" qsTypeId="urn:microsoft.com/office/officeart/2005/8/quickstyle/simple1" qsCatId="simple" csTypeId="urn:microsoft.com/office/officeart/2005/8/colors/accent3_1" csCatId="accent3" phldr="1"/>
      <dgm:spPr/>
      <dgm:t>
        <a:bodyPr/>
        <a:lstStyle/>
        <a:p>
          <a:endParaRPr lang="pl-PL"/>
        </a:p>
      </dgm:t>
    </dgm:pt>
    <dgm:pt modelId="{52E3D73F-BA4A-4235-9198-4CB7484EEE62}">
      <dgm:prSet phldrT="[Tekst]" custT="1"/>
      <dgm:spPr/>
      <dgm:t>
        <a:bodyPr/>
        <a:lstStyle/>
        <a:p>
          <a:pPr algn="ctr"/>
          <a:r>
            <a:rPr lang="pl-PL" sz="1400" b="1" dirty="0"/>
            <a:t>SUROWCE</a:t>
          </a:r>
        </a:p>
      </dgm:t>
    </dgm:pt>
    <dgm:pt modelId="{9452A74D-3EEA-4ACA-BB39-EA8F0C7E3EA1}" type="parTrans" cxnId="{C6796C36-42D6-4D10-B26E-448943DC1D51}">
      <dgm:prSet/>
      <dgm:spPr/>
      <dgm:t>
        <a:bodyPr/>
        <a:lstStyle/>
        <a:p>
          <a:endParaRPr lang="pl-PL"/>
        </a:p>
      </dgm:t>
    </dgm:pt>
    <dgm:pt modelId="{BD8BAA74-D928-426D-B92F-694F962E97BA}" type="sibTrans" cxnId="{C6796C36-42D6-4D10-B26E-448943DC1D51}">
      <dgm:prSet/>
      <dgm:spPr/>
      <dgm:t>
        <a:bodyPr/>
        <a:lstStyle/>
        <a:p>
          <a:endParaRPr lang="pl-PL"/>
        </a:p>
      </dgm:t>
    </dgm:pt>
    <dgm:pt modelId="{5468DF29-4969-4FBE-93B3-8BB4751D987D}">
      <dgm:prSet phldrT="[Tekst]" custT="1"/>
      <dgm:spPr/>
      <dgm:t>
        <a:bodyPr/>
        <a:lstStyle/>
        <a:p>
          <a:pPr algn="ctr"/>
          <a:r>
            <a:rPr lang="pl-PL" sz="1400" b="1" dirty="0"/>
            <a:t>PRODUKCJA</a:t>
          </a:r>
        </a:p>
      </dgm:t>
    </dgm:pt>
    <dgm:pt modelId="{36B4351D-8DE1-4ACD-84BA-D1F43815358F}" type="parTrans" cxnId="{A161A698-1E6C-44F9-89F4-459540823465}">
      <dgm:prSet/>
      <dgm:spPr/>
      <dgm:t>
        <a:bodyPr/>
        <a:lstStyle/>
        <a:p>
          <a:endParaRPr lang="pl-PL"/>
        </a:p>
      </dgm:t>
    </dgm:pt>
    <dgm:pt modelId="{DD200BB1-CA3E-4E01-8430-E5761ABBDF38}" type="sibTrans" cxnId="{A161A698-1E6C-44F9-89F4-459540823465}">
      <dgm:prSet/>
      <dgm:spPr/>
      <dgm:t>
        <a:bodyPr/>
        <a:lstStyle/>
        <a:p>
          <a:endParaRPr lang="pl-PL"/>
        </a:p>
      </dgm:t>
    </dgm:pt>
    <dgm:pt modelId="{278A6904-798D-4B33-ADD9-FF51A8E47E58}">
      <dgm:prSet phldrT="[Tekst]" custT="1"/>
      <dgm:spPr/>
      <dgm:t>
        <a:bodyPr/>
        <a:lstStyle/>
        <a:p>
          <a:pPr algn="ctr"/>
          <a:r>
            <a:rPr lang="pl-PL" sz="1400" b="1" dirty="0"/>
            <a:t>TRANSPORT</a:t>
          </a:r>
        </a:p>
      </dgm:t>
    </dgm:pt>
    <dgm:pt modelId="{8A09E2A6-8A5C-484C-ABDA-06F3CB90C482}" type="parTrans" cxnId="{ECDF871B-50AF-49F2-99A0-D4B60F0274C1}">
      <dgm:prSet/>
      <dgm:spPr/>
      <dgm:t>
        <a:bodyPr/>
        <a:lstStyle/>
        <a:p>
          <a:endParaRPr lang="pl-PL"/>
        </a:p>
      </dgm:t>
    </dgm:pt>
    <dgm:pt modelId="{D0A340F3-8525-4455-BD56-01D1C6E64701}" type="sibTrans" cxnId="{ECDF871B-50AF-49F2-99A0-D4B60F0274C1}">
      <dgm:prSet/>
      <dgm:spPr/>
      <dgm:t>
        <a:bodyPr/>
        <a:lstStyle/>
        <a:p>
          <a:endParaRPr lang="pl-PL"/>
        </a:p>
      </dgm:t>
    </dgm:pt>
    <dgm:pt modelId="{328B8914-A3B8-4725-9374-E9037D0BE6D5}">
      <dgm:prSet custT="1"/>
      <dgm:spPr/>
      <dgm:t>
        <a:bodyPr/>
        <a:lstStyle/>
        <a:p>
          <a:pPr algn="ctr"/>
          <a:r>
            <a:rPr lang="pl-PL" sz="1400" b="1" dirty="0"/>
            <a:t>UŻYTKOWANIE</a:t>
          </a:r>
        </a:p>
      </dgm:t>
    </dgm:pt>
    <dgm:pt modelId="{8281C5FD-53E9-491E-8A68-164CD29B0D9A}" type="parTrans" cxnId="{5256F9D9-61BC-44C9-85B6-E20B97DE3CE4}">
      <dgm:prSet/>
      <dgm:spPr/>
      <dgm:t>
        <a:bodyPr/>
        <a:lstStyle/>
        <a:p>
          <a:endParaRPr lang="pl-PL"/>
        </a:p>
      </dgm:t>
    </dgm:pt>
    <dgm:pt modelId="{25934502-CC6A-474E-8550-79AB1298700B}" type="sibTrans" cxnId="{5256F9D9-61BC-44C9-85B6-E20B97DE3CE4}">
      <dgm:prSet/>
      <dgm:spPr/>
      <dgm:t>
        <a:bodyPr/>
        <a:lstStyle/>
        <a:p>
          <a:endParaRPr lang="pl-PL"/>
        </a:p>
      </dgm:t>
    </dgm:pt>
    <dgm:pt modelId="{B4AD3BA3-A063-4C3A-95A3-A31E4E12B1ED}">
      <dgm:prSet custT="1"/>
      <dgm:spPr/>
      <dgm:t>
        <a:bodyPr/>
        <a:lstStyle/>
        <a:p>
          <a:pPr algn="ctr"/>
          <a:r>
            <a:rPr lang="pl-PL" sz="1400" b="1" dirty="0"/>
            <a:t>KONIEC ŻYCIA</a:t>
          </a:r>
        </a:p>
      </dgm:t>
    </dgm:pt>
    <dgm:pt modelId="{6CBF6020-DCD2-43BE-A816-7F0DFA9D09D3}" type="parTrans" cxnId="{21B93F11-20A3-4B95-8539-63EA8677EBAE}">
      <dgm:prSet/>
      <dgm:spPr/>
      <dgm:t>
        <a:bodyPr/>
        <a:lstStyle/>
        <a:p>
          <a:endParaRPr lang="pl-PL"/>
        </a:p>
      </dgm:t>
    </dgm:pt>
    <dgm:pt modelId="{5047B0A1-E100-46CE-8384-F16B5DA74674}" type="sibTrans" cxnId="{21B93F11-20A3-4B95-8539-63EA8677EBAE}">
      <dgm:prSet/>
      <dgm:spPr/>
      <dgm:t>
        <a:bodyPr/>
        <a:lstStyle/>
        <a:p>
          <a:endParaRPr lang="pl-PL"/>
        </a:p>
      </dgm:t>
    </dgm:pt>
    <dgm:pt modelId="{BED9791B-3634-4663-BAF5-10FAEA21C326}" type="pres">
      <dgm:prSet presAssocID="{EE251349-E28E-418D-AC35-4366E8447601}" presName="Name0" presStyleCnt="0">
        <dgm:presLayoutVars>
          <dgm:dir/>
          <dgm:resizeHandles val="exact"/>
        </dgm:presLayoutVars>
      </dgm:prSet>
      <dgm:spPr/>
    </dgm:pt>
    <dgm:pt modelId="{39D431DF-4A13-495D-8D05-454EACBB4F83}" type="pres">
      <dgm:prSet presAssocID="{52E3D73F-BA4A-4235-9198-4CB7484EEE62}" presName="node" presStyleLbl="node1" presStyleIdx="0" presStyleCnt="5">
        <dgm:presLayoutVars>
          <dgm:bulletEnabled val="1"/>
        </dgm:presLayoutVars>
      </dgm:prSet>
      <dgm:spPr/>
    </dgm:pt>
    <dgm:pt modelId="{6D7F0BCE-49AF-4F52-A303-B230155C5CE3}" type="pres">
      <dgm:prSet presAssocID="{BD8BAA74-D928-426D-B92F-694F962E97BA}" presName="sibTrans" presStyleLbl="sibTrans2D1" presStyleIdx="0" presStyleCnt="4"/>
      <dgm:spPr/>
    </dgm:pt>
    <dgm:pt modelId="{38204EB9-B542-4221-A22D-3D3CBAC2A399}" type="pres">
      <dgm:prSet presAssocID="{BD8BAA74-D928-426D-B92F-694F962E97BA}" presName="connectorText" presStyleLbl="sibTrans2D1" presStyleIdx="0" presStyleCnt="4"/>
      <dgm:spPr/>
    </dgm:pt>
    <dgm:pt modelId="{28353FB2-F1CC-4736-B5B7-C0F791E61287}" type="pres">
      <dgm:prSet presAssocID="{5468DF29-4969-4FBE-93B3-8BB4751D987D}" presName="node" presStyleLbl="node1" presStyleIdx="1" presStyleCnt="5">
        <dgm:presLayoutVars>
          <dgm:bulletEnabled val="1"/>
        </dgm:presLayoutVars>
      </dgm:prSet>
      <dgm:spPr/>
    </dgm:pt>
    <dgm:pt modelId="{F9F3A853-7681-4A2C-B519-32078E69FEFC}" type="pres">
      <dgm:prSet presAssocID="{DD200BB1-CA3E-4E01-8430-E5761ABBDF38}" presName="sibTrans" presStyleLbl="sibTrans2D1" presStyleIdx="1" presStyleCnt="4"/>
      <dgm:spPr/>
    </dgm:pt>
    <dgm:pt modelId="{86A11333-C392-4F4F-9186-FA024D1457B8}" type="pres">
      <dgm:prSet presAssocID="{DD200BB1-CA3E-4E01-8430-E5761ABBDF38}" presName="connectorText" presStyleLbl="sibTrans2D1" presStyleIdx="1" presStyleCnt="4"/>
      <dgm:spPr/>
    </dgm:pt>
    <dgm:pt modelId="{F71CC5D7-C114-4B2D-A861-B1AB9D2B7C48}" type="pres">
      <dgm:prSet presAssocID="{278A6904-798D-4B33-ADD9-FF51A8E47E58}" presName="node" presStyleLbl="node1" presStyleIdx="2" presStyleCnt="5">
        <dgm:presLayoutVars>
          <dgm:bulletEnabled val="1"/>
        </dgm:presLayoutVars>
      </dgm:prSet>
      <dgm:spPr/>
    </dgm:pt>
    <dgm:pt modelId="{B8EC5D4B-7BBA-4C5D-A796-CEFCCC9BCE65}" type="pres">
      <dgm:prSet presAssocID="{D0A340F3-8525-4455-BD56-01D1C6E64701}" presName="sibTrans" presStyleLbl="sibTrans2D1" presStyleIdx="2" presStyleCnt="4"/>
      <dgm:spPr/>
    </dgm:pt>
    <dgm:pt modelId="{5715CD9D-51D5-4B48-AEF2-30E35365CB2C}" type="pres">
      <dgm:prSet presAssocID="{D0A340F3-8525-4455-BD56-01D1C6E64701}" presName="connectorText" presStyleLbl="sibTrans2D1" presStyleIdx="2" presStyleCnt="4"/>
      <dgm:spPr/>
    </dgm:pt>
    <dgm:pt modelId="{9EADF36A-C72C-407D-8110-3FC8389B70B0}" type="pres">
      <dgm:prSet presAssocID="{328B8914-A3B8-4725-9374-E9037D0BE6D5}" presName="node" presStyleLbl="node1" presStyleIdx="3" presStyleCnt="5">
        <dgm:presLayoutVars>
          <dgm:bulletEnabled val="1"/>
        </dgm:presLayoutVars>
      </dgm:prSet>
      <dgm:spPr/>
    </dgm:pt>
    <dgm:pt modelId="{2D34116E-845C-4861-9478-462276B79A43}" type="pres">
      <dgm:prSet presAssocID="{25934502-CC6A-474E-8550-79AB1298700B}" presName="sibTrans" presStyleLbl="sibTrans2D1" presStyleIdx="3" presStyleCnt="4"/>
      <dgm:spPr/>
    </dgm:pt>
    <dgm:pt modelId="{865C577D-CE1C-491F-A205-AB48B80FC3E7}" type="pres">
      <dgm:prSet presAssocID="{25934502-CC6A-474E-8550-79AB1298700B}" presName="connectorText" presStyleLbl="sibTrans2D1" presStyleIdx="3" presStyleCnt="4"/>
      <dgm:spPr/>
    </dgm:pt>
    <dgm:pt modelId="{2E3FB2B1-380E-4698-878D-9B656DF84DAA}" type="pres">
      <dgm:prSet presAssocID="{B4AD3BA3-A063-4C3A-95A3-A31E4E12B1ED}" presName="node" presStyleLbl="node1" presStyleIdx="4" presStyleCnt="5">
        <dgm:presLayoutVars>
          <dgm:bulletEnabled val="1"/>
        </dgm:presLayoutVars>
      </dgm:prSet>
      <dgm:spPr/>
    </dgm:pt>
  </dgm:ptLst>
  <dgm:cxnLst>
    <dgm:cxn modelId="{4C0FB210-DFF5-48C8-888C-829CAB81BE78}" type="presOf" srcId="{B4AD3BA3-A063-4C3A-95A3-A31E4E12B1ED}" destId="{2E3FB2B1-380E-4698-878D-9B656DF84DAA}" srcOrd="0" destOrd="0" presId="urn:microsoft.com/office/officeart/2005/8/layout/process1"/>
    <dgm:cxn modelId="{21B93F11-20A3-4B95-8539-63EA8677EBAE}" srcId="{EE251349-E28E-418D-AC35-4366E8447601}" destId="{B4AD3BA3-A063-4C3A-95A3-A31E4E12B1ED}" srcOrd="4" destOrd="0" parTransId="{6CBF6020-DCD2-43BE-A816-7F0DFA9D09D3}" sibTransId="{5047B0A1-E100-46CE-8384-F16B5DA74674}"/>
    <dgm:cxn modelId="{D1DED019-DD0A-48BB-B89C-8FE8391F12E3}" type="presOf" srcId="{5468DF29-4969-4FBE-93B3-8BB4751D987D}" destId="{28353FB2-F1CC-4736-B5B7-C0F791E61287}" srcOrd="0" destOrd="0" presId="urn:microsoft.com/office/officeart/2005/8/layout/process1"/>
    <dgm:cxn modelId="{ECDF871B-50AF-49F2-99A0-D4B60F0274C1}" srcId="{EE251349-E28E-418D-AC35-4366E8447601}" destId="{278A6904-798D-4B33-ADD9-FF51A8E47E58}" srcOrd="2" destOrd="0" parTransId="{8A09E2A6-8A5C-484C-ABDA-06F3CB90C482}" sibTransId="{D0A340F3-8525-4455-BD56-01D1C6E64701}"/>
    <dgm:cxn modelId="{D20C3D1D-66E7-4A52-A4F9-3E5665D69942}" type="presOf" srcId="{DD200BB1-CA3E-4E01-8430-E5761ABBDF38}" destId="{86A11333-C392-4F4F-9186-FA024D1457B8}" srcOrd="1" destOrd="0" presId="urn:microsoft.com/office/officeart/2005/8/layout/process1"/>
    <dgm:cxn modelId="{80A8741E-A21C-4561-8678-58A18EFF08BF}" type="presOf" srcId="{328B8914-A3B8-4725-9374-E9037D0BE6D5}" destId="{9EADF36A-C72C-407D-8110-3FC8389B70B0}" srcOrd="0" destOrd="0" presId="urn:microsoft.com/office/officeart/2005/8/layout/process1"/>
    <dgm:cxn modelId="{C6796C36-42D6-4D10-B26E-448943DC1D51}" srcId="{EE251349-E28E-418D-AC35-4366E8447601}" destId="{52E3D73F-BA4A-4235-9198-4CB7484EEE62}" srcOrd="0" destOrd="0" parTransId="{9452A74D-3EEA-4ACA-BB39-EA8F0C7E3EA1}" sibTransId="{BD8BAA74-D928-426D-B92F-694F962E97BA}"/>
    <dgm:cxn modelId="{6050BA66-477C-4173-901B-4D0B536BE256}" type="presOf" srcId="{25934502-CC6A-474E-8550-79AB1298700B}" destId="{865C577D-CE1C-491F-A205-AB48B80FC3E7}" srcOrd="1" destOrd="0" presId="urn:microsoft.com/office/officeart/2005/8/layout/process1"/>
    <dgm:cxn modelId="{4F367468-ADFB-4CCE-9A6F-0778DE49FCC2}" type="presOf" srcId="{EE251349-E28E-418D-AC35-4366E8447601}" destId="{BED9791B-3634-4663-BAF5-10FAEA21C326}" srcOrd="0" destOrd="0" presId="urn:microsoft.com/office/officeart/2005/8/layout/process1"/>
    <dgm:cxn modelId="{F52B7E6B-B5E0-4B09-8701-E795D2875B19}" type="presOf" srcId="{DD200BB1-CA3E-4E01-8430-E5761ABBDF38}" destId="{F9F3A853-7681-4A2C-B519-32078E69FEFC}" srcOrd="0" destOrd="0" presId="urn:microsoft.com/office/officeart/2005/8/layout/process1"/>
    <dgm:cxn modelId="{53CD3F77-6935-40F4-A38A-CDF5CA4AB36D}" type="presOf" srcId="{25934502-CC6A-474E-8550-79AB1298700B}" destId="{2D34116E-845C-4861-9478-462276B79A43}" srcOrd="0" destOrd="0" presId="urn:microsoft.com/office/officeart/2005/8/layout/process1"/>
    <dgm:cxn modelId="{26227479-0A70-4F91-A5D0-BA86D7FAE6E7}" type="presOf" srcId="{278A6904-798D-4B33-ADD9-FF51A8E47E58}" destId="{F71CC5D7-C114-4B2D-A861-B1AB9D2B7C48}" srcOrd="0" destOrd="0" presId="urn:microsoft.com/office/officeart/2005/8/layout/process1"/>
    <dgm:cxn modelId="{A161A698-1E6C-44F9-89F4-459540823465}" srcId="{EE251349-E28E-418D-AC35-4366E8447601}" destId="{5468DF29-4969-4FBE-93B3-8BB4751D987D}" srcOrd="1" destOrd="0" parTransId="{36B4351D-8DE1-4ACD-84BA-D1F43815358F}" sibTransId="{DD200BB1-CA3E-4E01-8430-E5761ABBDF38}"/>
    <dgm:cxn modelId="{89A588BE-1E5E-4698-A3F6-2652B15B8EC9}" type="presOf" srcId="{BD8BAA74-D928-426D-B92F-694F962E97BA}" destId="{6D7F0BCE-49AF-4F52-A303-B230155C5CE3}" srcOrd="0" destOrd="0" presId="urn:microsoft.com/office/officeart/2005/8/layout/process1"/>
    <dgm:cxn modelId="{8EFBB1BE-884E-46CA-AD07-7CFAAB703E20}" type="presOf" srcId="{D0A340F3-8525-4455-BD56-01D1C6E64701}" destId="{5715CD9D-51D5-4B48-AEF2-30E35365CB2C}" srcOrd="1" destOrd="0" presId="urn:microsoft.com/office/officeart/2005/8/layout/process1"/>
    <dgm:cxn modelId="{BD6AFBC3-02AB-40F2-90C5-80C570D50E8A}" type="presOf" srcId="{BD8BAA74-D928-426D-B92F-694F962E97BA}" destId="{38204EB9-B542-4221-A22D-3D3CBAC2A399}" srcOrd="1" destOrd="0" presId="urn:microsoft.com/office/officeart/2005/8/layout/process1"/>
    <dgm:cxn modelId="{A18E63D9-2613-4475-B33F-8CBF5F4EDAB9}" type="presOf" srcId="{52E3D73F-BA4A-4235-9198-4CB7484EEE62}" destId="{39D431DF-4A13-495D-8D05-454EACBB4F83}" srcOrd="0" destOrd="0" presId="urn:microsoft.com/office/officeart/2005/8/layout/process1"/>
    <dgm:cxn modelId="{5256F9D9-61BC-44C9-85B6-E20B97DE3CE4}" srcId="{EE251349-E28E-418D-AC35-4366E8447601}" destId="{328B8914-A3B8-4725-9374-E9037D0BE6D5}" srcOrd="3" destOrd="0" parTransId="{8281C5FD-53E9-491E-8A68-164CD29B0D9A}" sibTransId="{25934502-CC6A-474E-8550-79AB1298700B}"/>
    <dgm:cxn modelId="{751C1FF7-112D-4EF7-8F71-B452D9D4CF6D}" type="presOf" srcId="{D0A340F3-8525-4455-BD56-01D1C6E64701}" destId="{B8EC5D4B-7BBA-4C5D-A796-CEFCCC9BCE65}" srcOrd="0" destOrd="0" presId="urn:microsoft.com/office/officeart/2005/8/layout/process1"/>
    <dgm:cxn modelId="{1B6BA89E-2E77-4EE1-A862-5DC8FF571536}" type="presParOf" srcId="{BED9791B-3634-4663-BAF5-10FAEA21C326}" destId="{39D431DF-4A13-495D-8D05-454EACBB4F83}" srcOrd="0" destOrd="0" presId="urn:microsoft.com/office/officeart/2005/8/layout/process1"/>
    <dgm:cxn modelId="{6131C2B5-089C-4F6A-A134-1D35EC72C3F2}" type="presParOf" srcId="{BED9791B-3634-4663-BAF5-10FAEA21C326}" destId="{6D7F0BCE-49AF-4F52-A303-B230155C5CE3}" srcOrd="1" destOrd="0" presId="urn:microsoft.com/office/officeart/2005/8/layout/process1"/>
    <dgm:cxn modelId="{26C6673C-9BB1-4D46-80F6-2AA2BC0FAF37}" type="presParOf" srcId="{6D7F0BCE-49AF-4F52-A303-B230155C5CE3}" destId="{38204EB9-B542-4221-A22D-3D3CBAC2A399}" srcOrd="0" destOrd="0" presId="urn:microsoft.com/office/officeart/2005/8/layout/process1"/>
    <dgm:cxn modelId="{D23B4742-02C8-468A-8956-2B16080CFEAB}" type="presParOf" srcId="{BED9791B-3634-4663-BAF5-10FAEA21C326}" destId="{28353FB2-F1CC-4736-B5B7-C0F791E61287}" srcOrd="2" destOrd="0" presId="urn:microsoft.com/office/officeart/2005/8/layout/process1"/>
    <dgm:cxn modelId="{32F30216-7978-4642-8C0A-DBD49E749275}" type="presParOf" srcId="{BED9791B-3634-4663-BAF5-10FAEA21C326}" destId="{F9F3A853-7681-4A2C-B519-32078E69FEFC}" srcOrd="3" destOrd="0" presId="urn:microsoft.com/office/officeart/2005/8/layout/process1"/>
    <dgm:cxn modelId="{FC3EF723-01A9-434D-A7CF-A98DF2195B2F}" type="presParOf" srcId="{F9F3A853-7681-4A2C-B519-32078E69FEFC}" destId="{86A11333-C392-4F4F-9186-FA024D1457B8}" srcOrd="0" destOrd="0" presId="urn:microsoft.com/office/officeart/2005/8/layout/process1"/>
    <dgm:cxn modelId="{5E99375D-660F-4EB5-B9BD-5FF457C8BABF}" type="presParOf" srcId="{BED9791B-3634-4663-BAF5-10FAEA21C326}" destId="{F71CC5D7-C114-4B2D-A861-B1AB9D2B7C48}" srcOrd="4" destOrd="0" presId="urn:microsoft.com/office/officeart/2005/8/layout/process1"/>
    <dgm:cxn modelId="{402878C6-97BB-4CCD-B6B6-ADFD5D3D71D7}" type="presParOf" srcId="{BED9791B-3634-4663-BAF5-10FAEA21C326}" destId="{B8EC5D4B-7BBA-4C5D-A796-CEFCCC9BCE65}" srcOrd="5" destOrd="0" presId="urn:microsoft.com/office/officeart/2005/8/layout/process1"/>
    <dgm:cxn modelId="{77955BE9-AAD7-4969-A82C-36130D6EB919}" type="presParOf" srcId="{B8EC5D4B-7BBA-4C5D-A796-CEFCCC9BCE65}" destId="{5715CD9D-51D5-4B48-AEF2-30E35365CB2C}" srcOrd="0" destOrd="0" presId="urn:microsoft.com/office/officeart/2005/8/layout/process1"/>
    <dgm:cxn modelId="{50707F67-D393-4922-8B42-41FC94CF5D4A}" type="presParOf" srcId="{BED9791B-3634-4663-BAF5-10FAEA21C326}" destId="{9EADF36A-C72C-407D-8110-3FC8389B70B0}" srcOrd="6" destOrd="0" presId="urn:microsoft.com/office/officeart/2005/8/layout/process1"/>
    <dgm:cxn modelId="{47A6126B-A0AF-4A73-98D8-4AD3D5394E2B}" type="presParOf" srcId="{BED9791B-3634-4663-BAF5-10FAEA21C326}" destId="{2D34116E-845C-4861-9478-462276B79A43}" srcOrd="7" destOrd="0" presId="urn:microsoft.com/office/officeart/2005/8/layout/process1"/>
    <dgm:cxn modelId="{015E357E-209B-45D0-816D-9B5CAB0977EB}" type="presParOf" srcId="{2D34116E-845C-4861-9478-462276B79A43}" destId="{865C577D-CE1C-491F-A205-AB48B80FC3E7}" srcOrd="0" destOrd="0" presId="urn:microsoft.com/office/officeart/2005/8/layout/process1"/>
    <dgm:cxn modelId="{27D81B18-EE3B-458D-894C-9684DAB6B1EC}" type="presParOf" srcId="{BED9791B-3634-4663-BAF5-10FAEA21C326}" destId="{2E3FB2B1-380E-4698-878D-9B656DF84DAA}"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877B1B8-7ED5-421E-9C53-64315D0F79D1}" type="doc">
      <dgm:prSet loTypeId="urn:microsoft.com/office/officeart/2005/8/layout/process2" loCatId="process" qsTypeId="urn:microsoft.com/office/officeart/2005/8/quickstyle/simple1" qsCatId="simple" csTypeId="urn:microsoft.com/office/officeart/2005/8/colors/accent1_2" csCatId="accent1" phldr="1"/>
      <dgm:spPr/>
    </dgm:pt>
    <dgm:pt modelId="{1311EC4F-44CE-4617-BABA-66E99637F2EE}">
      <dgm:prSet phldrT="[Tekst]" custT="1"/>
      <dgm:spPr/>
      <dgm:t>
        <a:bodyPr/>
        <a:lstStyle/>
        <a:p>
          <a:r>
            <a:rPr lang="pl-PL" sz="1400" dirty="0"/>
            <a:t>POTRZEBY UŻYTKOWNIKA </a:t>
          </a:r>
        </a:p>
        <a:p>
          <a:r>
            <a:rPr lang="pl-PL" sz="1100" dirty="0"/>
            <a:t>Pierwsza diagnoza potrzeb użytkownika</a:t>
          </a:r>
        </a:p>
      </dgm:t>
    </dgm:pt>
    <dgm:pt modelId="{AC86943D-09B9-4A06-BB61-0B4EEBD169C3}" type="parTrans" cxnId="{F8334471-3DB5-44F4-B315-0C11E061F5E5}">
      <dgm:prSet/>
      <dgm:spPr/>
      <dgm:t>
        <a:bodyPr/>
        <a:lstStyle/>
        <a:p>
          <a:endParaRPr lang="pl-PL"/>
        </a:p>
      </dgm:t>
    </dgm:pt>
    <dgm:pt modelId="{3ECAB875-1172-412A-A30C-2DFBE879F7C3}" type="sibTrans" cxnId="{F8334471-3DB5-44F4-B315-0C11E061F5E5}">
      <dgm:prSet/>
      <dgm:spPr/>
      <dgm:t>
        <a:bodyPr/>
        <a:lstStyle/>
        <a:p>
          <a:endParaRPr lang="pl-PL"/>
        </a:p>
      </dgm:t>
    </dgm:pt>
    <dgm:pt modelId="{1C8BA1EC-88B9-44F5-9568-84BDDB98680D}">
      <dgm:prSet phldrT="[Tekst]" custT="1"/>
      <dgm:spPr/>
      <dgm:t>
        <a:bodyPr/>
        <a:lstStyle/>
        <a:p>
          <a:r>
            <a:rPr lang="pl-PL" sz="1400" dirty="0"/>
            <a:t>CYKL ŻYCIA PRODUKTU </a:t>
          </a:r>
        </a:p>
        <a:p>
          <a:r>
            <a:rPr lang="pl-PL" sz="1100" dirty="0"/>
            <a:t>Prześledź kolejne etapy życia dla tworzonego produktu</a:t>
          </a:r>
        </a:p>
      </dgm:t>
    </dgm:pt>
    <dgm:pt modelId="{10AAFD41-046F-4E39-8FB7-87BAA85B2CF6}" type="parTrans" cxnId="{9811BAAD-9085-4890-82E1-7FFA5EEAC9A6}">
      <dgm:prSet/>
      <dgm:spPr/>
      <dgm:t>
        <a:bodyPr/>
        <a:lstStyle/>
        <a:p>
          <a:endParaRPr lang="pl-PL"/>
        </a:p>
      </dgm:t>
    </dgm:pt>
    <dgm:pt modelId="{2227004F-2D4F-4308-9DB8-7812F56EE52D}" type="sibTrans" cxnId="{9811BAAD-9085-4890-82E1-7FFA5EEAC9A6}">
      <dgm:prSet/>
      <dgm:spPr/>
      <dgm:t>
        <a:bodyPr/>
        <a:lstStyle/>
        <a:p>
          <a:endParaRPr lang="pl-PL"/>
        </a:p>
      </dgm:t>
    </dgm:pt>
    <dgm:pt modelId="{B074C657-A3F9-4C0C-8DA1-A88FBD37ADE7}">
      <dgm:prSet phldrT="[Tekst]" custT="1"/>
      <dgm:spPr/>
      <dgm:t>
        <a:bodyPr/>
        <a:lstStyle/>
        <a:p>
          <a:r>
            <a:rPr lang="pl-PL" sz="1400" dirty="0"/>
            <a:t>POTRZEBY UŻYTKOWNIKA (część 2) </a:t>
          </a:r>
        </a:p>
        <a:p>
          <a:r>
            <a:rPr lang="pl-PL" sz="1000" dirty="0"/>
            <a:t>Pogłębiona diagnoza potrzeb z uwzględnieniem całego cyklu życia produktu</a:t>
          </a:r>
        </a:p>
      </dgm:t>
    </dgm:pt>
    <dgm:pt modelId="{B34B9FA1-6197-4092-AFA5-6F7E93A255C3}" type="parTrans" cxnId="{5DE7A69F-33FD-41A4-9CB6-67CA709F2636}">
      <dgm:prSet/>
      <dgm:spPr/>
      <dgm:t>
        <a:bodyPr/>
        <a:lstStyle/>
        <a:p>
          <a:endParaRPr lang="pl-PL"/>
        </a:p>
      </dgm:t>
    </dgm:pt>
    <dgm:pt modelId="{9F836DD6-F5CD-4D7F-BB57-88D25B9F4A26}" type="sibTrans" cxnId="{5DE7A69F-33FD-41A4-9CB6-67CA709F2636}">
      <dgm:prSet/>
      <dgm:spPr/>
      <dgm:t>
        <a:bodyPr/>
        <a:lstStyle/>
        <a:p>
          <a:endParaRPr lang="pl-PL"/>
        </a:p>
      </dgm:t>
    </dgm:pt>
    <dgm:pt modelId="{003F7200-DE62-40B0-989E-E107A240985B}">
      <dgm:prSet phldrT="[Tekst]" custT="1"/>
      <dgm:spPr/>
      <dgm:t>
        <a:bodyPr/>
        <a:lstStyle/>
        <a:p>
          <a:r>
            <a:rPr lang="pl-PL" sz="1400" dirty="0"/>
            <a:t>PUNKT WIDZENIA UŻYTKOWNIKA</a:t>
          </a:r>
        </a:p>
        <a:p>
          <a:r>
            <a:rPr lang="pl-PL" sz="1000" dirty="0"/>
            <a:t>Jak moglibyśmy stworzyć cyrkularny/a _________________________, która ___________________________ (potrzeby klienta)?</a:t>
          </a:r>
        </a:p>
      </dgm:t>
    </dgm:pt>
    <dgm:pt modelId="{7005A5C3-47A8-4204-8FC1-204471F395CF}" type="parTrans" cxnId="{B4A80428-098D-45C0-8ACE-88043D35316F}">
      <dgm:prSet/>
      <dgm:spPr/>
      <dgm:t>
        <a:bodyPr/>
        <a:lstStyle/>
        <a:p>
          <a:endParaRPr lang="pl-PL"/>
        </a:p>
      </dgm:t>
    </dgm:pt>
    <dgm:pt modelId="{1C1853BB-273C-43E1-9963-AC5090C8D758}" type="sibTrans" cxnId="{B4A80428-098D-45C0-8ACE-88043D35316F}">
      <dgm:prSet/>
      <dgm:spPr/>
      <dgm:t>
        <a:bodyPr/>
        <a:lstStyle/>
        <a:p>
          <a:endParaRPr lang="pl-PL"/>
        </a:p>
      </dgm:t>
    </dgm:pt>
    <dgm:pt modelId="{88EA04FA-1BEC-45E1-9E18-12BCDF7F619D}">
      <dgm:prSet phldrT="[Tekst]" custT="1"/>
      <dgm:spPr/>
      <dgm:t>
        <a:bodyPr/>
        <a:lstStyle/>
        <a:p>
          <a:r>
            <a:rPr lang="pl-PL" sz="1400" dirty="0"/>
            <a:t>WYMYŚLANIE</a:t>
          </a:r>
        </a:p>
        <a:p>
          <a:r>
            <a:rPr lang="pl-PL" sz="1100" dirty="0"/>
            <a:t>Kreatywnie tworzymy nowy produkt.</a:t>
          </a:r>
        </a:p>
      </dgm:t>
    </dgm:pt>
    <dgm:pt modelId="{70913568-4E6D-4BE3-8D33-16211FC818A2}" type="parTrans" cxnId="{FC96E8F2-0378-46A0-B90A-54B0E40CA8F6}">
      <dgm:prSet/>
      <dgm:spPr/>
      <dgm:t>
        <a:bodyPr/>
        <a:lstStyle/>
        <a:p>
          <a:endParaRPr lang="pl-PL"/>
        </a:p>
      </dgm:t>
    </dgm:pt>
    <dgm:pt modelId="{77B6154E-D88D-447C-B0D6-0A7638F009CE}" type="sibTrans" cxnId="{FC96E8F2-0378-46A0-B90A-54B0E40CA8F6}">
      <dgm:prSet/>
      <dgm:spPr/>
      <dgm:t>
        <a:bodyPr/>
        <a:lstStyle/>
        <a:p>
          <a:endParaRPr lang="pl-PL"/>
        </a:p>
      </dgm:t>
    </dgm:pt>
    <dgm:pt modelId="{0637A07E-9AAD-428E-8A09-DE96D72BAA11}">
      <dgm:prSet phldrT="[Tekst]" custT="1"/>
      <dgm:spPr/>
      <dgm:t>
        <a:bodyPr/>
        <a:lstStyle/>
        <a:p>
          <a:r>
            <a:rPr lang="pl-PL" sz="1400" dirty="0"/>
            <a:t>TESTOWANIE Z UŻYTKOWNIKIEM</a:t>
          </a:r>
        </a:p>
        <a:p>
          <a:r>
            <a:rPr lang="pl-PL" sz="1000" dirty="0"/>
            <a:t>(Co się podoba użytkownikowi? Co należałoby zmienić?)</a:t>
          </a:r>
        </a:p>
      </dgm:t>
    </dgm:pt>
    <dgm:pt modelId="{CC299170-CC6E-4DF3-B466-1D880B501D12}" type="parTrans" cxnId="{DDF0ECAC-789F-418A-BA70-1BEBF5D911A9}">
      <dgm:prSet/>
      <dgm:spPr/>
      <dgm:t>
        <a:bodyPr/>
        <a:lstStyle/>
        <a:p>
          <a:endParaRPr lang="pl-PL"/>
        </a:p>
      </dgm:t>
    </dgm:pt>
    <dgm:pt modelId="{CDBDD07A-71EB-4471-A5D0-7A9618D037E1}" type="sibTrans" cxnId="{DDF0ECAC-789F-418A-BA70-1BEBF5D911A9}">
      <dgm:prSet/>
      <dgm:spPr/>
      <dgm:t>
        <a:bodyPr/>
        <a:lstStyle/>
        <a:p>
          <a:endParaRPr lang="pl-PL"/>
        </a:p>
      </dgm:t>
    </dgm:pt>
    <dgm:pt modelId="{864A00F8-8191-4CFF-8220-54AAA168920C}">
      <dgm:prSet phldrT="[Tekst]" custT="1"/>
      <dgm:spPr/>
      <dgm:t>
        <a:bodyPr/>
        <a:lstStyle/>
        <a:p>
          <a:r>
            <a:rPr lang="pl-PL" sz="1400" dirty="0"/>
            <a:t>OSTATECZNY PROJEKT PRODUKTU</a:t>
          </a:r>
        </a:p>
        <a:p>
          <a:r>
            <a:rPr lang="pl-PL" sz="1100" dirty="0"/>
            <a:t>Czas na udoskonalenie pomysłu. Podsumowanie: jakie potrzeby użytkownika? Jak zapewniamy cyrkularność? Jakie są wymagania systemowe?</a:t>
          </a:r>
        </a:p>
      </dgm:t>
    </dgm:pt>
    <dgm:pt modelId="{D536AF2D-1DF3-48F4-8B91-EC706C30339C}" type="parTrans" cxnId="{773B0966-D459-446C-8F5D-2B3FB52011E8}">
      <dgm:prSet/>
      <dgm:spPr/>
      <dgm:t>
        <a:bodyPr/>
        <a:lstStyle/>
        <a:p>
          <a:endParaRPr lang="pl-PL"/>
        </a:p>
      </dgm:t>
    </dgm:pt>
    <dgm:pt modelId="{C9C91B0D-88C9-4C38-9C51-E15974484478}" type="sibTrans" cxnId="{773B0966-D459-446C-8F5D-2B3FB52011E8}">
      <dgm:prSet/>
      <dgm:spPr/>
      <dgm:t>
        <a:bodyPr/>
        <a:lstStyle/>
        <a:p>
          <a:endParaRPr lang="pl-PL"/>
        </a:p>
      </dgm:t>
    </dgm:pt>
    <dgm:pt modelId="{C40D25EE-CB4C-402C-880C-B28D8C4C9690}" type="pres">
      <dgm:prSet presAssocID="{2877B1B8-7ED5-421E-9C53-64315D0F79D1}" presName="linearFlow" presStyleCnt="0">
        <dgm:presLayoutVars>
          <dgm:resizeHandles val="exact"/>
        </dgm:presLayoutVars>
      </dgm:prSet>
      <dgm:spPr/>
    </dgm:pt>
    <dgm:pt modelId="{8DDE6A46-B9CE-45C6-9CC2-4E4D0DAC0B27}" type="pres">
      <dgm:prSet presAssocID="{1311EC4F-44CE-4617-BABA-66E99637F2EE}" presName="node" presStyleLbl="node1" presStyleIdx="0" presStyleCnt="7" custScaleX="389901">
        <dgm:presLayoutVars>
          <dgm:bulletEnabled val="1"/>
        </dgm:presLayoutVars>
      </dgm:prSet>
      <dgm:spPr/>
    </dgm:pt>
    <dgm:pt modelId="{C7712F3D-EC4A-460D-B441-3D827EB4E2D1}" type="pres">
      <dgm:prSet presAssocID="{3ECAB875-1172-412A-A30C-2DFBE879F7C3}" presName="sibTrans" presStyleLbl="sibTrans2D1" presStyleIdx="0" presStyleCnt="6"/>
      <dgm:spPr/>
    </dgm:pt>
    <dgm:pt modelId="{506673D9-23E6-4B93-A9D0-8AA8EB6A3669}" type="pres">
      <dgm:prSet presAssocID="{3ECAB875-1172-412A-A30C-2DFBE879F7C3}" presName="connectorText" presStyleLbl="sibTrans2D1" presStyleIdx="0" presStyleCnt="6"/>
      <dgm:spPr/>
    </dgm:pt>
    <dgm:pt modelId="{F09321AF-8DCE-48A2-9F70-A16187182F70}" type="pres">
      <dgm:prSet presAssocID="{1C8BA1EC-88B9-44F5-9568-84BDDB98680D}" presName="node" presStyleLbl="node1" presStyleIdx="1" presStyleCnt="7" custScaleX="389901">
        <dgm:presLayoutVars>
          <dgm:bulletEnabled val="1"/>
        </dgm:presLayoutVars>
      </dgm:prSet>
      <dgm:spPr/>
    </dgm:pt>
    <dgm:pt modelId="{85EEC490-3B05-446A-8E66-3307CAEF22F3}" type="pres">
      <dgm:prSet presAssocID="{2227004F-2D4F-4308-9DB8-7812F56EE52D}" presName="sibTrans" presStyleLbl="sibTrans2D1" presStyleIdx="1" presStyleCnt="6"/>
      <dgm:spPr/>
    </dgm:pt>
    <dgm:pt modelId="{6F8A5327-A08D-4522-93A7-3EA6890938A0}" type="pres">
      <dgm:prSet presAssocID="{2227004F-2D4F-4308-9DB8-7812F56EE52D}" presName="connectorText" presStyleLbl="sibTrans2D1" presStyleIdx="1" presStyleCnt="6"/>
      <dgm:spPr/>
    </dgm:pt>
    <dgm:pt modelId="{AFFEDF0A-805F-4FEE-9066-EBF7693CCECD}" type="pres">
      <dgm:prSet presAssocID="{B074C657-A3F9-4C0C-8DA1-A88FBD37ADE7}" presName="node" presStyleLbl="node1" presStyleIdx="2" presStyleCnt="7" custScaleX="389901">
        <dgm:presLayoutVars>
          <dgm:bulletEnabled val="1"/>
        </dgm:presLayoutVars>
      </dgm:prSet>
      <dgm:spPr/>
    </dgm:pt>
    <dgm:pt modelId="{AAF99B8B-D683-46C5-8E2E-AFDFE6B6195A}" type="pres">
      <dgm:prSet presAssocID="{9F836DD6-F5CD-4D7F-BB57-88D25B9F4A26}" presName="sibTrans" presStyleLbl="sibTrans2D1" presStyleIdx="2" presStyleCnt="6"/>
      <dgm:spPr/>
    </dgm:pt>
    <dgm:pt modelId="{26B08CC4-8E9F-4862-9073-DB23488046DE}" type="pres">
      <dgm:prSet presAssocID="{9F836DD6-F5CD-4D7F-BB57-88D25B9F4A26}" presName="connectorText" presStyleLbl="sibTrans2D1" presStyleIdx="2" presStyleCnt="6"/>
      <dgm:spPr/>
    </dgm:pt>
    <dgm:pt modelId="{7713FD03-5C0B-4794-83A4-B44B5FF85AF8}" type="pres">
      <dgm:prSet presAssocID="{003F7200-DE62-40B0-989E-E107A240985B}" presName="node" presStyleLbl="node1" presStyleIdx="3" presStyleCnt="7" custScaleX="391267">
        <dgm:presLayoutVars>
          <dgm:bulletEnabled val="1"/>
        </dgm:presLayoutVars>
      </dgm:prSet>
      <dgm:spPr/>
    </dgm:pt>
    <dgm:pt modelId="{0C19B59F-7367-45D7-A9B4-5E16988E4535}" type="pres">
      <dgm:prSet presAssocID="{1C1853BB-273C-43E1-9963-AC5090C8D758}" presName="sibTrans" presStyleLbl="sibTrans2D1" presStyleIdx="3" presStyleCnt="6"/>
      <dgm:spPr/>
    </dgm:pt>
    <dgm:pt modelId="{FA21E2F7-855C-4B1C-9869-A6E484377ADF}" type="pres">
      <dgm:prSet presAssocID="{1C1853BB-273C-43E1-9963-AC5090C8D758}" presName="connectorText" presStyleLbl="sibTrans2D1" presStyleIdx="3" presStyleCnt="6"/>
      <dgm:spPr/>
    </dgm:pt>
    <dgm:pt modelId="{16B98814-D98D-4FBA-9DC3-E42EBC3249F0}" type="pres">
      <dgm:prSet presAssocID="{88EA04FA-1BEC-45E1-9E18-12BCDF7F619D}" presName="node" presStyleLbl="node1" presStyleIdx="4" presStyleCnt="7" custScaleX="390506">
        <dgm:presLayoutVars>
          <dgm:bulletEnabled val="1"/>
        </dgm:presLayoutVars>
      </dgm:prSet>
      <dgm:spPr/>
    </dgm:pt>
    <dgm:pt modelId="{CD3ADDCD-8149-42E5-B951-54877FAAA086}" type="pres">
      <dgm:prSet presAssocID="{77B6154E-D88D-447C-B0D6-0A7638F009CE}" presName="sibTrans" presStyleLbl="sibTrans2D1" presStyleIdx="4" presStyleCnt="6"/>
      <dgm:spPr/>
    </dgm:pt>
    <dgm:pt modelId="{B33C5471-389F-4494-801E-32061008CA32}" type="pres">
      <dgm:prSet presAssocID="{77B6154E-D88D-447C-B0D6-0A7638F009CE}" presName="connectorText" presStyleLbl="sibTrans2D1" presStyleIdx="4" presStyleCnt="6"/>
      <dgm:spPr/>
    </dgm:pt>
    <dgm:pt modelId="{7DB5D92F-EBA2-464E-8E0F-EBB4ADBE1134}" type="pres">
      <dgm:prSet presAssocID="{0637A07E-9AAD-428E-8A09-DE96D72BAA11}" presName="node" presStyleLbl="node1" presStyleIdx="5" presStyleCnt="7" custScaleX="390506">
        <dgm:presLayoutVars>
          <dgm:bulletEnabled val="1"/>
        </dgm:presLayoutVars>
      </dgm:prSet>
      <dgm:spPr/>
    </dgm:pt>
    <dgm:pt modelId="{08587173-3519-4BBC-962C-B00BC536DF9F}" type="pres">
      <dgm:prSet presAssocID="{CDBDD07A-71EB-4471-A5D0-7A9618D037E1}" presName="sibTrans" presStyleLbl="sibTrans2D1" presStyleIdx="5" presStyleCnt="6"/>
      <dgm:spPr/>
    </dgm:pt>
    <dgm:pt modelId="{A0CB3C52-3919-4086-83BD-91E0CC71FFEF}" type="pres">
      <dgm:prSet presAssocID="{CDBDD07A-71EB-4471-A5D0-7A9618D037E1}" presName="connectorText" presStyleLbl="sibTrans2D1" presStyleIdx="5" presStyleCnt="6"/>
      <dgm:spPr/>
    </dgm:pt>
    <dgm:pt modelId="{DDBB1F65-BD41-4346-8A2B-54D03CF0333E}" type="pres">
      <dgm:prSet presAssocID="{864A00F8-8191-4CFF-8220-54AAA168920C}" presName="node" presStyleLbl="node1" presStyleIdx="6" presStyleCnt="7" custScaleX="390506">
        <dgm:presLayoutVars>
          <dgm:bulletEnabled val="1"/>
        </dgm:presLayoutVars>
      </dgm:prSet>
      <dgm:spPr/>
    </dgm:pt>
  </dgm:ptLst>
  <dgm:cxnLst>
    <dgm:cxn modelId="{24D59700-1B9D-42C4-97E1-8ADFA973DE7D}" type="presOf" srcId="{1311EC4F-44CE-4617-BABA-66E99637F2EE}" destId="{8DDE6A46-B9CE-45C6-9CC2-4E4D0DAC0B27}" srcOrd="0" destOrd="0" presId="urn:microsoft.com/office/officeart/2005/8/layout/process2"/>
    <dgm:cxn modelId="{3EED4207-CF49-49C7-899F-BFD188576F6E}" type="presOf" srcId="{B074C657-A3F9-4C0C-8DA1-A88FBD37ADE7}" destId="{AFFEDF0A-805F-4FEE-9066-EBF7693CCECD}" srcOrd="0" destOrd="0" presId="urn:microsoft.com/office/officeart/2005/8/layout/process2"/>
    <dgm:cxn modelId="{B4A80428-098D-45C0-8ACE-88043D35316F}" srcId="{2877B1B8-7ED5-421E-9C53-64315D0F79D1}" destId="{003F7200-DE62-40B0-989E-E107A240985B}" srcOrd="3" destOrd="0" parTransId="{7005A5C3-47A8-4204-8FC1-204471F395CF}" sibTransId="{1C1853BB-273C-43E1-9963-AC5090C8D758}"/>
    <dgm:cxn modelId="{3CCBA32A-4E2F-4E24-8D76-11CE4C0DDD02}" type="presOf" srcId="{77B6154E-D88D-447C-B0D6-0A7638F009CE}" destId="{CD3ADDCD-8149-42E5-B951-54877FAAA086}" srcOrd="0" destOrd="0" presId="urn:microsoft.com/office/officeart/2005/8/layout/process2"/>
    <dgm:cxn modelId="{CDD0B02C-53AF-447D-9C42-9B692F3514A3}" type="presOf" srcId="{003F7200-DE62-40B0-989E-E107A240985B}" destId="{7713FD03-5C0B-4794-83A4-B44B5FF85AF8}" srcOrd="0" destOrd="0" presId="urn:microsoft.com/office/officeart/2005/8/layout/process2"/>
    <dgm:cxn modelId="{DA688B30-683D-422C-9D72-1EBF9500F05E}" type="presOf" srcId="{88EA04FA-1BEC-45E1-9E18-12BCDF7F619D}" destId="{16B98814-D98D-4FBA-9DC3-E42EBC3249F0}" srcOrd="0" destOrd="0" presId="urn:microsoft.com/office/officeart/2005/8/layout/process2"/>
    <dgm:cxn modelId="{E3D41238-0AE4-4CDC-88F7-92E8F30CF42A}" type="presOf" srcId="{77B6154E-D88D-447C-B0D6-0A7638F009CE}" destId="{B33C5471-389F-4494-801E-32061008CA32}" srcOrd="1" destOrd="0" presId="urn:microsoft.com/office/officeart/2005/8/layout/process2"/>
    <dgm:cxn modelId="{25121040-1972-4A97-8854-5DF6F19F54DD}" type="presOf" srcId="{2877B1B8-7ED5-421E-9C53-64315D0F79D1}" destId="{C40D25EE-CB4C-402C-880C-B28D8C4C9690}" srcOrd="0" destOrd="0" presId="urn:microsoft.com/office/officeart/2005/8/layout/process2"/>
    <dgm:cxn modelId="{773B0966-D459-446C-8F5D-2B3FB52011E8}" srcId="{2877B1B8-7ED5-421E-9C53-64315D0F79D1}" destId="{864A00F8-8191-4CFF-8220-54AAA168920C}" srcOrd="6" destOrd="0" parTransId="{D536AF2D-1DF3-48F4-8B91-EC706C30339C}" sibTransId="{C9C91B0D-88C9-4C38-9C51-E15974484478}"/>
    <dgm:cxn modelId="{E724F56C-D8A4-499F-A965-D4F9CA2A4322}" type="presOf" srcId="{CDBDD07A-71EB-4471-A5D0-7A9618D037E1}" destId="{A0CB3C52-3919-4086-83BD-91E0CC71FFEF}" srcOrd="1" destOrd="0" presId="urn:microsoft.com/office/officeart/2005/8/layout/process2"/>
    <dgm:cxn modelId="{C593A76D-0E94-4779-9CB5-8C7C531CDF72}" type="presOf" srcId="{3ECAB875-1172-412A-A30C-2DFBE879F7C3}" destId="{C7712F3D-EC4A-460D-B441-3D827EB4E2D1}" srcOrd="0" destOrd="0" presId="urn:microsoft.com/office/officeart/2005/8/layout/process2"/>
    <dgm:cxn modelId="{F8334471-3DB5-44F4-B315-0C11E061F5E5}" srcId="{2877B1B8-7ED5-421E-9C53-64315D0F79D1}" destId="{1311EC4F-44CE-4617-BABA-66E99637F2EE}" srcOrd="0" destOrd="0" parTransId="{AC86943D-09B9-4A06-BB61-0B4EEBD169C3}" sibTransId="{3ECAB875-1172-412A-A30C-2DFBE879F7C3}"/>
    <dgm:cxn modelId="{A4F5B872-B000-4625-8C23-A4F942C7AE9C}" type="presOf" srcId="{3ECAB875-1172-412A-A30C-2DFBE879F7C3}" destId="{506673D9-23E6-4B93-A9D0-8AA8EB6A3669}" srcOrd="1" destOrd="0" presId="urn:microsoft.com/office/officeart/2005/8/layout/process2"/>
    <dgm:cxn modelId="{D6FFAD76-03F2-4660-98BB-A12AFC3F7988}" type="presOf" srcId="{864A00F8-8191-4CFF-8220-54AAA168920C}" destId="{DDBB1F65-BD41-4346-8A2B-54D03CF0333E}" srcOrd="0" destOrd="0" presId="urn:microsoft.com/office/officeart/2005/8/layout/process2"/>
    <dgm:cxn modelId="{19C1B88B-D135-4740-8B0C-9913F1A66F5C}" type="presOf" srcId="{0637A07E-9AAD-428E-8A09-DE96D72BAA11}" destId="{7DB5D92F-EBA2-464E-8E0F-EBB4ADBE1134}" srcOrd="0" destOrd="0" presId="urn:microsoft.com/office/officeart/2005/8/layout/process2"/>
    <dgm:cxn modelId="{FC0C279B-79E8-46AC-810B-93E54E4900E8}" type="presOf" srcId="{1C1853BB-273C-43E1-9963-AC5090C8D758}" destId="{FA21E2F7-855C-4B1C-9869-A6E484377ADF}" srcOrd="1" destOrd="0" presId="urn:microsoft.com/office/officeart/2005/8/layout/process2"/>
    <dgm:cxn modelId="{5DE7A69F-33FD-41A4-9CB6-67CA709F2636}" srcId="{2877B1B8-7ED5-421E-9C53-64315D0F79D1}" destId="{B074C657-A3F9-4C0C-8DA1-A88FBD37ADE7}" srcOrd="2" destOrd="0" parTransId="{B34B9FA1-6197-4092-AFA5-6F7E93A255C3}" sibTransId="{9F836DD6-F5CD-4D7F-BB57-88D25B9F4A26}"/>
    <dgm:cxn modelId="{DDF0ECAC-789F-418A-BA70-1BEBF5D911A9}" srcId="{2877B1B8-7ED5-421E-9C53-64315D0F79D1}" destId="{0637A07E-9AAD-428E-8A09-DE96D72BAA11}" srcOrd="5" destOrd="0" parTransId="{CC299170-CC6E-4DF3-B466-1D880B501D12}" sibTransId="{CDBDD07A-71EB-4471-A5D0-7A9618D037E1}"/>
    <dgm:cxn modelId="{9811BAAD-9085-4890-82E1-7FFA5EEAC9A6}" srcId="{2877B1B8-7ED5-421E-9C53-64315D0F79D1}" destId="{1C8BA1EC-88B9-44F5-9568-84BDDB98680D}" srcOrd="1" destOrd="0" parTransId="{10AAFD41-046F-4E39-8FB7-87BAA85B2CF6}" sibTransId="{2227004F-2D4F-4308-9DB8-7812F56EE52D}"/>
    <dgm:cxn modelId="{4C13AEB6-FC57-4BC6-A7B1-7DE2FB1C3630}" type="presOf" srcId="{1C1853BB-273C-43E1-9963-AC5090C8D758}" destId="{0C19B59F-7367-45D7-A9B4-5E16988E4535}" srcOrd="0" destOrd="0" presId="urn:microsoft.com/office/officeart/2005/8/layout/process2"/>
    <dgm:cxn modelId="{3289E4B8-FCDD-46D7-82E6-3FD836B6672E}" type="presOf" srcId="{CDBDD07A-71EB-4471-A5D0-7A9618D037E1}" destId="{08587173-3519-4BBC-962C-B00BC536DF9F}" srcOrd="0" destOrd="0" presId="urn:microsoft.com/office/officeart/2005/8/layout/process2"/>
    <dgm:cxn modelId="{B78946CB-26FD-42EB-8ACA-50464148DB87}" type="presOf" srcId="{2227004F-2D4F-4308-9DB8-7812F56EE52D}" destId="{6F8A5327-A08D-4522-93A7-3EA6890938A0}" srcOrd="1" destOrd="0" presId="urn:microsoft.com/office/officeart/2005/8/layout/process2"/>
    <dgm:cxn modelId="{BBB5FDCE-4C8F-404F-A212-C515E525B240}" type="presOf" srcId="{2227004F-2D4F-4308-9DB8-7812F56EE52D}" destId="{85EEC490-3B05-446A-8E66-3307CAEF22F3}" srcOrd="0" destOrd="0" presId="urn:microsoft.com/office/officeart/2005/8/layout/process2"/>
    <dgm:cxn modelId="{0E6B1FD5-C652-4653-9FF9-0F4417FABA49}" type="presOf" srcId="{9F836DD6-F5CD-4D7F-BB57-88D25B9F4A26}" destId="{26B08CC4-8E9F-4862-9073-DB23488046DE}" srcOrd="1" destOrd="0" presId="urn:microsoft.com/office/officeart/2005/8/layout/process2"/>
    <dgm:cxn modelId="{EE724CDE-66E2-490C-BF6E-02CDC0F66671}" type="presOf" srcId="{1C8BA1EC-88B9-44F5-9568-84BDDB98680D}" destId="{F09321AF-8DCE-48A2-9F70-A16187182F70}" srcOrd="0" destOrd="0" presId="urn:microsoft.com/office/officeart/2005/8/layout/process2"/>
    <dgm:cxn modelId="{392839F0-BBDE-47C8-815C-558A830A6520}" type="presOf" srcId="{9F836DD6-F5CD-4D7F-BB57-88D25B9F4A26}" destId="{AAF99B8B-D683-46C5-8E2E-AFDFE6B6195A}" srcOrd="0" destOrd="0" presId="urn:microsoft.com/office/officeart/2005/8/layout/process2"/>
    <dgm:cxn modelId="{FC96E8F2-0378-46A0-B90A-54B0E40CA8F6}" srcId="{2877B1B8-7ED5-421E-9C53-64315D0F79D1}" destId="{88EA04FA-1BEC-45E1-9E18-12BCDF7F619D}" srcOrd="4" destOrd="0" parTransId="{70913568-4E6D-4BE3-8D33-16211FC818A2}" sibTransId="{77B6154E-D88D-447C-B0D6-0A7638F009CE}"/>
    <dgm:cxn modelId="{21D0F121-5612-454C-9F12-1D3D58829C9F}" type="presParOf" srcId="{C40D25EE-CB4C-402C-880C-B28D8C4C9690}" destId="{8DDE6A46-B9CE-45C6-9CC2-4E4D0DAC0B27}" srcOrd="0" destOrd="0" presId="urn:microsoft.com/office/officeart/2005/8/layout/process2"/>
    <dgm:cxn modelId="{7855372C-B9FE-4E99-B3F3-62FF4A2FD25F}" type="presParOf" srcId="{C40D25EE-CB4C-402C-880C-B28D8C4C9690}" destId="{C7712F3D-EC4A-460D-B441-3D827EB4E2D1}" srcOrd="1" destOrd="0" presId="urn:microsoft.com/office/officeart/2005/8/layout/process2"/>
    <dgm:cxn modelId="{D8BBFB7F-C1E5-4D6F-92ED-2BFAC00DADAA}" type="presParOf" srcId="{C7712F3D-EC4A-460D-B441-3D827EB4E2D1}" destId="{506673D9-23E6-4B93-A9D0-8AA8EB6A3669}" srcOrd="0" destOrd="0" presId="urn:microsoft.com/office/officeart/2005/8/layout/process2"/>
    <dgm:cxn modelId="{15B35321-C36A-44A8-BCF5-ED6513E644D2}" type="presParOf" srcId="{C40D25EE-CB4C-402C-880C-B28D8C4C9690}" destId="{F09321AF-8DCE-48A2-9F70-A16187182F70}" srcOrd="2" destOrd="0" presId="urn:microsoft.com/office/officeart/2005/8/layout/process2"/>
    <dgm:cxn modelId="{41D305E8-98D5-407D-AC2A-45B32ED05268}" type="presParOf" srcId="{C40D25EE-CB4C-402C-880C-B28D8C4C9690}" destId="{85EEC490-3B05-446A-8E66-3307CAEF22F3}" srcOrd="3" destOrd="0" presId="urn:microsoft.com/office/officeart/2005/8/layout/process2"/>
    <dgm:cxn modelId="{C7EA8A04-3270-4A91-9E2B-A4762963F089}" type="presParOf" srcId="{85EEC490-3B05-446A-8E66-3307CAEF22F3}" destId="{6F8A5327-A08D-4522-93A7-3EA6890938A0}" srcOrd="0" destOrd="0" presId="urn:microsoft.com/office/officeart/2005/8/layout/process2"/>
    <dgm:cxn modelId="{AA0684A4-F320-4106-88E3-F9710FB6273A}" type="presParOf" srcId="{C40D25EE-CB4C-402C-880C-B28D8C4C9690}" destId="{AFFEDF0A-805F-4FEE-9066-EBF7693CCECD}" srcOrd="4" destOrd="0" presId="urn:microsoft.com/office/officeart/2005/8/layout/process2"/>
    <dgm:cxn modelId="{E007752D-D71E-466E-B7FA-25BA8523A455}" type="presParOf" srcId="{C40D25EE-CB4C-402C-880C-B28D8C4C9690}" destId="{AAF99B8B-D683-46C5-8E2E-AFDFE6B6195A}" srcOrd="5" destOrd="0" presId="urn:microsoft.com/office/officeart/2005/8/layout/process2"/>
    <dgm:cxn modelId="{5AC66E22-4FEE-48B3-AA2F-EA4035AD1787}" type="presParOf" srcId="{AAF99B8B-D683-46C5-8E2E-AFDFE6B6195A}" destId="{26B08CC4-8E9F-4862-9073-DB23488046DE}" srcOrd="0" destOrd="0" presId="urn:microsoft.com/office/officeart/2005/8/layout/process2"/>
    <dgm:cxn modelId="{C8384C28-7BEC-4D77-9B36-71C1BC489FF5}" type="presParOf" srcId="{C40D25EE-CB4C-402C-880C-B28D8C4C9690}" destId="{7713FD03-5C0B-4794-83A4-B44B5FF85AF8}" srcOrd="6" destOrd="0" presId="urn:microsoft.com/office/officeart/2005/8/layout/process2"/>
    <dgm:cxn modelId="{94EAD9DC-43FF-47CD-8B40-26BEF8A72667}" type="presParOf" srcId="{C40D25EE-CB4C-402C-880C-B28D8C4C9690}" destId="{0C19B59F-7367-45D7-A9B4-5E16988E4535}" srcOrd="7" destOrd="0" presId="urn:microsoft.com/office/officeart/2005/8/layout/process2"/>
    <dgm:cxn modelId="{6E82111C-18F6-4022-80A3-BEA59D7F84B8}" type="presParOf" srcId="{0C19B59F-7367-45D7-A9B4-5E16988E4535}" destId="{FA21E2F7-855C-4B1C-9869-A6E484377ADF}" srcOrd="0" destOrd="0" presId="urn:microsoft.com/office/officeart/2005/8/layout/process2"/>
    <dgm:cxn modelId="{C1481C49-8289-4A94-831F-BE44A860CCB3}" type="presParOf" srcId="{C40D25EE-CB4C-402C-880C-B28D8C4C9690}" destId="{16B98814-D98D-4FBA-9DC3-E42EBC3249F0}" srcOrd="8" destOrd="0" presId="urn:microsoft.com/office/officeart/2005/8/layout/process2"/>
    <dgm:cxn modelId="{4BAB42B0-BD6A-47CB-84EB-43B860D69A62}" type="presParOf" srcId="{C40D25EE-CB4C-402C-880C-B28D8C4C9690}" destId="{CD3ADDCD-8149-42E5-B951-54877FAAA086}" srcOrd="9" destOrd="0" presId="urn:microsoft.com/office/officeart/2005/8/layout/process2"/>
    <dgm:cxn modelId="{A2F1DDF2-6375-4508-B90D-32A3E17B9773}" type="presParOf" srcId="{CD3ADDCD-8149-42E5-B951-54877FAAA086}" destId="{B33C5471-389F-4494-801E-32061008CA32}" srcOrd="0" destOrd="0" presId="urn:microsoft.com/office/officeart/2005/8/layout/process2"/>
    <dgm:cxn modelId="{808BD0CC-896A-4627-8921-FE9D396B8E59}" type="presParOf" srcId="{C40D25EE-CB4C-402C-880C-B28D8C4C9690}" destId="{7DB5D92F-EBA2-464E-8E0F-EBB4ADBE1134}" srcOrd="10" destOrd="0" presId="urn:microsoft.com/office/officeart/2005/8/layout/process2"/>
    <dgm:cxn modelId="{72F75734-7ABC-4CAA-BD9D-A20384BBD694}" type="presParOf" srcId="{C40D25EE-CB4C-402C-880C-B28D8C4C9690}" destId="{08587173-3519-4BBC-962C-B00BC536DF9F}" srcOrd="11" destOrd="0" presId="urn:microsoft.com/office/officeart/2005/8/layout/process2"/>
    <dgm:cxn modelId="{60370D48-054F-4CA5-91B2-43E41F3E1588}" type="presParOf" srcId="{08587173-3519-4BBC-962C-B00BC536DF9F}" destId="{A0CB3C52-3919-4086-83BD-91E0CC71FFEF}" srcOrd="0" destOrd="0" presId="urn:microsoft.com/office/officeart/2005/8/layout/process2"/>
    <dgm:cxn modelId="{35DD3832-2BCF-4FA0-BC48-00C0D088CEF7}" type="presParOf" srcId="{C40D25EE-CB4C-402C-880C-B28D8C4C9690}" destId="{DDBB1F65-BD41-4346-8A2B-54D03CF0333E}"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A383A8-B2AE-427F-9226-5092E30CF015}"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6AC46BB9-DE4F-455A-91D8-419ABA178161}">
      <dgm:prSet/>
      <dgm:spPr/>
      <dgm:t>
        <a:bodyPr/>
        <a:lstStyle/>
        <a:p>
          <a:r>
            <a:rPr lang="pl-PL"/>
            <a:t>"system wzajemnych oddziaływań gospodarki i środowiska naturalnego oraz ich implikacji dla przyszłego rozwoju ludzkości, która jest jednocześnie producentem i odbiorcą odpadów" -  D. Pearce, R. Turner, 1990;</a:t>
          </a:r>
          <a:endParaRPr lang="en-US"/>
        </a:p>
      </dgm:t>
    </dgm:pt>
    <dgm:pt modelId="{4D56A32B-AF1A-4ED0-A7B5-7D919BC062AA}" type="parTrans" cxnId="{021B6A13-4EB7-4B1C-A440-317838119F51}">
      <dgm:prSet/>
      <dgm:spPr/>
      <dgm:t>
        <a:bodyPr/>
        <a:lstStyle/>
        <a:p>
          <a:endParaRPr lang="en-US"/>
        </a:p>
      </dgm:t>
    </dgm:pt>
    <dgm:pt modelId="{C16A9E9C-90E2-4B17-AECC-22A1B3811EC1}" type="sibTrans" cxnId="{021B6A13-4EB7-4B1C-A440-317838119F51}">
      <dgm:prSet/>
      <dgm:spPr/>
      <dgm:t>
        <a:bodyPr/>
        <a:lstStyle/>
        <a:p>
          <a:endParaRPr lang="en-US"/>
        </a:p>
      </dgm:t>
    </dgm:pt>
    <dgm:pt modelId="{638608AA-948D-414B-81B8-DC6DCEDCEB26}">
      <dgm:prSet/>
      <dgm:spPr/>
      <dgm:t>
        <a:bodyPr/>
        <a:lstStyle/>
        <a:p>
          <a:r>
            <a:rPr lang="pl-PL"/>
            <a:t>"regeneracyjny system gospodarczy, minimalizujący zużycie surowców i wielkość odpadów oraz emisję i utratę energii poprzez tworzenie zamkniętej pętli, w których odpady z jednych procesów są wykorzystywane jako surowce dla innych" - F. Preston,  2012</a:t>
          </a:r>
          <a:endParaRPr lang="en-US"/>
        </a:p>
      </dgm:t>
    </dgm:pt>
    <dgm:pt modelId="{9D9332FC-B7A8-4CE8-B091-2E9A7E07CEFF}" type="parTrans" cxnId="{F2BB7DE6-D584-4F50-9DD7-73D13B89096A}">
      <dgm:prSet/>
      <dgm:spPr/>
      <dgm:t>
        <a:bodyPr/>
        <a:lstStyle/>
        <a:p>
          <a:endParaRPr lang="en-US"/>
        </a:p>
      </dgm:t>
    </dgm:pt>
    <dgm:pt modelId="{2D75D897-F6FB-4D24-8799-0D1EF1824619}" type="sibTrans" cxnId="{F2BB7DE6-D584-4F50-9DD7-73D13B89096A}">
      <dgm:prSet/>
      <dgm:spPr/>
      <dgm:t>
        <a:bodyPr/>
        <a:lstStyle/>
        <a:p>
          <a:endParaRPr lang="en-US"/>
        </a:p>
      </dgm:t>
    </dgm:pt>
    <dgm:pt modelId="{7D1B288D-2C2F-4B84-A8A1-C9DAFE66E1DA}">
      <dgm:prSet/>
      <dgm:spPr/>
      <dgm:t>
        <a:bodyPr/>
        <a:lstStyle/>
        <a:p>
          <a:r>
            <a:rPr lang="pl-PL"/>
            <a:t>"jest strategią, która służy redukcji zarówno zużycia surowców, jak i produkcji odpadów poprzez zamykanie technicznych oraz biologicznych cykli przepływu zasobów" - A. Valavanidis, 2018</a:t>
          </a:r>
          <a:endParaRPr lang="en-US"/>
        </a:p>
      </dgm:t>
    </dgm:pt>
    <dgm:pt modelId="{9F9F3BC6-B1E5-4532-93C3-53C185072849}" type="parTrans" cxnId="{71CB686A-D22F-4A4C-BB6E-60ED03277A2A}">
      <dgm:prSet/>
      <dgm:spPr/>
      <dgm:t>
        <a:bodyPr/>
        <a:lstStyle/>
        <a:p>
          <a:endParaRPr lang="en-US"/>
        </a:p>
      </dgm:t>
    </dgm:pt>
    <dgm:pt modelId="{D12F6ED8-8DD6-4340-8405-B4E24F412F04}" type="sibTrans" cxnId="{71CB686A-D22F-4A4C-BB6E-60ED03277A2A}">
      <dgm:prSet/>
      <dgm:spPr/>
      <dgm:t>
        <a:bodyPr/>
        <a:lstStyle/>
        <a:p>
          <a:endParaRPr lang="en-US"/>
        </a:p>
      </dgm:t>
    </dgm:pt>
    <dgm:pt modelId="{15775FD3-4410-4F85-8AA4-70155579285F}">
      <dgm:prSet/>
      <dgm:spPr/>
      <dgm:t>
        <a:bodyPr/>
        <a:lstStyle/>
        <a:p>
          <a:r>
            <a:rPr lang="pl-PL"/>
            <a:t>"system ekonomiczny, który zastępuje koncepcję końca życia produktu ograniczaniem, alternatywnym wykorzystaniem, recyklingiem i odzyskiwaniem materiałów w procesach produkcji, dystrybucji i konsumpcji" - J. Kirchherra, D. Reike i M. Hekkerta  2017</a:t>
          </a:r>
          <a:endParaRPr lang="en-US"/>
        </a:p>
      </dgm:t>
    </dgm:pt>
    <dgm:pt modelId="{A1C97767-45B4-4430-A4B4-DC43B84D4124}" type="parTrans" cxnId="{41A1BDAD-2520-41CC-BB16-CCDB3733309D}">
      <dgm:prSet/>
      <dgm:spPr/>
      <dgm:t>
        <a:bodyPr/>
        <a:lstStyle/>
        <a:p>
          <a:endParaRPr lang="en-US"/>
        </a:p>
      </dgm:t>
    </dgm:pt>
    <dgm:pt modelId="{3D10D4BF-7C2C-4517-8A07-9DA0CEA2B0FD}" type="sibTrans" cxnId="{41A1BDAD-2520-41CC-BB16-CCDB3733309D}">
      <dgm:prSet/>
      <dgm:spPr/>
      <dgm:t>
        <a:bodyPr/>
        <a:lstStyle/>
        <a:p>
          <a:endParaRPr lang="en-US"/>
        </a:p>
      </dgm:t>
    </dgm:pt>
    <dgm:pt modelId="{F6BDD13A-E485-47D2-AC41-C1E21776D9A3}" type="pres">
      <dgm:prSet presAssocID="{2AA383A8-B2AE-427F-9226-5092E30CF015}" presName="linear" presStyleCnt="0">
        <dgm:presLayoutVars>
          <dgm:animLvl val="lvl"/>
          <dgm:resizeHandles val="exact"/>
        </dgm:presLayoutVars>
      </dgm:prSet>
      <dgm:spPr/>
    </dgm:pt>
    <dgm:pt modelId="{2659DA0C-42E0-4CD7-9F68-5B152E51D18B}" type="pres">
      <dgm:prSet presAssocID="{6AC46BB9-DE4F-455A-91D8-419ABA178161}" presName="parentText" presStyleLbl="node1" presStyleIdx="0" presStyleCnt="4">
        <dgm:presLayoutVars>
          <dgm:chMax val="0"/>
          <dgm:bulletEnabled val="1"/>
        </dgm:presLayoutVars>
      </dgm:prSet>
      <dgm:spPr/>
    </dgm:pt>
    <dgm:pt modelId="{71CE2AAC-2ACA-429E-A54D-91CF05D76B56}" type="pres">
      <dgm:prSet presAssocID="{C16A9E9C-90E2-4B17-AECC-22A1B3811EC1}" presName="spacer" presStyleCnt="0"/>
      <dgm:spPr/>
    </dgm:pt>
    <dgm:pt modelId="{167A9DD8-33DD-4F7D-85BA-DBD6285BC2ED}" type="pres">
      <dgm:prSet presAssocID="{638608AA-948D-414B-81B8-DC6DCEDCEB26}" presName="parentText" presStyleLbl="node1" presStyleIdx="1" presStyleCnt="4">
        <dgm:presLayoutVars>
          <dgm:chMax val="0"/>
          <dgm:bulletEnabled val="1"/>
        </dgm:presLayoutVars>
      </dgm:prSet>
      <dgm:spPr/>
    </dgm:pt>
    <dgm:pt modelId="{0CE2462B-DF49-4C54-B466-3F39A7847E73}" type="pres">
      <dgm:prSet presAssocID="{2D75D897-F6FB-4D24-8799-0D1EF1824619}" presName="spacer" presStyleCnt="0"/>
      <dgm:spPr/>
    </dgm:pt>
    <dgm:pt modelId="{0FA3CCD4-7BB8-4AC4-94BE-7FCF4EBFAFC8}" type="pres">
      <dgm:prSet presAssocID="{7D1B288D-2C2F-4B84-A8A1-C9DAFE66E1DA}" presName="parentText" presStyleLbl="node1" presStyleIdx="2" presStyleCnt="4">
        <dgm:presLayoutVars>
          <dgm:chMax val="0"/>
          <dgm:bulletEnabled val="1"/>
        </dgm:presLayoutVars>
      </dgm:prSet>
      <dgm:spPr/>
    </dgm:pt>
    <dgm:pt modelId="{B03AB4A5-E00C-4BBD-99B5-BC33CD22B4C6}" type="pres">
      <dgm:prSet presAssocID="{D12F6ED8-8DD6-4340-8405-B4E24F412F04}" presName="spacer" presStyleCnt="0"/>
      <dgm:spPr/>
    </dgm:pt>
    <dgm:pt modelId="{337AF1BE-6E7E-4418-8A7E-443EB6021CAC}" type="pres">
      <dgm:prSet presAssocID="{15775FD3-4410-4F85-8AA4-70155579285F}" presName="parentText" presStyleLbl="node1" presStyleIdx="3" presStyleCnt="4">
        <dgm:presLayoutVars>
          <dgm:chMax val="0"/>
          <dgm:bulletEnabled val="1"/>
        </dgm:presLayoutVars>
      </dgm:prSet>
      <dgm:spPr/>
    </dgm:pt>
  </dgm:ptLst>
  <dgm:cxnLst>
    <dgm:cxn modelId="{A35CA80D-3E20-4C54-B95A-ADA729BC8048}" type="presOf" srcId="{6AC46BB9-DE4F-455A-91D8-419ABA178161}" destId="{2659DA0C-42E0-4CD7-9F68-5B152E51D18B}" srcOrd="0" destOrd="0" presId="urn:microsoft.com/office/officeart/2005/8/layout/vList2"/>
    <dgm:cxn modelId="{021B6A13-4EB7-4B1C-A440-317838119F51}" srcId="{2AA383A8-B2AE-427F-9226-5092E30CF015}" destId="{6AC46BB9-DE4F-455A-91D8-419ABA178161}" srcOrd="0" destOrd="0" parTransId="{4D56A32B-AF1A-4ED0-A7B5-7D919BC062AA}" sibTransId="{C16A9E9C-90E2-4B17-AECC-22A1B3811EC1}"/>
    <dgm:cxn modelId="{31E65B5F-C916-4FE7-9019-5850D06DA474}" type="presOf" srcId="{7D1B288D-2C2F-4B84-A8A1-C9DAFE66E1DA}" destId="{0FA3CCD4-7BB8-4AC4-94BE-7FCF4EBFAFC8}" srcOrd="0" destOrd="0" presId="urn:microsoft.com/office/officeart/2005/8/layout/vList2"/>
    <dgm:cxn modelId="{71CB686A-D22F-4A4C-BB6E-60ED03277A2A}" srcId="{2AA383A8-B2AE-427F-9226-5092E30CF015}" destId="{7D1B288D-2C2F-4B84-A8A1-C9DAFE66E1DA}" srcOrd="2" destOrd="0" parTransId="{9F9F3BC6-B1E5-4532-93C3-53C185072849}" sibTransId="{D12F6ED8-8DD6-4340-8405-B4E24F412F04}"/>
    <dgm:cxn modelId="{41A1BDAD-2520-41CC-BB16-CCDB3733309D}" srcId="{2AA383A8-B2AE-427F-9226-5092E30CF015}" destId="{15775FD3-4410-4F85-8AA4-70155579285F}" srcOrd="3" destOrd="0" parTransId="{A1C97767-45B4-4430-A4B4-DC43B84D4124}" sibTransId="{3D10D4BF-7C2C-4517-8A07-9DA0CEA2B0FD}"/>
    <dgm:cxn modelId="{57FBACC6-DB14-4A96-AA17-53A73E5A4BF6}" type="presOf" srcId="{2AA383A8-B2AE-427F-9226-5092E30CF015}" destId="{F6BDD13A-E485-47D2-AC41-C1E21776D9A3}" srcOrd="0" destOrd="0" presId="urn:microsoft.com/office/officeart/2005/8/layout/vList2"/>
    <dgm:cxn modelId="{6D816DDC-31B5-4338-9AE3-4A23F01214B1}" type="presOf" srcId="{638608AA-948D-414B-81B8-DC6DCEDCEB26}" destId="{167A9DD8-33DD-4F7D-85BA-DBD6285BC2ED}" srcOrd="0" destOrd="0" presId="urn:microsoft.com/office/officeart/2005/8/layout/vList2"/>
    <dgm:cxn modelId="{F2BB7DE6-D584-4F50-9DD7-73D13B89096A}" srcId="{2AA383A8-B2AE-427F-9226-5092E30CF015}" destId="{638608AA-948D-414B-81B8-DC6DCEDCEB26}" srcOrd="1" destOrd="0" parTransId="{9D9332FC-B7A8-4CE8-B091-2E9A7E07CEFF}" sibTransId="{2D75D897-F6FB-4D24-8799-0D1EF1824619}"/>
    <dgm:cxn modelId="{94D350FD-8C59-4BD6-8CC2-141A28C92DA2}" type="presOf" srcId="{15775FD3-4410-4F85-8AA4-70155579285F}" destId="{337AF1BE-6E7E-4418-8A7E-443EB6021CAC}" srcOrd="0" destOrd="0" presId="urn:microsoft.com/office/officeart/2005/8/layout/vList2"/>
    <dgm:cxn modelId="{8ED7362C-0C8D-4A62-8F56-37DF467953BD}" type="presParOf" srcId="{F6BDD13A-E485-47D2-AC41-C1E21776D9A3}" destId="{2659DA0C-42E0-4CD7-9F68-5B152E51D18B}" srcOrd="0" destOrd="0" presId="urn:microsoft.com/office/officeart/2005/8/layout/vList2"/>
    <dgm:cxn modelId="{FDBB1803-B877-45E0-B98A-857BF4E8AEB2}" type="presParOf" srcId="{F6BDD13A-E485-47D2-AC41-C1E21776D9A3}" destId="{71CE2AAC-2ACA-429E-A54D-91CF05D76B56}" srcOrd="1" destOrd="0" presId="urn:microsoft.com/office/officeart/2005/8/layout/vList2"/>
    <dgm:cxn modelId="{F326E753-4D07-40C0-9F09-9370CE8EEC01}" type="presParOf" srcId="{F6BDD13A-E485-47D2-AC41-C1E21776D9A3}" destId="{167A9DD8-33DD-4F7D-85BA-DBD6285BC2ED}" srcOrd="2" destOrd="0" presId="urn:microsoft.com/office/officeart/2005/8/layout/vList2"/>
    <dgm:cxn modelId="{CAF97EC7-4E87-436C-BD24-C83DE86ED76A}" type="presParOf" srcId="{F6BDD13A-E485-47D2-AC41-C1E21776D9A3}" destId="{0CE2462B-DF49-4C54-B466-3F39A7847E73}" srcOrd="3" destOrd="0" presId="urn:microsoft.com/office/officeart/2005/8/layout/vList2"/>
    <dgm:cxn modelId="{C3615B88-FA77-4BA4-BAF5-3F1E1D4C9CA8}" type="presParOf" srcId="{F6BDD13A-E485-47D2-AC41-C1E21776D9A3}" destId="{0FA3CCD4-7BB8-4AC4-94BE-7FCF4EBFAFC8}" srcOrd="4" destOrd="0" presId="urn:microsoft.com/office/officeart/2005/8/layout/vList2"/>
    <dgm:cxn modelId="{E3E1DA73-8A13-4EAE-8847-193801F53623}" type="presParOf" srcId="{F6BDD13A-E485-47D2-AC41-C1E21776D9A3}" destId="{B03AB4A5-E00C-4BBD-99B5-BC33CD22B4C6}" srcOrd="5" destOrd="0" presId="urn:microsoft.com/office/officeart/2005/8/layout/vList2"/>
    <dgm:cxn modelId="{2F46351D-55DB-4A89-A7F0-8B4E1E8B12D6}" type="presParOf" srcId="{F6BDD13A-E485-47D2-AC41-C1E21776D9A3}" destId="{337AF1BE-6E7E-4418-8A7E-443EB6021CA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EC6366-93A6-4C18-8A3B-08F7E33B9AD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56E1A42-094D-478E-A119-E493769F722B}">
      <dgm:prSet/>
      <dgm:spPr/>
      <dgm:t>
        <a:bodyPr/>
        <a:lstStyle/>
        <a:p>
          <a:r>
            <a:rPr lang="pl-PL" dirty="0" err="1"/>
            <a:t>iFixit</a:t>
          </a:r>
          <a:r>
            <a:rPr lang="pl-PL" dirty="0"/>
            <a:t> to strona typu </a:t>
          </a:r>
          <a:r>
            <a:rPr lang="pl-PL" dirty="0" err="1"/>
            <a:t>wiki</a:t>
          </a:r>
          <a:r>
            <a:rPr lang="pl-PL" dirty="0"/>
            <a:t>, która uczy konsumentów jak naprawić praktycznie wszystko wokół nas.</a:t>
          </a:r>
          <a:endParaRPr lang="en-US" dirty="0"/>
        </a:p>
      </dgm:t>
    </dgm:pt>
    <dgm:pt modelId="{87F5DDF1-ECF6-445E-AA1A-D49CF4800364}" type="parTrans" cxnId="{F014709C-6431-4E53-A815-900C2C4BB37F}">
      <dgm:prSet/>
      <dgm:spPr/>
      <dgm:t>
        <a:bodyPr/>
        <a:lstStyle/>
        <a:p>
          <a:endParaRPr lang="en-US"/>
        </a:p>
      </dgm:t>
    </dgm:pt>
    <dgm:pt modelId="{950D06ED-5C8E-4E62-B435-F6003597A5BD}" type="sibTrans" cxnId="{F014709C-6431-4E53-A815-900C2C4BB37F}">
      <dgm:prSet/>
      <dgm:spPr/>
      <dgm:t>
        <a:bodyPr/>
        <a:lstStyle/>
        <a:p>
          <a:endParaRPr lang="en-US"/>
        </a:p>
      </dgm:t>
    </dgm:pt>
    <dgm:pt modelId="{7EB8F852-A038-487E-9DBF-064B25930B55}">
      <dgm:prSet/>
      <dgm:spPr/>
      <dgm:t>
        <a:bodyPr/>
        <a:lstStyle/>
        <a:p>
          <a:r>
            <a:rPr lang="pl-PL" dirty="0"/>
            <a:t>https://www.ifixit.com/Right-to-R </a:t>
          </a:r>
          <a:r>
            <a:rPr lang="pl-PL" dirty="0" err="1"/>
            <a:t>epair</a:t>
          </a:r>
          <a:r>
            <a:rPr lang="pl-PL" dirty="0"/>
            <a:t>/</a:t>
          </a:r>
          <a:r>
            <a:rPr lang="pl-PL" dirty="0" err="1"/>
            <a:t>Intro</a:t>
          </a:r>
          <a:endParaRPr lang="en-US" dirty="0"/>
        </a:p>
      </dgm:t>
    </dgm:pt>
    <dgm:pt modelId="{4D8376E8-7ACC-4C2D-B6F9-3B06E9619012}" type="parTrans" cxnId="{8F963BCB-7F33-447A-901F-F0DD67F57481}">
      <dgm:prSet/>
      <dgm:spPr/>
      <dgm:t>
        <a:bodyPr/>
        <a:lstStyle/>
        <a:p>
          <a:endParaRPr lang="en-US"/>
        </a:p>
      </dgm:t>
    </dgm:pt>
    <dgm:pt modelId="{F98A5AD4-354D-41CC-908B-6A31FFC7C7DB}" type="sibTrans" cxnId="{8F963BCB-7F33-447A-901F-F0DD67F57481}">
      <dgm:prSet/>
      <dgm:spPr/>
      <dgm:t>
        <a:bodyPr/>
        <a:lstStyle/>
        <a:p>
          <a:endParaRPr lang="en-US"/>
        </a:p>
      </dgm:t>
    </dgm:pt>
    <dgm:pt modelId="{FE717FD7-7DC3-4287-B906-D51F656F1C5A}" type="pres">
      <dgm:prSet presAssocID="{CCEC6366-93A6-4C18-8A3B-08F7E33B9AD5}" presName="linear" presStyleCnt="0">
        <dgm:presLayoutVars>
          <dgm:animLvl val="lvl"/>
          <dgm:resizeHandles val="exact"/>
        </dgm:presLayoutVars>
      </dgm:prSet>
      <dgm:spPr/>
    </dgm:pt>
    <dgm:pt modelId="{243328EA-CF1F-4F6B-8A74-889CBEDC5F4F}" type="pres">
      <dgm:prSet presAssocID="{656E1A42-094D-478E-A119-E493769F722B}" presName="parentText" presStyleLbl="node1" presStyleIdx="0" presStyleCnt="2">
        <dgm:presLayoutVars>
          <dgm:chMax val="0"/>
          <dgm:bulletEnabled val="1"/>
        </dgm:presLayoutVars>
      </dgm:prSet>
      <dgm:spPr/>
    </dgm:pt>
    <dgm:pt modelId="{E0BD84C3-BE94-4006-A56F-E05959287954}" type="pres">
      <dgm:prSet presAssocID="{950D06ED-5C8E-4E62-B435-F6003597A5BD}" presName="spacer" presStyleCnt="0"/>
      <dgm:spPr/>
    </dgm:pt>
    <dgm:pt modelId="{14B14D70-0854-4CF0-A21C-1BC5F8F5E3B4}" type="pres">
      <dgm:prSet presAssocID="{7EB8F852-A038-487E-9DBF-064B25930B55}" presName="parentText" presStyleLbl="node1" presStyleIdx="1" presStyleCnt="2">
        <dgm:presLayoutVars>
          <dgm:chMax val="0"/>
          <dgm:bulletEnabled val="1"/>
        </dgm:presLayoutVars>
      </dgm:prSet>
      <dgm:spPr/>
    </dgm:pt>
  </dgm:ptLst>
  <dgm:cxnLst>
    <dgm:cxn modelId="{79BE7D78-EC9E-435D-B4B5-06DF71D5D25B}" type="presOf" srcId="{7EB8F852-A038-487E-9DBF-064B25930B55}" destId="{14B14D70-0854-4CF0-A21C-1BC5F8F5E3B4}" srcOrd="0" destOrd="0" presId="urn:microsoft.com/office/officeart/2005/8/layout/vList2"/>
    <dgm:cxn modelId="{EA987F7C-B74F-4A0F-A741-C2DCDA9F1701}" type="presOf" srcId="{656E1A42-094D-478E-A119-E493769F722B}" destId="{243328EA-CF1F-4F6B-8A74-889CBEDC5F4F}" srcOrd="0" destOrd="0" presId="urn:microsoft.com/office/officeart/2005/8/layout/vList2"/>
    <dgm:cxn modelId="{A7C39698-423E-4367-8FC4-6A5E9ED46785}" type="presOf" srcId="{CCEC6366-93A6-4C18-8A3B-08F7E33B9AD5}" destId="{FE717FD7-7DC3-4287-B906-D51F656F1C5A}" srcOrd="0" destOrd="0" presId="urn:microsoft.com/office/officeart/2005/8/layout/vList2"/>
    <dgm:cxn modelId="{F014709C-6431-4E53-A815-900C2C4BB37F}" srcId="{CCEC6366-93A6-4C18-8A3B-08F7E33B9AD5}" destId="{656E1A42-094D-478E-A119-E493769F722B}" srcOrd="0" destOrd="0" parTransId="{87F5DDF1-ECF6-445E-AA1A-D49CF4800364}" sibTransId="{950D06ED-5C8E-4E62-B435-F6003597A5BD}"/>
    <dgm:cxn modelId="{8F963BCB-7F33-447A-901F-F0DD67F57481}" srcId="{CCEC6366-93A6-4C18-8A3B-08F7E33B9AD5}" destId="{7EB8F852-A038-487E-9DBF-064B25930B55}" srcOrd="1" destOrd="0" parTransId="{4D8376E8-7ACC-4C2D-B6F9-3B06E9619012}" sibTransId="{F98A5AD4-354D-41CC-908B-6A31FFC7C7DB}"/>
    <dgm:cxn modelId="{0F20892F-D5D9-4BED-A339-F6AF69B781AB}" type="presParOf" srcId="{FE717FD7-7DC3-4287-B906-D51F656F1C5A}" destId="{243328EA-CF1F-4F6B-8A74-889CBEDC5F4F}" srcOrd="0" destOrd="0" presId="urn:microsoft.com/office/officeart/2005/8/layout/vList2"/>
    <dgm:cxn modelId="{A768542A-830C-4197-909A-3DE5B42A54D9}" type="presParOf" srcId="{FE717FD7-7DC3-4287-B906-D51F656F1C5A}" destId="{E0BD84C3-BE94-4006-A56F-E05959287954}" srcOrd="1" destOrd="0" presId="urn:microsoft.com/office/officeart/2005/8/layout/vList2"/>
    <dgm:cxn modelId="{73BD0F42-000E-43A8-8DAB-A8D41FD96282}" type="presParOf" srcId="{FE717FD7-7DC3-4287-B906-D51F656F1C5A}" destId="{14B14D70-0854-4CF0-A21C-1BC5F8F5E3B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BF2953-DBC1-482E-928A-D6C902AC4F30}"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48135556-3903-444F-A69C-B17AE028A3AF}">
      <dgm:prSet/>
      <dgm:spPr/>
      <dgm:t>
        <a:bodyPr/>
        <a:lstStyle/>
        <a:p>
          <a:r>
            <a:rPr lang="pl-PL"/>
            <a:t>Jednorazowe naczynia z otrąb pszennych powstałych jako efekt uboczny w produkcji mąki - biodegradowalne.</a:t>
          </a:r>
          <a:endParaRPr lang="en-US"/>
        </a:p>
      </dgm:t>
    </dgm:pt>
    <dgm:pt modelId="{26452E61-68F0-4BD5-B1F6-EEFC8DBFBBD6}" type="parTrans" cxnId="{3CD32FD0-3A21-41E0-AC4E-E9D86AEDABE7}">
      <dgm:prSet/>
      <dgm:spPr/>
      <dgm:t>
        <a:bodyPr/>
        <a:lstStyle/>
        <a:p>
          <a:endParaRPr lang="en-US"/>
        </a:p>
      </dgm:t>
    </dgm:pt>
    <dgm:pt modelId="{26FADF22-9873-4C33-BBCD-A5BBB2932BF2}" type="sibTrans" cxnId="{3CD32FD0-3A21-41E0-AC4E-E9D86AEDABE7}">
      <dgm:prSet/>
      <dgm:spPr/>
      <dgm:t>
        <a:bodyPr/>
        <a:lstStyle/>
        <a:p>
          <a:endParaRPr lang="en-US"/>
        </a:p>
      </dgm:t>
    </dgm:pt>
    <dgm:pt modelId="{F69C6DF7-615C-4D57-834D-33D090FEE1F3}">
      <dgm:prSet/>
      <dgm:spPr/>
      <dgm:t>
        <a:bodyPr/>
        <a:lstStyle/>
        <a:p>
          <a:r>
            <a:rPr lang="pl-PL"/>
            <a:t>http://biotrem.pl/pl/</a:t>
          </a:r>
          <a:endParaRPr lang="en-US"/>
        </a:p>
      </dgm:t>
    </dgm:pt>
    <dgm:pt modelId="{85E208F7-D6AB-4011-BAD1-DFCF44417779}" type="parTrans" cxnId="{D25F3FE1-BEBA-48A9-8E83-C05C90B09741}">
      <dgm:prSet/>
      <dgm:spPr/>
      <dgm:t>
        <a:bodyPr/>
        <a:lstStyle/>
        <a:p>
          <a:endParaRPr lang="en-US"/>
        </a:p>
      </dgm:t>
    </dgm:pt>
    <dgm:pt modelId="{37340D9C-13B2-43E2-9F5D-E9E9E6361300}" type="sibTrans" cxnId="{D25F3FE1-BEBA-48A9-8E83-C05C90B09741}">
      <dgm:prSet/>
      <dgm:spPr/>
      <dgm:t>
        <a:bodyPr/>
        <a:lstStyle/>
        <a:p>
          <a:endParaRPr lang="en-US"/>
        </a:p>
      </dgm:t>
    </dgm:pt>
    <dgm:pt modelId="{96AF97C2-17C5-44F2-9000-2E249974AA5F}" type="pres">
      <dgm:prSet presAssocID="{2EBF2953-DBC1-482E-928A-D6C902AC4F30}" presName="Name0" presStyleCnt="0">
        <dgm:presLayoutVars>
          <dgm:dir/>
          <dgm:animLvl val="lvl"/>
          <dgm:resizeHandles val="exact"/>
        </dgm:presLayoutVars>
      </dgm:prSet>
      <dgm:spPr/>
    </dgm:pt>
    <dgm:pt modelId="{09D46D37-0E9B-4A46-9693-AC701DBD3FDC}" type="pres">
      <dgm:prSet presAssocID="{F69C6DF7-615C-4D57-834D-33D090FEE1F3}" presName="boxAndChildren" presStyleCnt="0"/>
      <dgm:spPr/>
    </dgm:pt>
    <dgm:pt modelId="{79BAD1BF-627D-441D-AA73-E4FB8C47E2E7}" type="pres">
      <dgm:prSet presAssocID="{F69C6DF7-615C-4D57-834D-33D090FEE1F3}" presName="parentTextBox" presStyleLbl="node1" presStyleIdx="0" presStyleCnt="2"/>
      <dgm:spPr/>
    </dgm:pt>
    <dgm:pt modelId="{92D013A1-019F-4A0D-9CAB-677F2AD79886}" type="pres">
      <dgm:prSet presAssocID="{26FADF22-9873-4C33-BBCD-A5BBB2932BF2}" presName="sp" presStyleCnt="0"/>
      <dgm:spPr/>
    </dgm:pt>
    <dgm:pt modelId="{853C1BD5-DE6E-4591-88B9-F38968055B0E}" type="pres">
      <dgm:prSet presAssocID="{48135556-3903-444F-A69C-B17AE028A3AF}" presName="arrowAndChildren" presStyleCnt="0"/>
      <dgm:spPr/>
    </dgm:pt>
    <dgm:pt modelId="{B56C0171-F39F-41EF-9918-B5B5CD12A6DC}" type="pres">
      <dgm:prSet presAssocID="{48135556-3903-444F-A69C-B17AE028A3AF}" presName="parentTextArrow" presStyleLbl="node1" presStyleIdx="1" presStyleCnt="2"/>
      <dgm:spPr/>
    </dgm:pt>
  </dgm:ptLst>
  <dgm:cxnLst>
    <dgm:cxn modelId="{75F2BB7D-C3CF-46AB-B209-DCC98C902847}" type="presOf" srcId="{48135556-3903-444F-A69C-B17AE028A3AF}" destId="{B56C0171-F39F-41EF-9918-B5B5CD12A6DC}" srcOrd="0" destOrd="0" presId="urn:microsoft.com/office/officeart/2005/8/layout/process4"/>
    <dgm:cxn modelId="{90370BA3-BE42-4EF4-A4AB-3240E66F95A8}" type="presOf" srcId="{F69C6DF7-615C-4D57-834D-33D090FEE1F3}" destId="{79BAD1BF-627D-441D-AA73-E4FB8C47E2E7}" srcOrd="0" destOrd="0" presId="urn:microsoft.com/office/officeart/2005/8/layout/process4"/>
    <dgm:cxn modelId="{C3F16FA8-ECA6-476C-A73C-EE895F049BAA}" type="presOf" srcId="{2EBF2953-DBC1-482E-928A-D6C902AC4F30}" destId="{96AF97C2-17C5-44F2-9000-2E249974AA5F}" srcOrd="0" destOrd="0" presId="urn:microsoft.com/office/officeart/2005/8/layout/process4"/>
    <dgm:cxn modelId="{3CD32FD0-3A21-41E0-AC4E-E9D86AEDABE7}" srcId="{2EBF2953-DBC1-482E-928A-D6C902AC4F30}" destId="{48135556-3903-444F-A69C-B17AE028A3AF}" srcOrd="0" destOrd="0" parTransId="{26452E61-68F0-4BD5-B1F6-EEFC8DBFBBD6}" sibTransId="{26FADF22-9873-4C33-BBCD-A5BBB2932BF2}"/>
    <dgm:cxn modelId="{D25F3FE1-BEBA-48A9-8E83-C05C90B09741}" srcId="{2EBF2953-DBC1-482E-928A-D6C902AC4F30}" destId="{F69C6DF7-615C-4D57-834D-33D090FEE1F3}" srcOrd="1" destOrd="0" parTransId="{85E208F7-D6AB-4011-BAD1-DFCF44417779}" sibTransId="{37340D9C-13B2-43E2-9F5D-E9E9E6361300}"/>
    <dgm:cxn modelId="{66C1ECAB-323A-4C2B-9DCD-04070047097C}" type="presParOf" srcId="{96AF97C2-17C5-44F2-9000-2E249974AA5F}" destId="{09D46D37-0E9B-4A46-9693-AC701DBD3FDC}" srcOrd="0" destOrd="0" presId="urn:microsoft.com/office/officeart/2005/8/layout/process4"/>
    <dgm:cxn modelId="{82A884B9-8C07-4F2D-AD01-F212C994FA35}" type="presParOf" srcId="{09D46D37-0E9B-4A46-9693-AC701DBD3FDC}" destId="{79BAD1BF-627D-441D-AA73-E4FB8C47E2E7}" srcOrd="0" destOrd="0" presId="urn:microsoft.com/office/officeart/2005/8/layout/process4"/>
    <dgm:cxn modelId="{E8DAC0A0-36A8-4A6F-A01F-3F13A33A6C0B}" type="presParOf" srcId="{96AF97C2-17C5-44F2-9000-2E249974AA5F}" destId="{92D013A1-019F-4A0D-9CAB-677F2AD79886}" srcOrd="1" destOrd="0" presId="urn:microsoft.com/office/officeart/2005/8/layout/process4"/>
    <dgm:cxn modelId="{328F68C5-7F12-45D9-B521-6309FF4ED58E}" type="presParOf" srcId="{96AF97C2-17C5-44F2-9000-2E249974AA5F}" destId="{853C1BD5-DE6E-4591-88B9-F38968055B0E}" srcOrd="2" destOrd="0" presId="urn:microsoft.com/office/officeart/2005/8/layout/process4"/>
    <dgm:cxn modelId="{2AF490B9-97AB-4023-8B91-4BB803CC5992}" type="presParOf" srcId="{853C1BD5-DE6E-4591-88B9-F38968055B0E}" destId="{B56C0171-F39F-41EF-9918-B5B5CD12A6D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AD5A2A-70A4-4721-803E-C6C86F3A710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2FF9410-10D6-4AB8-B4AC-248AA065FC31}">
      <dgm:prSet/>
      <dgm:spPr/>
      <dgm:t>
        <a:bodyPr/>
        <a:lstStyle/>
        <a:p>
          <a:pPr>
            <a:lnSpc>
              <a:spcPct val="100000"/>
            </a:lnSpc>
          </a:pPr>
          <a:r>
            <a:rPr lang="pl-PL" b="1"/>
            <a:t>Loop </a:t>
          </a:r>
          <a:r>
            <a:rPr lang="pl-PL"/>
            <a:t>- zakupy spożywcze online. Wprowadzenie opakowań wielokrotnego użytku z aluminium, szkła i trwałego plastiku.</a:t>
          </a:r>
          <a:endParaRPr lang="en-US"/>
        </a:p>
      </dgm:t>
    </dgm:pt>
    <dgm:pt modelId="{8E15815E-F172-4AE2-B19D-A09AE030C220}" type="parTrans" cxnId="{828F96D4-BA8B-4BB9-ACC1-2BC74F98B1AF}">
      <dgm:prSet/>
      <dgm:spPr/>
      <dgm:t>
        <a:bodyPr/>
        <a:lstStyle/>
        <a:p>
          <a:endParaRPr lang="en-US"/>
        </a:p>
      </dgm:t>
    </dgm:pt>
    <dgm:pt modelId="{391591D6-CC63-44BC-A038-CBAEF1DED0A5}" type="sibTrans" cxnId="{828F96D4-BA8B-4BB9-ACC1-2BC74F98B1AF}">
      <dgm:prSet/>
      <dgm:spPr/>
      <dgm:t>
        <a:bodyPr/>
        <a:lstStyle/>
        <a:p>
          <a:endParaRPr lang="en-US"/>
        </a:p>
      </dgm:t>
    </dgm:pt>
    <dgm:pt modelId="{51F140F4-4BE6-4CC9-A4FA-13D6AB24B10B}">
      <dgm:prSet/>
      <dgm:spPr/>
      <dgm:t>
        <a:bodyPr/>
        <a:lstStyle/>
        <a:p>
          <a:pPr>
            <a:lnSpc>
              <a:spcPct val="100000"/>
            </a:lnSpc>
          </a:pPr>
          <a:r>
            <a:rPr lang="pl-PL" b="1"/>
            <a:t>Znika</a:t>
          </a:r>
          <a:r>
            <a:rPr lang="pl-PL"/>
            <a:t>- bio alternatywa dla opakowań plastikowych - ze skrobi kukurydzianej, kompostowalne również w warunkach domowych.</a:t>
          </a:r>
          <a:endParaRPr lang="en-US"/>
        </a:p>
      </dgm:t>
    </dgm:pt>
    <dgm:pt modelId="{F72F0F5F-067D-4D69-BC00-969631EEAC76}" type="parTrans" cxnId="{D2184820-5122-4810-856F-0729501F0DEE}">
      <dgm:prSet/>
      <dgm:spPr/>
      <dgm:t>
        <a:bodyPr/>
        <a:lstStyle/>
        <a:p>
          <a:endParaRPr lang="en-US"/>
        </a:p>
      </dgm:t>
    </dgm:pt>
    <dgm:pt modelId="{0DA6EC31-4D16-4F2F-97DA-B7B027F12E46}" type="sibTrans" cxnId="{D2184820-5122-4810-856F-0729501F0DEE}">
      <dgm:prSet/>
      <dgm:spPr/>
      <dgm:t>
        <a:bodyPr/>
        <a:lstStyle/>
        <a:p>
          <a:endParaRPr lang="en-US"/>
        </a:p>
      </dgm:t>
    </dgm:pt>
    <dgm:pt modelId="{AE7F7E65-6543-4E48-9D09-C1F8788B60F3}" type="pres">
      <dgm:prSet presAssocID="{61AD5A2A-70A4-4721-803E-C6C86F3A7108}" presName="root" presStyleCnt="0">
        <dgm:presLayoutVars>
          <dgm:dir/>
          <dgm:resizeHandles val="exact"/>
        </dgm:presLayoutVars>
      </dgm:prSet>
      <dgm:spPr/>
    </dgm:pt>
    <dgm:pt modelId="{C4A1A7C5-9D44-45FE-9D4D-7743B0B61B6C}" type="pres">
      <dgm:prSet presAssocID="{B2FF9410-10D6-4AB8-B4AC-248AA065FC31}" presName="compNode" presStyleCnt="0"/>
      <dgm:spPr/>
    </dgm:pt>
    <dgm:pt modelId="{C4AF84BB-45D0-4DCC-9E98-91ACA5D2C665}" type="pres">
      <dgm:prSet presAssocID="{B2FF9410-10D6-4AB8-B4AC-248AA065FC31}" presName="bgRect" presStyleLbl="bgShp" presStyleIdx="0" presStyleCnt="2"/>
      <dgm:spPr/>
    </dgm:pt>
    <dgm:pt modelId="{1A248B9F-2E6E-4274-B5F2-228D91A3B8AA}" type="pres">
      <dgm:prSet presAssocID="{B2FF9410-10D6-4AB8-B4AC-248AA065FC3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hopping bag"/>
        </a:ext>
      </dgm:extLst>
    </dgm:pt>
    <dgm:pt modelId="{51D0F45A-E8FC-491B-8C04-1E2B4E53E8BE}" type="pres">
      <dgm:prSet presAssocID="{B2FF9410-10D6-4AB8-B4AC-248AA065FC31}" presName="spaceRect" presStyleCnt="0"/>
      <dgm:spPr/>
    </dgm:pt>
    <dgm:pt modelId="{AD9A0D36-D658-4091-8C1B-1137779937B5}" type="pres">
      <dgm:prSet presAssocID="{B2FF9410-10D6-4AB8-B4AC-248AA065FC31}" presName="parTx" presStyleLbl="revTx" presStyleIdx="0" presStyleCnt="2">
        <dgm:presLayoutVars>
          <dgm:chMax val="0"/>
          <dgm:chPref val="0"/>
        </dgm:presLayoutVars>
      </dgm:prSet>
      <dgm:spPr/>
    </dgm:pt>
    <dgm:pt modelId="{F340A035-1874-436B-993F-C3AA43CB0B82}" type="pres">
      <dgm:prSet presAssocID="{391591D6-CC63-44BC-A038-CBAEF1DED0A5}" presName="sibTrans" presStyleCnt="0"/>
      <dgm:spPr/>
    </dgm:pt>
    <dgm:pt modelId="{A4024FE2-A71D-46FE-833F-124FCA1AEBE2}" type="pres">
      <dgm:prSet presAssocID="{51F140F4-4BE6-4CC9-A4FA-13D6AB24B10B}" presName="compNode" presStyleCnt="0"/>
      <dgm:spPr/>
    </dgm:pt>
    <dgm:pt modelId="{B497CB23-C10E-46BC-BBAC-0D0CD4DE6A22}" type="pres">
      <dgm:prSet presAssocID="{51F140F4-4BE6-4CC9-A4FA-13D6AB24B10B}" presName="bgRect" presStyleLbl="bgShp" presStyleIdx="1" presStyleCnt="2"/>
      <dgm:spPr/>
    </dgm:pt>
    <dgm:pt modelId="{628A1D98-94E0-4098-960E-DE1893E1AD9E}" type="pres">
      <dgm:prSet presAssocID="{51F140F4-4BE6-4CC9-A4FA-13D6AB24B10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nosaur Footprints"/>
        </a:ext>
      </dgm:extLst>
    </dgm:pt>
    <dgm:pt modelId="{08AC4CDC-151A-4BF7-9664-895648412B86}" type="pres">
      <dgm:prSet presAssocID="{51F140F4-4BE6-4CC9-A4FA-13D6AB24B10B}" presName="spaceRect" presStyleCnt="0"/>
      <dgm:spPr/>
    </dgm:pt>
    <dgm:pt modelId="{F4EA2678-5B9A-4B42-B4C5-D1F478A88B77}" type="pres">
      <dgm:prSet presAssocID="{51F140F4-4BE6-4CC9-A4FA-13D6AB24B10B}" presName="parTx" presStyleLbl="revTx" presStyleIdx="1" presStyleCnt="2">
        <dgm:presLayoutVars>
          <dgm:chMax val="0"/>
          <dgm:chPref val="0"/>
        </dgm:presLayoutVars>
      </dgm:prSet>
      <dgm:spPr/>
    </dgm:pt>
  </dgm:ptLst>
  <dgm:cxnLst>
    <dgm:cxn modelId="{81577D13-73A2-49E2-A82F-1902541F3E58}" type="presOf" srcId="{51F140F4-4BE6-4CC9-A4FA-13D6AB24B10B}" destId="{F4EA2678-5B9A-4B42-B4C5-D1F478A88B77}" srcOrd="0" destOrd="0" presId="urn:microsoft.com/office/officeart/2018/2/layout/IconVerticalSolidList"/>
    <dgm:cxn modelId="{D2184820-5122-4810-856F-0729501F0DEE}" srcId="{61AD5A2A-70A4-4721-803E-C6C86F3A7108}" destId="{51F140F4-4BE6-4CC9-A4FA-13D6AB24B10B}" srcOrd="1" destOrd="0" parTransId="{F72F0F5F-067D-4D69-BC00-969631EEAC76}" sibTransId="{0DA6EC31-4D16-4F2F-97DA-B7B027F12E46}"/>
    <dgm:cxn modelId="{14A64571-DD37-4A66-A8E8-27BE0E2933F1}" type="presOf" srcId="{61AD5A2A-70A4-4721-803E-C6C86F3A7108}" destId="{AE7F7E65-6543-4E48-9D09-C1F8788B60F3}" srcOrd="0" destOrd="0" presId="urn:microsoft.com/office/officeart/2018/2/layout/IconVerticalSolidList"/>
    <dgm:cxn modelId="{828F96D4-BA8B-4BB9-ACC1-2BC74F98B1AF}" srcId="{61AD5A2A-70A4-4721-803E-C6C86F3A7108}" destId="{B2FF9410-10D6-4AB8-B4AC-248AA065FC31}" srcOrd="0" destOrd="0" parTransId="{8E15815E-F172-4AE2-B19D-A09AE030C220}" sibTransId="{391591D6-CC63-44BC-A038-CBAEF1DED0A5}"/>
    <dgm:cxn modelId="{923299D7-B141-4660-83DE-D98962CAB359}" type="presOf" srcId="{B2FF9410-10D6-4AB8-B4AC-248AA065FC31}" destId="{AD9A0D36-D658-4091-8C1B-1137779937B5}" srcOrd="0" destOrd="0" presId="urn:microsoft.com/office/officeart/2018/2/layout/IconVerticalSolidList"/>
    <dgm:cxn modelId="{E7786009-C807-40AF-B6B2-E0C430D74AD9}" type="presParOf" srcId="{AE7F7E65-6543-4E48-9D09-C1F8788B60F3}" destId="{C4A1A7C5-9D44-45FE-9D4D-7743B0B61B6C}" srcOrd="0" destOrd="0" presId="urn:microsoft.com/office/officeart/2018/2/layout/IconVerticalSolidList"/>
    <dgm:cxn modelId="{DF3F4D3E-DFC8-4B16-BBCF-8F0F0DDD8CE6}" type="presParOf" srcId="{C4A1A7C5-9D44-45FE-9D4D-7743B0B61B6C}" destId="{C4AF84BB-45D0-4DCC-9E98-91ACA5D2C665}" srcOrd="0" destOrd="0" presId="urn:microsoft.com/office/officeart/2018/2/layout/IconVerticalSolidList"/>
    <dgm:cxn modelId="{B233E11E-1E52-4D05-9D1A-689E5D0D67EB}" type="presParOf" srcId="{C4A1A7C5-9D44-45FE-9D4D-7743B0B61B6C}" destId="{1A248B9F-2E6E-4274-B5F2-228D91A3B8AA}" srcOrd="1" destOrd="0" presId="urn:microsoft.com/office/officeart/2018/2/layout/IconVerticalSolidList"/>
    <dgm:cxn modelId="{B1DB5A39-C182-4048-BB05-819C34850C0A}" type="presParOf" srcId="{C4A1A7C5-9D44-45FE-9D4D-7743B0B61B6C}" destId="{51D0F45A-E8FC-491B-8C04-1E2B4E53E8BE}" srcOrd="2" destOrd="0" presId="urn:microsoft.com/office/officeart/2018/2/layout/IconVerticalSolidList"/>
    <dgm:cxn modelId="{896CE947-96E4-43B3-8D6A-B610BB67D683}" type="presParOf" srcId="{C4A1A7C5-9D44-45FE-9D4D-7743B0B61B6C}" destId="{AD9A0D36-D658-4091-8C1B-1137779937B5}" srcOrd="3" destOrd="0" presId="urn:microsoft.com/office/officeart/2018/2/layout/IconVerticalSolidList"/>
    <dgm:cxn modelId="{355B40BE-20DC-48E2-A65B-DBD8A7D10C33}" type="presParOf" srcId="{AE7F7E65-6543-4E48-9D09-C1F8788B60F3}" destId="{F340A035-1874-436B-993F-C3AA43CB0B82}" srcOrd="1" destOrd="0" presId="urn:microsoft.com/office/officeart/2018/2/layout/IconVerticalSolidList"/>
    <dgm:cxn modelId="{6D8A8C79-40AB-4BBF-9607-73C7D4C9026B}" type="presParOf" srcId="{AE7F7E65-6543-4E48-9D09-C1F8788B60F3}" destId="{A4024FE2-A71D-46FE-833F-124FCA1AEBE2}" srcOrd="2" destOrd="0" presId="urn:microsoft.com/office/officeart/2018/2/layout/IconVerticalSolidList"/>
    <dgm:cxn modelId="{F109FD5B-B4FF-4366-849C-E6F42BA023C6}" type="presParOf" srcId="{A4024FE2-A71D-46FE-833F-124FCA1AEBE2}" destId="{B497CB23-C10E-46BC-BBAC-0D0CD4DE6A22}" srcOrd="0" destOrd="0" presId="urn:microsoft.com/office/officeart/2018/2/layout/IconVerticalSolidList"/>
    <dgm:cxn modelId="{4CBA7B88-ECBD-4EAC-BFD6-26EA64DEEB47}" type="presParOf" srcId="{A4024FE2-A71D-46FE-833F-124FCA1AEBE2}" destId="{628A1D98-94E0-4098-960E-DE1893E1AD9E}" srcOrd="1" destOrd="0" presId="urn:microsoft.com/office/officeart/2018/2/layout/IconVerticalSolidList"/>
    <dgm:cxn modelId="{42EA9AB8-648C-48DA-8A79-5AC8CAA10818}" type="presParOf" srcId="{A4024FE2-A71D-46FE-833F-124FCA1AEBE2}" destId="{08AC4CDC-151A-4BF7-9664-895648412B86}" srcOrd="2" destOrd="0" presId="urn:microsoft.com/office/officeart/2018/2/layout/IconVerticalSolidList"/>
    <dgm:cxn modelId="{F6F869F1-C690-4B17-A5E9-5A8883445331}" type="presParOf" srcId="{A4024FE2-A71D-46FE-833F-124FCA1AEBE2}" destId="{F4EA2678-5B9A-4B42-B4C5-D1F478A88B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AD5A2A-70A4-4721-803E-C6C86F3A7108}"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B2FF9410-10D6-4AB8-B4AC-248AA065FC31}">
      <dgm:prSet phldr="0"/>
      <dgm:spPr/>
      <dgm:t>
        <a:bodyPr/>
        <a:lstStyle/>
        <a:p>
          <a:pPr>
            <a:lnSpc>
              <a:spcPct val="100000"/>
            </a:lnSpc>
            <a:defRPr cap="all"/>
          </a:pPr>
          <a:r>
            <a:rPr lang="pl-PL"/>
            <a:t>Platformy sharingowe np: Bla Bla Car.</a:t>
          </a:r>
        </a:p>
      </dgm:t>
    </dgm:pt>
    <dgm:pt modelId="{8E15815E-F172-4AE2-B19D-A09AE030C220}" type="parTrans" cxnId="{828F96D4-BA8B-4BB9-ACC1-2BC74F98B1AF}">
      <dgm:prSet/>
      <dgm:spPr/>
      <dgm:t>
        <a:bodyPr/>
        <a:lstStyle/>
        <a:p>
          <a:endParaRPr lang="en-US"/>
        </a:p>
      </dgm:t>
    </dgm:pt>
    <dgm:pt modelId="{391591D6-CC63-44BC-A038-CBAEF1DED0A5}" type="sibTrans" cxnId="{828F96D4-BA8B-4BB9-ACC1-2BC74F98B1AF}">
      <dgm:prSet/>
      <dgm:spPr/>
      <dgm:t>
        <a:bodyPr/>
        <a:lstStyle/>
        <a:p>
          <a:endParaRPr lang="en-US"/>
        </a:p>
      </dgm:t>
    </dgm:pt>
    <dgm:pt modelId="{51F140F4-4BE6-4CC9-A4FA-13D6AB24B10B}">
      <dgm:prSet phldr="0"/>
      <dgm:spPr/>
      <dgm:t>
        <a:bodyPr/>
        <a:lstStyle/>
        <a:p>
          <a:pPr>
            <a:lnSpc>
              <a:spcPct val="100000"/>
            </a:lnSpc>
            <a:defRPr cap="all"/>
          </a:pPr>
          <a:r>
            <a:rPr lang="pl-PL" b="0"/>
            <a:t>Biblioteki rzeczy np: </a:t>
          </a:r>
          <a:r>
            <a:rPr lang="pl-PL" b="0">
              <a:hlinkClick xmlns:r="http://schemas.openxmlformats.org/officeDocument/2006/relationships" r:id="rId1"/>
            </a:rPr>
            <a:t>https://www.libraryofthings.co.uk/</a:t>
          </a:r>
          <a:endParaRPr lang="pl-PL" b="1"/>
        </a:p>
      </dgm:t>
    </dgm:pt>
    <dgm:pt modelId="{F72F0F5F-067D-4D69-BC00-969631EEAC76}" type="parTrans" cxnId="{D2184820-5122-4810-856F-0729501F0DEE}">
      <dgm:prSet/>
      <dgm:spPr/>
      <dgm:t>
        <a:bodyPr/>
        <a:lstStyle/>
        <a:p>
          <a:endParaRPr lang="en-US"/>
        </a:p>
      </dgm:t>
    </dgm:pt>
    <dgm:pt modelId="{0DA6EC31-4D16-4F2F-97DA-B7B027F12E46}" type="sibTrans" cxnId="{D2184820-5122-4810-856F-0729501F0DEE}">
      <dgm:prSet/>
      <dgm:spPr/>
      <dgm:t>
        <a:bodyPr/>
        <a:lstStyle/>
        <a:p>
          <a:endParaRPr lang="en-US"/>
        </a:p>
      </dgm:t>
    </dgm:pt>
    <dgm:pt modelId="{DA3F1C17-49F2-4E3C-A310-68795954EA3A}">
      <dgm:prSet phldr="0"/>
      <dgm:spPr/>
      <dgm:t>
        <a:bodyPr/>
        <a:lstStyle/>
        <a:p>
          <a:pPr>
            <a:lnSpc>
              <a:spcPct val="100000"/>
            </a:lnSpc>
            <a:defRPr cap="all"/>
          </a:pPr>
          <a:r>
            <a:rPr lang="pl-PL" b="0"/>
            <a:t>Rozwiązania typu second-hand - np.: portal i butiki cyrkularne Ubraniadooddania.pl</a:t>
          </a:r>
          <a:endParaRPr lang="pl-PL" b="0">
            <a:latin typeface="Aptos Display" panose="02110004020202020204"/>
          </a:endParaRPr>
        </a:p>
      </dgm:t>
    </dgm:pt>
    <dgm:pt modelId="{DF204A3F-FBB6-4662-B50A-C258B76FD330}" type="parTrans" cxnId="{CA7F9053-EB35-4408-A2AA-EA70B9321483}">
      <dgm:prSet/>
      <dgm:spPr/>
    </dgm:pt>
    <dgm:pt modelId="{F07AE9A9-F36D-4B91-ABBE-020312899264}" type="sibTrans" cxnId="{CA7F9053-EB35-4408-A2AA-EA70B9321483}">
      <dgm:prSet/>
      <dgm:spPr/>
    </dgm:pt>
    <dgm:pt modelId="{53141E34-E69A-4C3C-BE78-283387F6E751}" type="pres">
      <dgm:prSet presAssocID="{61AD5A2A-70A4-4721-803E-C6C86F3A7108}" presName="root" presStyleCnt="0">
        <dgm:presLayoutVars>
          <dgm:dir/>
          <dgm:resizeHandles val="exact"/>
        </dgm:presLayoutVars>
      </dgm:prSet>
      <dgm:spPr/>
    </dgm:pt>
    <dgm:pt modelId="{24074183-D9F2-470D-875A-D075254715C2}" type="pres">
      <dgm:prSet presAssocID="{B2FF9410-10D6-4AB8-B4AC-248AA065FC31}" presName="compNode" presStyleCnt="0"/>
      <dgm:spPr/>
    </dgm:pt>
    <dgm:pt modelId="{08369B1A-A58C-4109-9A27-17AF497D57F5}" type="pres">
      <dgm:prSet presAssocID="{B2FF9410-10D6-4AB8-B4AC-248AA065FC31}" presName="iconBgRect" presStyleLbl="bgShp" presStyleIdx="0" presStyleCnt="3"/>
      <dgm:spPr/>
    </dgm:pt>
    <dgm:pt modelId="{517991AC-6264-42A8-9D49-16D2C6EFC175}" type="pres">
      <dgm:prSet presAssocID="{B2FF9410-10D6-4AB8-B4AC-248AA065FC31}"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Remote control"/>
        </a:ext>
      </dgm:extLst>
    </dgm:pt>
    <dgm:pt modelId="{CB3E1130-8CEF-4FBD-8CB7-92DBBC0A1460}" type="pres">
      <dgm:prSet presAssocID="{B2FF9410-10D6-4AB8-B4AC-248AA065FC31}" presName="spaceRect" presStyleCnt="0"/>
      <dgm:spPr/>
    </dgm:pt>
    <dgm:pt modelId="{FF23ED02-1277-4136-9F1C-73D7438F637C}" type="pres">
      <dgm:prSet presAssocID="{B2FF9410-10D6-4AB8-B4AC-248AA065FC31}" presName="textRect" presStyleLbl="revTx" presStyleIdx="0" presStyleCnt="3">
        <dgm:presLayoutVars>
          <dgm:chMax val="1"/>
          <dgm:chPref val="1"/>
        </dgm:presLayoutVars>
      </dgm:prSet>
      <dgm:spPr/>
    </dgm:pt>
    <dgm:pt modelId="{A91C693D-146B-4592-AC02-61C182EA2EE9}" type="pres">
      <dgm:prSet presAssocID="{391591D6-CC63-44BC-A038-CBAEF1DED0A5}" presName="sibTrans" presStyleCnt="0"/>
      <dgm:spPr/>
    </dgm:pt>
    <dgm:pt modelId="{9B08FCD4-4C05-45FA-90D8-D310C1B8A3A1}" type="pres">
      <dgm:prSet presAssocID="{51F140F4-4BE6-4CC9-A4FA-13D6AB24B10B}" presName="compNode" presStyleCnt="0"/>
      <dgm:spPr/>
    </dgm:pt>
    <dgm:pt modelId="{BC9F8911-EC98-4E80-83CD-F45E829813A5}" type="pres">
      <dgm:prSet presAssocID="{51F140F4-4BE6-4CC9-A4FA-13D6AB24B10B}" presName="iconBgRect" presStyleLbl="bgShp" presStyleIdx="1" presStyleCnt="3"/>
      <dgm:spPr/>
    </dgm:pt>
    <dgm:pt modelId="{1D3F597B-1E45-414B-A68F-A8058B784FF7}" type="pres">
      <dgm:prSet presAssocID="{51F140F4-4BE6-4CC9-A4FA-13D6AB24B10B}"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Książki"/>
        </a:ext>
      </dgm:extLst>
    </dgm:pt>
    <dgm:pt modelId="{0CC0C7D6-8546-4457-A84C-3C30A3624A91}" type="pres">
      <dgm:prSet presAssocID="{51F140F4-4BE6-4CC9-A4FA-13D6AB24B10B}" presName="spaceRect" presStyleCnt="0"/>
      <dgm:spPr/>
    </dgm:pt>
    <dgm:pt modelId="{7B9AAEEE-59D9-414E-98F6-E873852D77D1}" type="pres">
      <dgm:prSet presAssocID="{51F140F4-4BE6-4CC9-A4FA-13D6AB24B10B}" presName="textRect" presStyleLbl="revTx" presStyleIdx="1" presStyleCnt="3">
        <dgm:presLayoutVars>
          <dgm:chMax val="1"/>
          <dgm:chPref val="1"/>
        </dgm:presLayoutVars>
      </dgm:prSet>
      <dgm:spPr/>
    </dgm:pt>
    <dgm:pt modelId="{69C0444B-FA75-47C0-95A0-FB4D7A7530C5}" type="pres">
      <dgm:prSet presAssocID="{0DA6EC31-4D16-4F2F-97DA-B7B027F12E46}" presName="sibTrans" presStyleCnt="0"/>
      <dgm:spPr/>
    </dgm:pt>
    <dgm:pt modelId="{280C586B-4792-4181-BE2D-6B62CC8A5A19}" type="pres">
      <dgm:prSet presAssocID="{DA3F1C17-49F2-4E3C-A310-68795954EA3A}" presName="compNode" presStyleCnt="0"/>
      <dgm:spPr/>
    </dgm:pt>
    <dgm:pt modelId="{E2EF45C0-040D-41E9-9D59-AC92F24FBC40}" type="pres">
      <dgm:prSet presAssocID="{DA3F1C17-49F2-4E3C-A310-68795954EA3A}" presName="iconBgRect" presStyleLbl="bgShp" presStyleIdx="2" presStyleCnt="3"/>
      <dgm:spPr/>
    </dgm:pt>
    <dgm:pt modelId="{3E40B774-197B-4F8D-B1BF-262128284694}" type="pres">
      <dgm:prSet presAssocID="{DA3F1C17-49F2-4E3C-A310-68795954EA3A}"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Call center"/>
        </a:ext>
      </dgm:extLst>
    </dgm:pt>
    <dgm:pt modelId="{F847DA22-4946-4848-AE3B-355BD1CC784F}" type="pres">
      <dgm:prSet presAssocID="{DA3F1C17-49F2-4E3C-A310-68795954EA3A}" presName="spaceRect" presStyleCnt="0"/>
      <dgm:spPr/>
    </dgm:pt>
    <dgm:pt modelId="{E9EFB77E-2285-4B91-B2B6-CCEC80069BA9}" type="pres">
      <dgm:prSet presAssocID="{DA3F1C17-49F2-4E3C-A310-68795954EA3A}" presName="textRect" presStyleLbl="revTx" presStyleIdx="2" presStyleCnt="3">
        <dgm:presLayoutVars>
          <dgm:chMax val="1"/>
          <dgm:chPref val="1"/>
        </dgm:presLayoutVars>
      </dgm:prSet>
      <dgm:spPr/>
    </dgm:pt>
  </dgm:ptLst>
  <dgm:cxnLst>
    <dgm:cxn modelId="{D2184820-5122-4810-856F-0729501F0DEE}" srcId="{61AD5A2A-70A4-4721-803E-C6C86F3A7108}" destId="{51F140F4-4BE6-4CC9-A4FA-13D6AB24B10B}" srcOrd="1" destOrd="0" parTransId="{F72F0F5F-067D-4D69-BC00-969631EEAC76}" sibTransId="{0DA6EC31-4D16-4F2F-97DA-B7B027F12E46}"/>
    <dgm:cxn modelId="{89EA8A2B-BE43-416C-BAA9-2674256183AB}" type="presOf" srcId="{DA3F1C17-49F2-4E3C-A310-68795954EA3A}" destId="{E9EFB77E-2285-4B91-B2B6-CCEC80069BA9}" srcOrd="0" destOrd="0" presId="urn:microsoft.com/office/officeart/2018/5/layout/IconCircleLabelList"/>
    <dgm:cxn modelId="{CA7F9053-EB35-4408-A2AA-EA70B9321483}" srcId="{61AD5A2A-70A4-4721-803E-C6C86F3A7108}" destId="{DA3F1C17-49F2-4E3C-A310-68795954EA3A}" srcOrd="2" destOrd="0" parTransId="{DF204A3F-FBB6-4662-B50A-C258B76FD330}" sibTransId="{F07AE9A9-F36D-4B91-ABBE-020312899264}"/>
    <dgm:cxn modelId="{828F96D4-BA8B-4BB9-ACC1-2BC74F98B1AF}" srcId="{61AD5A2A-70A4-4721-803E-C6C86F3A7108}" destId="{B2FF9410-10D6-4AB8-B4AC-248AA065FC31}" srcOrd="0" destOrd="0" parTransId="{8E15815E-F172-4AE2-B19D-A09AE030C220}" sibTransId="{391591D6-CC63-44BC-A038-CBAEF1DED0A5}"/>
    <dgm:cxn modelId="{E28843E3-4916-4F08-BFEA-5AA11E6542D4}" type="presOf" srcId="{51F140F4-4BE6-4CC9-A4FA-13D6AB24B10B}" destId="{7B9AAEEE-59D9-414E-98F6-E873852D77D1}" srcOrd="0" destOrd="0" presId="urn:microsoft.com/office/officeart/2018/5/layout/IconCircleLabelList"/>
    <dgm:cxn modelId="{B0B1BBF2-7A3B-483C-939E-E0110026694C}" type="presOf" srcId="{61AD5A2A-70A4-4721-803E-C6C86F3A7108}" destId="{53141E34-E69A-4C3C-BE78-283387F6E751}" srcOrd="0" destOrd="0" presId="urn:microsoft.com/office/officeart/2018/5/layout/IconCircleLabelList"/>
    <dgm:cxn modelId="{69C058F4-7D34-4A8F-9880-E5F8412721CB}" type="presOf" srcId="{B2FF9410-10D6-4AB8-B4AC-248AA065FC31}" destId="{FF23ED02-1277-4136-9F1C-73D7438F637C}" srcOrd="0" destOrd="0" presId="urn:microsoft.com/office/officeart/2018/5/layout/IconCircleLabelList"/>
    <dgm:cxn modelId="{40EF405C-62CE-41BF-B0BF-2648961683F1}" type="presParOf" srcId="{53141E34-E69A-4C3C-BE78-283387F6E751}" destId="{24074183-D9F2-470D-875A-D075254715C2}" srcOrd="0" destOrd="0" presId="urn:microsoft.com/office/officeart/2018/5/layout/IconCircleLabelList"/>
    <dgm:cxn modelId="{F9F1F2F3-61D3-4ACA-8E0C-62A75F2353FA}" type="presParOf" srcId="{24074183-D9F2-470D-875A-D075254715C2}" destId="{08369B1A-A58C-4109-9A27-17AF497D57F5}" srcOrd="0" destOrd="0" presId="urn:microsoft.com/office/officeart/2018/5/layout/IconCircleLabelList"/>
    <dgm:cxn modelId="{EFE2A5C1-5D1B-43E2-B71C-44C3C75CB676}" type="presParOf" srcId="{24074183-D9F2-470D-875A-D075254715C2}" destId="{517991AC-6264-42A8-9D49-16D2C6EFC175}" srcOrd="1" destOrd="0" presId="urn:microsoft.com/office/officeart/2018/5/layout/IconCircleLabelList"/>
    <dgm:cxn modelId="{51B9A04A-4930-48AF-9F27-C86A1F9C9C3B}" type="presParOf" srcId="{24074183-D9F2-470D-875A-D075254715C2}" destId="{CB3E1130-8CEF-4FBD-8CB7-92DBBC0A1460}" srcOrd="2" destOrd="0" presId="urn:microsoft.com/office/officeart/2018/5/layout/IconCircleLabelList"/>
    <dgm:cxn modelId="{4AE84F9E-039A-4D72-9E03-018717400E61}" type="presParOf" srcId="{24074183-D9F2-470D-875A-D075254715C2}" destId="{FF23ED02-1277-4136-9F1C-73D7438F637C}" srcOrd="3" destOrd="0" presId="urn:microsoft.com/office/officeart/2018/5/layout/IconCircleLabelList"/>
    <dgm:cxn modelId="{5C543110-9E30-459F-8F42-4A35AC03284C}" type="presParOf" srcId="{53141E34-E69A-4C3C-BE78-283387F6E751}" destId="{A91C693D-146B-4592-AC02-61C182EA2EE9}" srcOrd="1" destOrd="0" presId="urn:microsoft.com/office/officeart/2018/5/layout/IconCircleLabelList"/>
    <dgm:cxn modelId="{B2DFB34B-987A-4F68-A27D-53FC700465FE}" type="presParOf" srcId="{53141E34-E69A-4C3C-BE78-283387F6E751}" destId="{9B08FCD4-4C05-45FA-90D8-D310C1B8A3A1}" srcOrd="2" destOrd="0" presId="urn:microsoft.com/office/officeart/2018/5/layout/IconCircleLabelList"/>
    <dgm:cxn modelId="{10839AF1-9D0E-4B42-8E3A-26BE688E8CF8}" type="presParOf" srcId="{9B08FCD4-4C05-45FA-90D8-D310C1B8A3A1}" destId="{BC9F8911-EC98-4E80-83CD-F45E829813A5}" srcOrd="0" destOrd="0" presId="urn:microsoft.com/office/officeart/2018/5/layout/IconCircleLabelList"/>
    <dgm:cxn modelId="{0A52F9A5-EC9E-4FFE-BCEC-F003F15A83DE}" type="presParOf" srcId="{9B08FCD4-4C05-45FA-90D8-D310C1B8A3A1}" destId="{1D3F597B-1E45-414B-A68F-A8058B784FF7}" srcOrd="1" destOrd="0" presId="urn:microsoft.com/office/officeart/2018/5/layout/IconCircleLabelList"/>
    <dgm:cxn modelId="{589D5C04-14C8-4A49-A666-C9E26C5EEEA0}" type="presParOf" srcId="{9B08FCD4-4C05-45FA-90D8-D310C1B8A3A1}" destId="{0CC0C7D6-8546-4457-A84C-3C30A3624A91}" srcOrd="2" destOrd="0" presId="urn:microsoft.com/office/officeart/2018/5/layout/IconCircleLabelList"/>
    <dgm:cxn modelId="{3C46B0C9-7279-4466-BA5C-8B78B22E342B}" type="presParOf" srcId="{9B08FCD4-4C05-45FA-90D8-D310C1B8A3A1}" destId="{7B9AAEEE-59D9-414E-98F6-E873852D77D1}" srcOrd="3" destOrd="0" presId="urn:microsoft.com/office/officeart/2018/5/layout/IconCircleLabelList"/>
    <dgm:cxn modelId="{057245CF-E958-42F7-BC7D-0EE042EECE33}" type="presParOf" srcId="{53141E34-E69A-4C3C-BE78-283387F6E751}" destId="{69C0444B-FA75-47C0-95A0-FB4D7A7530C5}" srcOrd="3" destOrd="0" presId="urn:microsoft.com/office/officeart/2018/5/layout/IconCircleLabelList"/>
    <dgm:cxn modelId="{879A2153-674C-43B5-9479-4BEFB4F7D673}" type="presParOf" srcId="{53141E34-E69A-4C3C-BE78-283387F6E751}" destId="{280C586B-4792-4181-BE2D-6B62CC8A5A19}" srcOrd="4" destOrd="0" presId="urn:microsoft.com/office/officeart/2018/5/layout/IconCircleLabelList"/>
    <dgm:cxn modelId="{E814F080-B4C9-41C8-A63A-E9FA2E1EDF7C}" type="presParOf" srcId="{280C586B-4792-4181-BE2D-6B62CC8A5A19}" destId="{E2EF45C0-040D-41E9-9D59-AC92F24FBC40}" srcOrd="0" destOrd="0" presId="urn:microsoft.com/office/officeart/2018/5/layout/IconCircleLabelList"/>
    <dgm:cxn modelId="{E001C49E-A3F1-4D34-84B8-FAE00698879A}" type="presParOf" srcId="{280C586B-4792-4181-BE2D-6B62CC8A5A19}" destId="{3E40B774-197B-4F8D-B1BF-262128284694}" srcOrd="1" destOrd="0" presId="urn:microsoft.com/office/officeart/2018/5/layout/IconCircleLabelList"/>
    <dgm:cxn modelId="{E750A818-66E1-4FAA-8339-DE6690AD17B4}" type="presParOf" srcId="{280C586B-4792-4181-BE2D-6B62CC8A5A19}" destId="{F847DA22-4946-4848-AE3B-355BD1CC784F}" srcOrd="2" destOrd="0" presId="urn:microsoft.com/office/officeart/2018/5/layout/IconCircleLabelList"/>
    <dgm:cxn modelId="{841EC7D2-912B-49C1-86EE-D34B65211DE0}" type="presParOf" srcId="{280C586B-4792-4181-BE2D-6B62CC8A5A19}" destId="{E9EFB77E-2285-4B91-B2B6-CCEC80069BA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AD5A2A-70A4-4721-803E-C6C86F3A710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2FF9410-10D6-4AB8-B4AC-248AA065FC31}">
      <dgm:prSet/>
      <dgm:spPr/>
      <dgm:t>
        <a:bodyPr/>
        <a:lstStyle/>
        <a:p>
          <a:pPr>
            <a:lnSpc>
              <a:spcPct val="100000"/>
            </a:lnSpc>
          </a:pPr>
          <a:r>
            <a:rPr lang="pl-PL" b="0"/>
            <a:t>Firma KLS prowadzi serwis odzieży roboczej (PAAS), który doskonale sprawdzi się dla dużych firm, a jednocześnie pomoże im zoptymalizować koszty i zadbać o bezpieczeństwo podczas pracy</a:t>
          </a:r>
          <a:r>
            <a:rPr lang="pl-PL"/>
            <a:t>. Ubrania, które wypożyczają podlegają praniu i czyszczeniu, ale także naprawie. Oferowane przez nich ubrania robocze dopasowują do indywidualnych potrzeb klientów.</a:t>
          </a:r>
          <a:endParaRPr lang="en-US"/>
        </a:p>
      </dgm:t>
    </dgm:pt>
    <dgm:pt modelId="{8E15815E-F172-4AE2-B19D-A09AE030C220}" type="parTrans" cxnId="{828F96D4-BA8B-4BB9-ACC1-2BC74F98B1AF}">
      <dgm:prSet/>
      <dgm:spPr/>
      <dgm:t>
        <a:bodyPr/>
        <a:lstStyle/>
        <a:p>
          <a:endParaRPr lang="en-US"/>
        </a:p>
      </dgm:t>
    </dgm:pt>
    <dgm:pt modelId="{391591D6-CC63-44BC-A038-CBAEF1DED0A5}" type="sibTrans" cxnId="{828F96D4-BA8B-4BB9-ACC1-2BC74F98B1AF}">
      <dgm:prSet/>
      <dgm:spPr/>
      <dgm:t>
        <a:bodyPr/>
        <a:lstStyle/>
        <a:p>
          <a:endParaRPr lang="en-US"/>
        </a:p>
      </dgm:t>
    </dgm:pt>
    <dgm:pt modelId="{51F140F4-4BE6-4CC9-A4FA-13D6AB24B10B}">
      <dgm:prSet/>
      <dgm:spPr/>
      <dgm:t>
        <a:bodyPr/>
        <a:lstStyle/>
        <a:p>
          <a:pPr>
            <a:lnSpc>
              <a:spcPct val="100000"/>
            </a:lnSpc>
          </a:pPr>
          <a:endParaRPr lang="pl-PL"/>
        </a:p>
      </dgm:t>
    </dgm:pt>
    <dgm:pt modelId="{F72F0F5F-067D-4D69-BC00-969631EEAC76}" type="parTrans" cxnId="{D2184820-5122-4810-856F-0729501F0DEE}">
      <dgm:prSet/>
      <dgm:spPr/>
      <dgm:t>
        <a:bodyPr/>
        <a:lstStyle/>
        <a:p>
          <a:endParaRPr lang="en-US"/>
        </a:p>
      </dgm:t>
    </dgm:pt>
    <dgm:pt modelId="{0DA6EC31-4D16-4F2F-97DA-B7B027F12E46}" type="sibTrans" cxnId="{D2184820-5122-4810-856F-0729501F0DEE}">
      <dgm:prSet/>
      <dgm:spPr/>
      <dgm:t>
        <a:bodyPr/>
        <a:lstStyle/>
        <a:p>
          <a:endParaRPr lang="en-US"/>
        </a:p>
      </dgm:t>
    </dgm:pt>
    <dgm:pt modelId="{AE7F7E65-6543-4E48-9D09-C1F8788B60F3}" type="pres">
      <dgm:prSet presAssocID="{61AD5A2A-70A4-4721-803E-C6C86F3A7108}" presName="root" presStyleCnt="0">
        <dgm:presLayoutVars>
          <dgm:dir/>
          <dgm:resizeHandles val="exact"/>
        </dgm:presLayoutVars>
      </dgm:prSet>
      <dgm:spPr/>
    </dgm:pt>
    <dgm:pt modelId="{C4A1A7C5-9D44-45FE-9D4D-7743B0B61B6C}" type="pres">
      <dgm:prSet presAssocID="{B2FF9410-10D6-4AB8-B4AC-248AA065FC31}" presName="compNode" presStyleCnt="0"/>
      <dgm:spPr/>
    </dgm:pt>
    <dgm:pt modelId="{C4AF84BB-45D0-4DCC-9E98-91ACA5D2C665}" type="pres">
      <dgm:prSet presAssocID="{B2FF9410-10D6-4AB8-B4AC-248AA065FC31}" presName="bgRect" presStyleLbl="bgShp" presStyleIdx="0" presStyleCnt="2"/>
      <dgm:spPr/>
    </dgm:pt>
    <dgm:pt modelId="{1A248B9F-2E6E-4274-B5F2-228D91A3B8AA}" type="pres">
      <dgm:prSet presAssocID="{B2FF9410-10D6-4AB8-B4AC-248AA065FC3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hopping bag"/>
        </a:ext>
      </dgm:extLst>
    </dgm:pt>
    <dgm:pt modelId="{51D0F45A-E8FC-491B-8C04-1E2B4E53E8BE}" type="pres">
      <dgm:prSet presAssocID="{B2FF9410-10D6-4AB8-B4AC-248AA065FC31}" presName="spaceRect" presStyleCnt="0"/>
      <dgm:spPr/>
    </dgm:pt>
    <dgm:pt modelId="{AD9A0D36-D658-4091-8C1B-1137779937B5}" type="pres">
      <dgm:prSet presAssocID="{B2FF9410-10D6-4AB8-B4AC-248AA065FC31}" presName="parTx" presStyleLbl="revTx" presStyleIdx="0" presStyleCnt="2">
        <dgm:presLayoutVars>
          <dgm:chMax val="0"/>
          <dgm:chPref val="0"/>
        </dgm:presLayoutVars>
      </dgm:prSet>
      <dgm:spPr/>
    </dgm:pt>
    <dgm:pt modelId="{F340A035-1874-436B-993F-C3AA43CB0B82}" type="pres">
      <dgm:prSet presAssocID="{391591D6-CC63-44BC-A038-CBAEF1DED0A5}" presName="sibTrans" presStyleCnt="0"/>
      <dgm:spPr/>
    </dgm:pt>
    <dgm:pt modelId="{A4024FE2-A71D-46FE-833F-124FCA1AEBE2}" type="pres">
      <dgm:prSet presAssocID="{51F140F4-4BE6-4CC9-A4FA-13D6AB24B10B}" presName="compNode" presStyleCnt="0"/>
      <dgm:spPr/>
    </dgm:pt>
    <dgm:pt modelId="{B497CB23-C10E-46BC-BBAC-0D0CD4DE6A22}" type="pres">
      <dgm:prSet presAssocID="{51F140F4-4BE6-4CC9-A4FA-13D6AB24B10B}" presName="bgRect" presStyleLbl="bgShp" presStyleIdx="1" presStyleCnt="2"/>
      <dgm:spPr/>
    </dgm:pt>
    <dgm:pt modelId="{628A1D98-94E0-4098-960E-DE1893E1AD9E}" type="pres">
      <dgm:prSet presAssocID="{51F140F4-4BE6-4CC9-A4FA-13D6AB24B10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nosaur Footprints"/>
        </a:ext>
      </dgm:extLst>
    </dgm:pt>
    <dgm:pt modelId="{08AC4CDC-151A-4BF7-9664-895648412B86}" type="pres">
      <dgm:prSet presAssocID="{51F140F4-4BE6-4CC9-A4FA-13D6AB24B10B}" presName="spaceRect" presStyleCnt="0"/>
      <dgm:spPr/>
    </dgm:pt>
    <dgm:pt modelId="{F4EA2678-5B9A-4B42-B4C5-D1F478A88B77}" type="pres">
      <dgm:prSet presAssocID="{51F140F4-4BE6-4CC9-A4FA-13D6AB24B10B}" presName="parTx" presStyleLbl="revTx" presStyleIdx="1" presStyleCnt="2">
        <dgm:presLayoutVars>
          <dgm:chMax val="0"/>
          <dgm:chPref val="0"/>
        </dgm:presLayoutVars>
      </dgm:prSet>
      <dgm:spPr/>
    </dgm:pt>
  </dgm:ptLst>
  <dgm:cxnLst>
    <dgm:cxn modelId="{81577D13-73A2-49E2-A82F-1902541F3E58}" type="presOf" srcId="{51F140F4-4BE6-4CC9-A4FA-13D6AB24B10B}" destId="{F4EA2678-5B9A-4B42-B4C5-D1F478A88B77}" srcOrd="0" destOrd="0" presId="urn:microsoft.com/office/officeart/2018/2/layout/IconVerticalSolidList"/>
    <dgm:cxn modelId="{D2184820-5122-4810-856F-0729501F0DEE}" srcId="{61AD5A2A-70A4-4721-803E-C6C86F3A7108}" destId="{51F140F4-4BE6-4CC9-A4FA-13D6AB24B10B}" srcOrd="1" destOrd="0" parTransId="{F72F0F5F-067D-4D69-BC00-969631EEAC76}" sibTransId="{0DA6EC31-4D16-4F2F-97DA-B7B027F12E46}"/>
    <dgm:cxn modelId="{14A64571-DD37-4A66-A8E8-27BE0E2933F1}" type="presOf" srcId="{61AD5A2A-70A4-4721-803E-C6C86F3A7108}" destId="{AE7F7E65-6543-4E48-9D09-C1F8788B60F3}" srcOrd="0" destOrd="0" presId="urn:microsoft.com/office/officeart/2018/2/layout/IconVerticalSolidList"/>
    <dgm:cxn modelId="{828F96D4-BA8B-4BB9-ACC1-2BC74F98B1AF}" srcId="{61AD5A2A-70A4-4721-803E-C6C86F3A7108}" destId="{B2FF9410-10D6-4AB8-B4AC-248AA065FC31}" srcOrd="0" destOrd="0" parTransId="{8E15815E-F172-4AE2-B19D-A09AE030C220}" sibTransId="{391591D6-CC63-44BC-A038-CBAEF1DED0A5}"/>
    <dgm:cxn modelId="{923299D7-B141-4660-83DE-D98962CAB359}" type="presOf" srcId="{B2FF9410-10D6-4AB8-B4AC-248AA065FC31}" destId="{AD9A0D36-D658-4091-8C1B-1137779937B5}" srcOrd="0" destOrd="0" presId="urn:microsoft.com/office/officeart/2018/2/layout/IconVerticalSolidList"/>
    <dgm:cxn modelId="{E7786009-C807-40AF-B6B2-E0C430D74AD9}" type="presParOf" srcId="{AE7F7E65-6543-4E48-9D09-C1F8788B60F3}" destId="{C4A1A7C5-9D44-45FE-9D4D-7743B0B61B6C}" srcOrd="0" destOrd="0" presId="urn:microsoft.com/office/officeart/2018/2/layout/IconVerticalSolidList"/>
    <dgm:cxn modelId="{DF3F4D3E-DFC8-4B16-BBCF-8F0F0DDD8CE6}" type="presParOf" srcId="{C4A1A7C5-9D44-45FE-9D4D-7743B0B61B6C}" destId="{C4AF84BB-45D0-4DCC-9E98-91ACA5D2C665}" srcOrd="0" destOrd="0" presId="urn:microsoft.com/office/officeart/2018/2/layout/IconVerticalSolidList"/>
    <dgm:cxn modelId="{B233E11E-1E52-4D05-9D1A-689E5D0D67EB}" type="presParOf" srcId="{C4A1A7C5-9D44-45FE-9D4D-7743B0B61B6C}" destId="{1A248B9F-2E6E-4274-B5F2-228D91A3B8AA}" srcOrd="1" destOrd="0" presId="urn:microsoft.com/office/officeart/2018/2/layout/IconVerticalSolidList"/>
    <dgm:cxn modelId="{B1DB5A39-C182-4048-BB05-819C34850C0A}" type="presParOf" srcId="{C4A1A7C5-9D44-45FE-9D4D-7743B0B61B6C}" destId="{51D0F45A-E8FC-491B-8C04-1E2B4E53E8BE}" srcOrd="2" destOrd="0" presId="urn:microsoft.com/office/officeart/2018/2/layout/IconVerticalSolidList"/>
    <dgm:cxn modelId="{896CE947-96E4-43B3-8D6A-B610BB67D683}" type="presParOf" srcId="{C4A1A7C5-9D44-45FE-9D4D-7743B0B61B6C}" destId="{AD9A0D36-D658-4091-8C1B-1137779937B5}" srcOrd="3" destOrd="0" presId="urn:microsoft.com/office/officeart/2018/2/layout/IconVerticalSolidList"/>
    <dgm:cxn modelId="{355B40BE-20DC-48E2-A65B-DBD8A7D10C33}" type="presParOf" srcId="{AE7F7E65-6543-4E48-9D09-C1F8788B60F3}" destId="{F340A035-1874-436B-993F-C3AA43CB0B82}" srcOrd="1" destOrd="0" presId="urn:microsoft.com/office/officeart/2018/2/layout/IconVerticalSolidList"/>
    <dgm:cxn modelId="{6D8A8C79-40AB-4BBF-9607-73C7D4C9026B}" type="presParOf" srcId="{AE7F7E65-6543-4E48-9D09-C1F8788B60F3}" destId="{A4024FE2-A71D-46FE-833F-124FCA1AEBE2}" srcOrd="2" destOrd="0" presId="urn:microsoft.com/office/officeart/2018/2/layout/IconVerticalSolidList"/>
    <dgm:cxn modelId="{F109FD5B-B4FF-4366-849C-E6F42BA023C6}" type="presParOf" srcId="{A4024FE2-A71D-46FE-833F-124FCA1AEBE2}" destId="{B497CB23-C10E-46BC-BBAC-0D0CD4DE6A22}" srcOrd="0" destOrd="0" presId="urn:microsoft.com/office/officeart/2018/2/layout/IconVerticalSolidList"/>
    <dgm:cxn modelId="{4CBA7B88-ECBD-4EAC-BFD6-26EA64DEEB47}" type="presParOf" srcId="{A4024FE2-A71D-46FE-833F-124FCA1AEBE2}" destId="{628A1D98-94E0-4098-960E-DE1893E1AD9E}" srcOrd="1" destOrd="0" presId="urn:microsoft.com/office/officeart/2018/2/layout/IconVerticalSolidList"/>
    <dgm:cxn modelId="{42EA9AB8-648C-48DA-8A79-5AC8CAA10818}" type="presParOf" srcId="{A4024FE2-A71D-46FE-833F-124FCA1AEBE2}" destId="{08AC4CDC-151A-4BF7-9664-895648412B86}" srcOrd="2" destOrd="0" presId="urn:microsoft.com/office/officeart/2018/2/layout/IconVerticalSolidList"/>
    <dgm:cxn modelId="{F6F869F1-C690-4B17-A5E9-5A8883445331}" type="presParOf" srcId="{A4024FE2-A71D-46FE-833F-124FCA1AEBE2}" destId="{F4EA2678-5B9A-4B42-B4C5-D1F478A88B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1AD5A2A-70A4-4721-803E-C6C86F3A7108}"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B2FF9410-10D6-4AB8-B4AC-248AA065FC31}">
      <dgm:prSet/>
      <dgm:spPr/>
      <dgm:t>
        <a:bodyPr/>
        <a:lstStyle/>
        <a:p>
          <a:pPr>
            <a:lnSpc>
              <a:spcPct val="100000"/>
            </a:lnSpc>
            <a:defRPr cap="all"/>
          </a:pPr>
          <a:r>
            <a:rPr lang="pl-PL" b="0"/>
            <a:t>ECOBEAN </a:t>
          </a:r>
          <a:r>
            <a:rPr lang="pl-PL"/>
            <a:t>- przetwarza odpady z kawowych fusów na olej kawowy, ligninę, antyoksydanty, kwas mlekowy i dodatki białkowe. Z tego powstają produkty takie jak kubki, słomki, produkty kosmetyczne.</a:t>
          </a:r>
          <a:endParaRPr lang="en-US"/>
        </a:p>
      </dgm:t>
    </dgm:pt>
    <dgm:pt modelId="{8E15815E-F172-4AE2-B19D-A09AE030C220}" type="parTrans" cxnId="{828F96D4-BA8B-4BB9-ACC1-2BC74F98B1AF}">
      <dgm:prSet/>
      <dgm:spPr/>
      <dgm:t>
        <a:bodyPr/>
        <a:lstStyle/>
        <a:p>
          <a:endParaRPr lang="en-US"/>
        </a:p>
      </dgm:t>
    </dgm:pt>
    <dgm:pt modelId="{391591D6-CC63-44BC-A038-CBAEF1DED0A5}" type="sibTrans" cxnId="{828F96D4-BA8B-4BB9-ACC1-2BC74F98B1AF}">
      <dgm:prSet/>
      <dgm:spPr/>
      <dgm:t>
        <a:bodyPr/>
        <a:lstStyle/>
        <a:p>
          <a:endParaRPr lang="en-US"/>
        </a:p>
      </dgm:t>
    </dgm:pt>
    <dgm:pt modelId="{51F140F4-4BE6-4CC9-A4FA-13D6AB24B10B}">
      <dgm:prSet/>
      <dgm:spPr/>
      <dgm:t>
        <a:bodyPr/>
        <a:lstStyle/>
        <a:p>
          <a:pPr>
            <a:lnSpc>
              <a:spcPct val="100000"/>
            </a:lnSpc>
            <a:defRPr cap="all"/>
          </a:pPr>
          <a:r>
            <a:rPr lang="pl-PL" b="0"/>
            <a:t>Midori</a:t>
          </a:r>
          <a:r>
            <a:rPr lang="pl-PL"/>
            <a:t> - odzysk pulpy papierowej z innych procesów produkcyjnych w firmie.</a:t>
          </a:r>
          <a:endParaRPr lang="en-US"/>
        </a:p>
      </dgm:t>
    </dgm:pt>
    <dgm:pt modelId="{F72F0F5F-067D-4D69-BC00-969631EEAC76}" type="parTrans" cxnId="{D2184820-5122-4810-856F-0729501F0DEE}">
      <dgm:prSet/>
      <dgm:spPr/>
      <dgm:t>
        <a:bodyPr/>
        <a:lstStyle/>
        <a:p>
          <a:endParaRPr lang="en-US"/>
        </a:p>
      </dgm:t>
    </dgm:pt>
    <dgm:pt modelId="{0DA6EC31-4D16-4F2F-97DA-B7B027F12E46}" type="sibTrans" cxnId="{D2184820-5122-4810-856F-0729501F0DEE}">
      <dgm:prSet/>
      <dgm:spPr/>
      <dgm:t>
        <a:bodyPr/>
        <a:lstStyle/>
        <a:p>
          <a:endParaRPr lang="en-US"/>
        </a:p>
      </dgm:t>
    </dgm:pt>
    <dgm:pt modelId="{51CEB09B-6490-4D73-87ED-59EECB8F1136}" type="pres">
      <dgm:prSet presAssocID="{61AD5A2A-70A4-4721-803E-C6C86F3A7108}" presName="root" presStyleCnt="0">
        <dgm:presLayoutVars>
          <dgm:dir/>
          <dgm:resizeHandles val="exact"/>
        </dgm:presLayoutVars>
      </dgm:prSet>
      <dgm:spPr/>
    </dgm:pt>
    <dgm:pt modelId="{AD8ABA3B-DE2F-46D0-A50E-B91868435AF6}" type="pres">
      <dgm:prSet presAssocID="{B2FF9410-10D6-4AB8-B4AC-248AA065FC31}" presName="compNode" presStyleCnt="0"/>
      <dgm:spPr/>
    </dgm:pt>
    <dgm:pt modelId="{48F8C2EE-2691-402A-B81B-E0579EB3A283}" type="pres">
      <dgm:prSet presAssocID="{B2FF9410-10D6-4AB8-B4AC-248AA065FC31}" presName="iconBgRect" presStyleLbl="bgShp" presStyleIdx="0" presStyleCnt="2"/>
      <dgm:spPr>
        <a:prstGeom prst="round2DiagRect">
          <a:avLst>
            <a:gd name="adj1" fmla="val 29727"/>
            <a:gd name="adj2" fmla="val 0"/>
          </a:avLst>
        </a:prstGeom>
      </dgm:spPr>
    </dgm:pt>
    <dgm:pt modelId="{A0096CF9-8BCC-48EF-B0CA-9804BEC1D2F0}" type="pres">
      <dgm:prSet presAssocID="{B2FF9410-10D6-4AB8-B4AC-248AA065FC3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anabata Tree"/>
        </a:ext>
      </dgm:extLst>
    </dgm:pt>
    <dgm:pt modelId="{AF2BA208-B10C-49E3-A18E-9D7F18497AF9}" type="pres">
      <dgm:prSet presAssocID="{B2FF9410-10D6-4AB8-B4AC-248AA065FC31}" presName="spaceRect" presStyleCnt="0"/>
      <dgm:spPr/>
    </dgm:pt>
    <dgm:pt modelId="{06871DB9-2D0B-4D49-BB2A-11378774CEC3}" type="pres">
      <dgm:prSet presAssocID="{B2FF9410-10D6-4AB8-B4AC-248AA065FC31}" presName="textRect" presStyleLbl="revTx" presStyleIdx="0" presStyleCnt="2">
        <dgm:presLayoutVars>
          <dgm:chMax val="1"/>
          <dgm:chPref val="1"/>
        </dgm:presLayoutVars>
      </dgm:prSet>
      <dgm:spPr/>
    </dgm:pt>
    <dgm:pt modelId="{D0ABFC65-AE4F-47FE-99F7-8AA527604577}" type="pres">
      <dgm:prSet presAssocID="{391591D6-CC63-44BC-A038-CBAEF1DED0A5}" presName="sibTrans" presStyleCnt="0"/>
      <dgm:spPr/>
    </dgm:pt>
    <dgm:pt modelId="{51EA336E-78BB-4F0A-B8B2-6A4502699754}" type="pres">
      <dgm:prSet presAssocID="{51F140F4-4BE6-4CC9-A4FA-13D6AB24B10B}" presName="compNode" presStyleCnt="0"/>
      <dgm:spPr/>
    </dgm:pt>
    <dgm:pt modelId="{DFDEC046-B457-42A8-80A2-7D877F605ED1}" type="pres">
      <dgm:prSet presAssocID="{51F140F4-4BE6-4CC9-A4FA-13D6AB24B10B}" presName="iconBgRect" presStyleLbl="bgShp" presStyleIdx="1" presStyleCnt="2"/>
      <dgm:spPr>
        <a:prstGeom prst="round2DiagRect">
          <a:avLst>
            <a:gd name="adj1" fmla="val 29727"/>
            <a:gd name="adj2" fmla="val 0"/>
          </a:avLst>
        </a:prstGeom>
      </dgm:spPr>
    </dgm:pt>
    <dgm:pt modelId="{8B48EB1C-717B-46E1-8954-F165742E2E4A}" type="pres">
      <dgm:prSet presAssocID="{51F140F4-4BE6-4CC9-A4FA-13D6AB24B10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rrow Circle"/>
        </a:ext>
      </dgm:extLst>
    </dgm:pt>
    <dgm:pt modelId="{57D9F892-A2D7-4128-9F99-CB7234A46DE1}" type="pres">
      <dgm:prSet presAssocID="{51F140F4-4BE6-4CC9-A4FA-13D6AB24B10B}" presName="spaceRect" presStyleCnt="0"/>
      <dgm:spPr/>
    </dgm:pt>
    <dgm:pt modelId="{328DA3B9-7D17-49CE-B648-DBC92D3CB6A3}" type="pres">
      <dgm:prSet presAssocID="{51F140F4-4BE6-4CC9-A4FA-13D6AB24B10B}" presName="textRect" presStyleLbl="revTx" presStyleIdx="1" presStyleCnt="2">
        <dgm:presLayoutVars>
          <dgm:chMax val="1"/>
          <dgm:chPref val="1"/>
        </dgm:presLayoutVars>
      </dgm:prSet>
      <dgm:spPr/>
    </dgm:pt>
  </dgm:ptLst>
  <dgm:cxnLst>
    <dgm:cxn modelId="{D2184820-5122-4810-856F-0729501F0DEE}" srcId="{61AD5A2A-70A4-4721-803E-C6C86F3A7108}" destId="{51F140F4-4BE6-4CC9-A4FA-13D6AB24B10B}" srcOrd="1" destOrd="0" parTransId="{F72F0F5F-067D-4D69-BC00-969631EEAC76}" sibTransId="{0DA6EC31-4D16-4F2F-97DA-B7B027F12E46}"/>
    <dgm:cxn modelId="{F888E354-CAF9-4268-9B37-6130CCE55DE9}" type="presOf" srcId="{B2FF9410-10D6-4AB8-B4AC-248AA065FC31}" destId="{06871DB9-2D0B-4D49-BB2A-11378774CEC3}" srcOrd="0" destOrd="0" presId="urn:microsoft.com/office/officeart/2018/5/layout/IconLeafLabelList"/>
    <dgm:cxn modelId="{828F96D4-BA8B-4BB9-ACC1-2BC74F98B1AF}" srcId="{61AD5A2A-70A4-4721-803E-C6C86F3A7108}" destId="{B2FF9410-10D6-4AB8-B4AC-248AA065FC31}" srcOrd="0" destOrd="0" parTransId="{8E15815E-F172-4AE2-B19D-A09AE030C220}" sibTransId="{391591D6-CC63-44BC-A038-CBAEF1DED0A5}"/>
    <dgm:cxn modelId="{8AA42AD9-F63C-4957-A711-7BE0BDFD40E8}" type="presOf" srcId="{61AD5A2A-70A4-4721-803E-C6C86F3A7108}" destId="{51CEB09B-6490-4D73-87ED-59EECB8F1136}" srcOrd="0" destOrd="0" presId="urn:microsoft.com/office/officeart/2018/5/layout/IconLeafLabelList"/>
    <dgm:cxn modelId="{42971DF1-73D8-484B-805B-ADDFC8CFC3C2}" type="presOf" srcId="{51F140F4-4BE6-4CC9-A4FA-13D6AB24B10B}" destId="{328DA3B9-7D17-49CE-B648-DBC92D3CB6A3}" srcOrd="0" destOrd="0" presId="urn:microsoft.com/office/officeart/2018/5/layout/IconLeafLabelList"/>
    <dgm:cxn modelId="{C68A8363-60FC-498B-A54B-21C3317396DC}" type="presParOf" srcId="{51CEB09B-6490-4D73-87ED-59EECB8F1136}" destId="{AD8ABA3B-DE2F-46D0-A50E-B91868435AF6}" srcOrd="0" destOrd="0" presId="urn:microsoft.com/office/officeart/2018/5/layout/IconLeafLabelList"/>
    <dgm:cxn modelId="{2C757BD0-0AA5-45EF-93CF-80E065396742}" type="presParOf" srcId="{AD8ABA3B-DE2F-46D0-A50E-B91868435AF6}" destId="{48F8C2EE-2691-402A-B81B-E0579EB3A283}" srcOrd="0" destOrd="0" presId="urn:microsoft.com/office/officeart/2018/5/layout/IconLeafLabelList"/>
    <dgm:cxn modelId="{47444883-BF78-4076-A2C6-6C02CCF4AC67}" type="presParOf" srcId="{AD8ABA3B-DE2F-46D0-A50E-B91868435AF6}" destId="{A0096CF9-8BCC-48EF-B0CA-9804BEC1D2F0}" srcOrd="1" destOrd="0" presId="urn:microsoft.com/office/officeart/2018/5/layout/IconLeafLabelList"/>
    <dgm:cxn modelId="{8B8C68A2-2280-45F3-856C-10BD86B243D7}" type="presParOf" srcId="{AD8ABA3B-DE2F-46D0-A50E-B91868435AF6}" destId="{AF2BA208-B10C-49E3-A18E-9D7F18497AF9}" srcOrd="2" destOrd="0" presId="urn:microsoft.com/office/officeart/2018/5/layout/IconLeafLabelList"/>
    <dgm:cxn modelId="{DC680F13-DB62-4C60-B153-49985671CEA5}" type="presParOf" srcId="{AD8ABA3B-DE2F-46D0-A50E-B91868435AF6}" destId="{06871DB9-2D0B-4D49-BB2A-11378774CEC3}" srcOrd="3" destOrd="0" presId="urn:microsoft.com/office/officeart/2018/5/layout/IconLeafLabelList"/>
    <dgm:cxn modelId="{C0C5B046-3C74-4934-88BD-CDC3ECAC1E3A}" type="presParOf" srcId="{51CEB09B-6490-4D73-87ED-59EECB8F1136}" destId="{D0ABFC65-AE4F-47FE-99F7-8AA527604577}" srcOrd="1" destOrd="0" presId="urn:microsoft.com/office/officeart/2018/5/layout/IconLeafLabelList"/>
    <dgm:cxn modelId="{679DE97D-7B97-4E30-926B-D8BDFFE868F1}" type="presParOf" srcId="{51CEB09B-6490-4D73-87ED-59EECB8F1136}" destId="{51EA336E-78BB-4F0A-B8B2-6A4502699754}" srcOrd="2" destOrd="0" presId="urn:microsoft.com/office/officeart/2018/5/layout/IconLeafLabelList"/>
    <dgm:cxn modelId="{52726D7E-009C-4D4A-A3BE-02C02FE2663B}" type="presParOf" srcId="{51EA336E-78BB-4F0A-B8B2-6A4502699754}" destId="{DFDEC046-B457-42A8-80A2-7D877F605ED1}" srcOrd="0" destOrd="0" presId="urn:microsoft.com/office/officeart/2018/5/layout/IconLeafLabelList"/>
    <dgm:cxn modelId="{04206629-70AA-4E3E-A69D-8D0D40A5B308}" type="presParOf" srcId="{51EA336E-78BB-4F0A-B8B2-6A4502699754}" destId="{8B48EB1C-717B-46E1-8954-F165742E2E4A}" srcOrd="1" destOrd="0" presId="urn:microsoft.com/office/officeart/2018/5/layout/IconLeafLabelList"/>
    <dgm:cxn modelId="{3A5AD217-8E8D-4FA0-8332-B37434900FE6}" type="presParOf" srcId="{51EA336E-78BB-4F0A-B8B2-6A4502699754}" destId="{57D9F892-A2D7-4128-9F99-CB7234A46DE1}" srcOrd="2" destOrd="0" presId="urn:microsoft.com/office/officeart/2018/5/layout/IconLeafLabelList"/>
    <dgm:cxn modelId="{B722EFEA-9BBD-44E3-897A-189CABE290DC}" type="presParOf" srcId="{51EA336E-78BB-4F0A-B8B2-6A4502699754}" destId="{328DA3B9-7D17-49CE-B648-DBC92D3CB6A3}"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23BD067-96BF-4FEC-8E60-1DDFC30B3AF2}"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E5DD7DEA-5A9B-4264-9E43-F1369401B2AC}">
      <dgm:prSet/>
      <dgm:spPr/>
      <dgm:t>
        <a:bodyPr/>
        <a:lstStyle/>
        <a:p>
          <a:r>
            <a:rPr lang="pl-PL" b="1"/>
            <a:t>Ocena Cyklu Życia Produktu</a:t>
          </a:r>
          <a:r>
            <a:rPr lang="pl-PL"/>
            <a:t> zwana także </a:t>
          </a:r>
          <a:r>
            <a:rPr lang="pl-PL" b="1"/>
            <a:t>Life Cycle Assesment (LCA ) </a:t>
          </a:r>
          <a:r>
            <a:rPr lang="pl-PL"/>
            <a:t>to system oceny ekologiczności produktu. Zanim produkt otrzyma odpowiednie </a:t>
          </a:r>
          <a:r>
            <a:rPr lang="pl-PL">
              <a:hlinkClick xmlns:r="http://schemas.openxmlformats.org/officeDocument/2006/relationships" r:id="rId1"/>
            </a:rPr>
            <a:t>oznakowanie ekologiczne</a:t>
          </a:r>
          <a:r>
            <a:rPr lang="pl-PL"/>
            <a:t>, przechodzi rygorystyczne badania odnośnie jego wpływu na środowisko w całym okresie użytkowania. Całościowa analiza rozpoczyna się od momentu wydobycia surowców i towarzyszy aspektom środowiskowym produkcji, dystrybucji (w tym pakowania), użytkowania i utylizacji produktu.</a:t>
          </a:r>
          <a:endParaRPr lang="en-US"/>
        </a:p>
      </dgm:t>
    </dgm:pt>
    <dgm:pt modelId="{DF8B45D1-718F-4BF0-A075-5AE63E0F96D7}" type="parTrans" cxnId="{8632CAA4-E886-4DB1-811F-496C6F0A6ABA}">
      <dgm:prSet/>
      <dgm:spPr/>
      <dgm:t>
        <a:bodyPr/>
        <a:lstStyle/>
        <a:p>
          <a:endParaRPr lang="en-US"/>
        </a:p>
      </dgm:t>
    </dgm:pt>
    <dgm:pt modelId="{5C118FA6-EBA1-4D97-9F15-49DDEAB7100B}" type="sibTrans" cxnId="{8632CAA4-E886-4DB1-811F-496C6F0A6ABA}">
      <dgm:prSet/>
      <dgm:spPr/>
      <dgm:t>
        <a:bodyPr/>
        <a:lstStyle/>
        <a:p>
          <a:endParaRPr lang="en-US"/>
        </a:p>
      </dgm:t>
    </dgm:pt>
    <dgm:pt modelId="{25E53926-39C7-411A-A1CC-A2751FF74630}">
      <dgm:prSet/>
      <dgm:spPr/>
      <dgm:t>
        <a:bodyPr/>
        <a:lstStyle/>
        <a:p>
          <a:r>
            <a:rPr lang="pl-PL"/>
            <a:t>Różne produkty mają zróżnicowany wpływ na środowisko w różnych etapach ich </a:t>
          </a:r>
          <a:r>
            <a:rPr lang="pl-PL" b="1"/>
            <a:t>cyklu życia</a:t>
          </a:r>
          <a:r>
            <a:rPr lang="pl-PL"/>
            <a:t>. Jedne z nich mają największy wpływ na środowisko podczas produkcji np. wypalanie cegieł, inne jak sprzęt AGD podczas ich użytkowania, ze względu na zużywanie energii, wody, oraz chemikaliów w postaci substancji piorących.</a:t>
          </a:r>
          <a:endParaRPr lang="en-US"/>
        </a:p>
      </dgm:t>
    </dgm:pt>
    <dgm:pt modelId="{09F5B70D-BDDE-4A30-8A8A-5FEB81441FE5}" type="parTrans" cxnId="{944DFF1F-98FD-417B-8205-1B65C4BDD559}">
      <dgm:prSet/>
      <dgm:spPr/>
      <dgm:t>
        <a:bodyPr/>
        <a:lstStyle/>
        <a:p>
          <a:endParaRPr lang="en-US"/>
        </a:p>
      </dgm:t>
    </dgm:pt>
    <dgm:pt modelId="{FC5CB56F-DE0C-437A-8A24-3EDF80F151D4}" type="sibTrans" cxnId="{944DFF1F-98FD-417B-8205-1B65C4BDD559}">
      <dgm:prSet/>
      <dgm:spPr/>
      <dgm:t>
        <a:bodyPr/>
        <a:lstStyle/>
        <a:p>
          <a:endParaRPr lang="en-US"/>
        </a:p>
      </dgm:t>
    </dgm:pt>
    <dgm:pt modelId="{7963B19E-AEBD-49AC-B43B-115F4E163CC3}" type="pres">
      <dgm:prSet presAssocID="{623BD067-96BF-4FEC-8E60-1DDFC30B3AF2}" presName="root" presStyleCnt="0">
        <dgm:presLayoutVars>
          <dgm:dir/>
          <dgm:resizeHandles val="exact"/>
        </dgm:presLayoutVars>
      </dgm:prSet>
      <dgm:spPr/>
    </dgm:pt>
    <dgm:pt modelId="{99D7184B-052C-4652-A1F6-A83AFCE8F34D}" type="pres">
      <dgm:prSet presAssocID="{E5DD7DEA-5A9B-4264-9E43-F1369401B2AC}" presName="compNode" presStyleCnt="0"/>
      <dgm:spPr/>
    </dgm:pt>
    <dgm:pt modelId="{E76B5EBB-3D2B-4BAC-89BD-BD80B38BDE09}" type="pres">
      <dgm:prSet presAssocID="{E5DD7DEA-5A9B-4264-9E43-F1369401B2AC}"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owtarzanie"/>
        </a:ext>
      </dgm:extLst>
    </dgm:pt>
    <dgm:pt modelId="{7626AE3B-5200-45DA-B44F-61BC375D984D}" type="pres">
      <dgm:prSet presAssocID="{E5DD7DEA-5A9B-4264-9E43-F1369401B2AC}" presName="spaceRect" presStyleCnt="0"/>
      <dgm:spPr/>
    </dgm:pt>
    <dgm:pt modelId="{2B445AFF-D491-4BD3-9095-5715D521C440}" type="pres">
      <dgm:prSet presAssocID="{E5DD7DEA-5A9B-4264-9E43-F1369401B2AC}" presName="textRect" presStyleLbl="revTx" presStyleIdx="0" presStyleCnt="2">
        <dgm:presLayoutVars>
          <dgm:chMax val="1"/>
          <dgm:chPref val="1"/>
        </dgm:presLayoutVars>
      </dgm:prSet>
      <dgm:spPr/>
    </dgm:pt>
    <dgm:pt modelId="{A581D537-405B-41A9-B720-B83B3DB32310}" type="pres">
      <dgm:prSet presAssocID="{5C118FA6-EBA1-4D97-9F15-49DDEAB7100B}" presName="sibTrans" presStyleCnt="0"/>
      <dgm:spPr/>
    </dgm:pt>
    <dgm:pt modelId="{7CA35F34-EBB8-4D4B-BE71-033D55DAFB4A}" type="pres">
      <dgm:prSet presAssocID="{25E53926-39C7-411A-A1CC-A2751FF74630}" presName="compNode" presStyleCnt="0"/>
      <dgm:spPr/>
    </dgm:pt>
    <dgm:pt modelId="{392A09B3-7D6D-4ACB-AEF3-32FFEA72DB1F}" type="pres">
      <dgm:prSet presAssocID="{25E53926-39C7-411A-A1CC-A2751FF74630}"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Ostrzeżenie"/>
        </a:ext>
      </dgm:extLst>
    </dgm:pt>
    <dgm:pt modelId="{6595A902-746A-4CB8-9186-2C957CEEA0FC}" type="pres">
      <dgm:prSet presAssocID="{25E53926-39C7-411A-A1CC-A2751FF74630}" presName="spaceRect" presStyleCnt="0"/>
      <dgm:spPr/>
    </dgm:pt>
    <dgm:pt modelId="{8C4662B1-E06D-4EEF-8367-D453DB1FE1D1}" type="pres">
      <dgm:prSet presAssocID="{25E53926-39C7-411A-A1CC-A2751FF74630}" presName="textRect" presStyleLbl="revTx" presStyleIdx="1" presStyleCnt="2">
        <dgm:presLayoutVars>
          <dgm:chMax val="1"/>
          <dgm:chPref val="1"/>
        </dgm:presLayoutVars>
      </dgm:prSet>
      <dgm:spPr/>
    </dgm:pt>
  </dgm:ptLst>
  <dgm:cxnLst>
    <dgm:cxn modelId="{944DFF1F-98FD-417B-8205-1B65C4BDD559}" srcId="{623BD067-96BF-4FEC-8E60-1DDFC30B3AF2}" destId="{25E53926-39C7-411A-A1CC-A2751FF74630}" srcOrd="1" destOrd="0" parTransId="{09F5B70D-BDDE-4A30-8A8A-5FEB81441FE5}" sibTransId="{FC5CB56F-DE0C-437A-8A24-3EDF80F151D4}"/>
    <dgm:cxn modelId="{A164C131-73E6-4AA4-A438-B4A8FB63D728}" type="presOf" srcId="{25E53926-39C7-411A-A1CC-A2751FF74630}" destId="{8C4662B1-E06D-4EEF-8367-D453DB1FE1D1}" srcOrd="0" destOrd="0" presId="urn:microsoft.com/office/officeart/2018/2/layout/IconLabelList"/>
    <dgm:cxn modelId="{83328D35-7C6A-4AFE-93B7-392741E0C7E2}" type="presOf" srcId="{623BD067-96BF-4FEC-8E60-1DDFC30B3AF2}" destId="{7963B19E-AEBD-49AC-B43B-115F4E163CC3}" srcOrd="0" destOrd="0" presId="urn:microsoft.com/office/officeart/2018/2/layout/IconLabelList"/>
    <dgm:cxn modelId="{432A2E5A-0857-47E0-8015-42DA8E1D8ECA}" type="presOf" srcId="{E5DD7DEA-5A9B-4264-9E43-F1369401B2AC}" destId="{2B445AFF-D491-4BD3-9095-5715D521C440}" srcOrd="0" destOrd="0" presId="urn:microsoft.com/office/officeart/2018/2/layout/IconLabelList"/>
    <dgm:cxn modelId="{8632CAA4-E886-4DB1-811F-496C6F0A6ABA}" srcId="{623BD067-96BF-4FEC-8E60-1DDFC30B3AF2}" destId="{E5DD7DEA-5A9B-4264-9E43-F1369401B2AC}" srcOrd="0" destOrd="0" parTransId="{DF8B45D1-718F-4BF0-A075-5AE63E0F96D7}" sibTransId="{5C118FA6-EBA1-4D97-9F15-49DDEAB7100B}"/>
    <dgm:cxn modelId="{208B291A-24A9-41E1-A0FB-07F128469589}" type="presParOf" srcId="{7963B19E-AEBD-49AC-B43B-115F4E163CC3}" destId="{99D7184B-052C-4652-A1F6-A83AFCE8F34D}" srcOrd="0" destOrd="0" presId="urn:microsoft.com/office/officeart/2018/2/layout/IconLabelList"/>
    <dgm:cxn modelId="{B0A5F311-BC72-4AB1-B524-9E7E64D4C054}" type="presParOf" srcId="{99D7184B-052C-4652-A1F6-A83AFCE8F34D}" destId="{E76B5EBB-3D2B-4BAC-89BD-BD80B38BDE09}" srcOrd="0" destOrd="0" presId="urn:microsoft.com/office/officeart/2018/2/layout/IconLabelList"/>
    <dgm:cxn modelId="{24563D81-C045-4B48-8C4C-B6DD222E632E}" type="presParOf" srcId="{99D7184B-052C-4652-A1F6-A83AFCE8F34D}" destId="{7626AE3B-5200-45DA-B44F-61BC375D984D}" srcOrd="1" destOrd="0" presId="urn:microsoft.com/office/officeart/2018/2/layout/IconLabelList"/>
    <dgm:cxn modelId="{D09E3546-E59B-4BBB-A930-E66F4C2DFA40}" type="presParOf" srcId="{99D7184B-052C-4652-A1F6-A83AFCE8F34D}" destId="{2B445AFF-D491-4BD3-9095-5715D521C440}" srcOrd="2" destOrd="0" presId="urn:microsoft.com/office/officeart/2018/2/layout/IconLabelList"/>
    <dgm:cxn modelId="{E8B7ED6A-AB7C-4A92-87CC-C55B3A3CE241}" type="presParOf" srcId="{7963B19E-AEBD-49AC-B43B-115F4E163CC3}" destId="{A581D537-405B-41A9-B720-B83B3DB32310}" srcOrd="1" destOrd="0" presId="urn:microsoft.com/office/officeart/2018/2/layout/IconLabelList"/>
    <dgm:cxn modelId="{4FD380B9-57E0-4FB0-BDDD-D5E8358996A4}" type="presParOf" srcId="{7963B19E-AEBD-49AC-B43B-115F4E163CC3}" destId="{7CA35F34-EBB8-4D4B-BE71-033D55DAFB4A}" srcOrd="2" destOrd="0" presId="urn:microsoft.com/office/officeart/2018/2/layout/IconLabelList"/>
    <dgm:cxn modelId="{84075F66-FEAA-4CAE-A4D2-D68C50DD228D}" type="presParOf" srcId="{7CA35F34-EBB8-4D4B-BE71-033D55DAFB4A}" destId="{392A09B3-7D6D-4ACB-AEF3-32FFEA72DB1F}" srcOrd="0" destOrd="0" presId="urn:microsoft.com/office/officeart/2018/2/layout/IconLabelList"/>
    <dgm:cxn modelId="{7C34ACE3-5444-4DB4-9043-C21F55A34747}" type="presParOf" srcId="{7CA35F34-EBB8-4D4B-BE71-033D55DAFB4A}" destId="{6595A902-746A-4CB8-9186-2C957CEEA0FC}" srcOrd="1" destOrd="0" presId="urn:microsoft.com/office/officeart/2018/2/layout/IconLabelList"/>
    <dgm:cxn modelId="{A487CFB2-65E8-430E-8A15-15AF27CBEDEB}" type="presParOf" srcId="{7CA35F34-EBB8-4D4B-BE71-033D55DAFB4A}" destId="{8C4662B1-E06D-4EEF-8367-D453DB1FE1D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2470B-692D-4D40-BF23-1EAB0AAAEF30}">
      <dsp:nvSpPr>
        <dsp:cNvPr id="0" name=""/>
        <dsp:cNvSpPr/>
      </dsp:nvSpPr>
      <dsp:spPr>
        <a:xfrm>
          <a:off x="0" y="148170"/>
          <a:ext cx="3809993" cy="228599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a:solidFill>
                <a:schemeClr val="tx1"/>
              </a:solidFill>
            </a:rPr>
            <a:t>w ciągu ostatnich 50 lat na Ziemi przybyło ponad 4 miliardy osób - 8.025 mld;</a:t>
          </a:r>
          <a:endParaRPr lang="en-US" sz="1800" kern="1200">
            <a:solidFill>
              <a:schemeClr val="tx1"/>
            </a:solidFill>
          </a:endParaRPr>
        </a:p>
      </dsp:txBody>
      <dsp:txXfrm>
        <a:off x="0" y="148170"/>
        <a:ext cx="3809993" cy="2285996"/>
      </dsp:txXfrm>
    </dsp:sp>
    <dsp:sp modelId="{6DF37483-5FDF-49C0-957B-3999135E1746}">
      <dsp:nvSpPr>
        <dsp:cNvPr id="0" name=""/>
        <dsp:cNvSpPr/>
      </dsp:nvSpPr>
      <dsp:spPr>
        <a:xfrm>
          <a:off x="4190993" y="148170"/>
          <a:ext cx="3809993" cy="2285996"/>
        </a:xfrm>
        <a:prstGeom prst="rect">
          <a:avLst/>
        </a:prstGeom>
        <a:gradFill rotWithShape="0">
          <a:gsLst>
            <a:gs pos="0">
              <a:schemeClr val="accent2">
                <a:hueOff val="-176539"/>
                <a:satOff val="844"/>
                <a:lumOff val="1177"/>
                <a:alphaOff val="0"/>
                <a:satMod val="103000"/>
                <a:lumMod val="102000"/>
                <a:tint val="94000"/>
              </a:schemeClr>
            </a:gs>
            <a:gs pos="50000">
              <a:schemeClr val="accent2">
                <a:hueOff val="-176539"/>
                <a:satOff val="844"/>
                <a:lumOff val="1177"/>
                <a:alphaOff val="0"/>
                <a:satMod val="110000"/>
                <a:lumMod val="100000"/>
                <a:shade val="100000"/>
              </a:schemeClr>
            </a:gs>
            <a:gs pos="100000">
              <a:schemeClr val="accent2">
                <a:hueOff val="-176539"/>
                <a:satOff val="844"/>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a:solidFill>
                <a:schemeClr val="tx1"/>
              </a:solidFill>
            </a:rPr>
            <a:t>w miastach żyje co drugi mieszkaniec globu, a ONZ ocenia, że do 2030 r. liczba ta powiększy się do 5 mld;</a:t>
          </a:r>
          <a:endParaRPr lang="en-US" sz="1800" kern="1200">
            <a:solidFill>
              <a:schemeClr val="tx1"/>
            </a:solidFill>
          </a:endParaRPr>
        </a:p>
      </dsp:txBody>
      <dsp:txXfrm>
        <a:off x="4190993" y="148170"/>
        <a:ext cx="3809993" cy="2285996"/>
      </dsp:txXfrm>
    </dsp:sp>
    <dsp:sp modelId="{7B4E0BB6-134E-46D6-AB5D-959BCBC9B946}">
      <dsp:nvSpPr>
        <dsp:cNvPr id="0" name=""/>
        <dsp:cNvSpPr/>
      </dsp:nvSpPr>
      <dsp:spPr>
        <a:xfrm>
          <a:off x="8381986" y="148170"/>
          <a:ext cx="3809993" cy="2285996"/>
        </a:xfrm>
        <a:prstGeom prst="rect">
          <a:avLst/>
        </a:prstGeom>
        <a:gradFill rotWithShape="0">
          <a:gsLst>
            <a:gs pos="0">
              <a:schemeClr val="accent2">
                <a:hueOff val="-353078"/>
                <a:satOff val="1687"/>
                <a:lumOff val="2353"/>
                <a:alphaOff val="0"/>
                <a:satMod val="103000"/>
                <a:lumMod val="102000"/>
                <a:tint val="94000"/>
              </a:schemeClr>
            </a:gs>
            <a:gs pos="50000">
              <a:schemeClr val="accent2">
                <a:hueOff val="-353078"/>
                <a:satOff val="1687"/>
                <a:lumOff val="2353"/>
                <a:alphaOff val="0"/>
                <a:satMod val="110000"/>
                <a:lumMod val="100000"/>
                <a:shade val="100000"/>
              </a:schemeClr>
            </a:gs>
            <a:gs pos="100000">
              <a:schemeClr val="accent2">
                <a:hueOff val="-353078"/>
                <a:satOff val="1687"/>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a:solidFill>
                <a:schemeClr val="tx1"/>
              </a:solidFill>
            </a:rPr>
            <a:t>około 2050 roku w miastach ma znajdować się już 64% ludności krajów rozwijających się </a:t>
          </a:r>
          <a:br>
            <a:rPr lang="pl-PL" sz="1800" kern="1200">
              <a:solidFill>
                <a:schemeClr val="tx1"/>
              </a:solidFill>
            </a:rPr>
          </a:br>
          <a:r>
            <a:rPr lang="pl-PL" sz="1800" kern="1200">
              <a:solidFill>
                <a:schemeClr val="tx1"/>
              </a:solidFill>
            </a:rPr>
            <a:t>i aż 86% ludności krajów rozwiniętych;</a:t>
          </a:r>
          <a:endParaRPr lang="en-US" sz="1800" kern="1200">
            <a:solidFill>
              <a:schemeClr val="tx1"/>
            </a:solidFill>
          </a:endParaRPr>
        </a:p>
      </dsp:txBody>
      <dsp:txXfrm>
        <a:off x="8381986" y="148170"/>
        <a:ext cx="3809993" cy="2285996"/>
      </dsp:txXfrm>
    </dsp:sp>
    <dsp:sp modelId="{B2EAB784-8A78-4038-95FD-70D273E95DEF}">
      <dsp:nvSpPr>
        <dsp:cNvPr id="0" name=""/>
        <dsp:cNvSpPr/>
      </dsp:nvSpPr>
      <dsp:spPr>
        <a:xfrm>
          <a:off x="0" y="2815166"/>
          <a:ext cx="3809993" cy="2285996"/>
        </a:xfrm>
        <a:prstGeom prst="rect">
          <a:avLst/>
        </a:prstGeom>
        <a:gradFill rotWithShape="0">
          <a:gsLst>
            <a:gs pos="0">
              <a:schemeClr val="accent2">
                <a:hueOff val="-529618"/>
                <a:satOff val="2531"/>
                <a:lumOff val="3530"/>
                <a:alphaOff val="0"/>
                <a:satMod val="103000"/>
                <a:lumMod val="102000"/>
                <a:tint val="94000"/>
              </a:schemeClr>
            </a:gs>
            <a:gs pos="50000">
              <a:schemeClr val="accent2">
                <a:hueOff val="-529618"/>
                <a:satOff val="2531"/>
                <a:lumOff val="3530"/>
                <a:alphaOff val="0"/>
                <a:satMod val="110000"/>
                <a:lumMod val="100000"/>
                <a:shade val="100000"/>
              </a:schemeClr>
            </a:gs>
            <a:gs pos="100000">
              <a:schemeClr val="accent2">
                <a:hueOff val="-529618"/>
                <a:satOff val="2531"/>
                <a:lumOff val="35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a:solidFill>
                <a:schemeClr val="tx1"/>
              </a:solidFill>
            </a:rPr>
            <a:t>wydobywanie zasobów wzrosło 12-krotnie między 1900 a 2020;</a:t>
          </a:r>
          <a:endParaRPr lang="en-US" sz="1800" kern="1200">
            <a:solidFill>
              <a:schemeClr val="tx1"/>
            </a:solidFill>
          </a:endParaRPr>
        </a:p>
      </dsp:txBody>
      <dsp:txXfrm>
        <a:off x="0" y="2815166"/>
        <a:ext cx="3809993" cy="2285996"/>
      </dsp:txXfrm>
    </dsp:sp>
    <dsp:sp modelId="{0D735943-88AC-44A4-9C6B-C25B97C1D932}">
      <dsp:nvSpPr>
        <dsp:cNvPr id="0" name=""/>
        <dsp:cNvSpPr/>
      </dsp:nvSpPr>
      <dsp:spPr>
        <a:xfrm>
          <a:off x="4190993" y="2815166"/>
          <a:ext cx="3809993" cy="2285996"/>
        </a:xfrm>
        <a:prstGeom prst="rect">
          <a:avLst/>
        </a:prstGeom>
        <a:gradFill rotWithShape="0">
          <a:gsLst>
            <a:gs pos="0">
              <a:schemeClr val="accent2">
                <a:hueOff val="-706157"/>
                <a:satOff val="3374"/>
                <a:lumOff val="4706"/>
                <a:alphaOff val="0"/>
                <a:satMod val="103000"/>
                <a:lumMod val="102000"/>
                <a:tint val="94000"/>
              </a:schemeClr>
            </a:gs>
            <a:gs pos="50000">
              <a:schemeClr val="accent2">
                <a:hueOff val="-706157"/>
                <a:satOff val="3374"/>
                <a:lumOff val="4706"/>
                <a:alphaOff val="0"/>
                <a:satMod val="110000"/>
                <a:lumMod val="100000"/>
                <a:shade val="100000"/>
              </a:schemeClr>
            </a:gs>
            <a:gs pos="100000">
              <a:schemeClr val="accent2">
                <a:hueOff val="-706157"/>
                <a:satOff val="3374"/>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a:solidFill>
                <a:schemeClr val="tx1"/>
              </a:solidFill>
              <a:latin typeface="Aptos Display" panose="020F0302020204030204"/>
            </a:rPr>
            <a:t>tylko</a:t>
          </a:r>
          <a:r>
            <a:rPr lang="pl-PL" sz="1800" kern="1200">
              <a:solidFill>
                <a:schemeClr val="tx1"/>
              </a:solidFill>
            </a:rPr>
            <a:t> w ciągu ostatnich 40 lat globalne użycie materiałów prawie się potroiło, z 26,7 miliardów ton w 1970 r do 84,4 mld ton obecnie a oczekuje się, że podwoi się ponownie do 170–184 miliardów ton do roku 2040;</a:t>
          </a:r>
          <a:endParaRPr lang="en-US" sz="1800" kern="1200">
            <a:solidFill>
              <a:schemeClr val="tx1"/>
            </a:solidFill>
          </a:endParaRPr>
        </a:p>
      </dsp:txBody>
      <dsp:txXfrm>
        <a:off x="4190993" y="2815166"/>
        <a:ext cx="3809993" cy="2285996"/>
      </dsp:txXfrm>
    </dsp:sp>
    <dsp:sp modelId="{E3967102-9EAF-40BF-B132-561A61B5AB3F}">
      <dsp:nvSpPr>
        <dsp:cNvPr id="0" name=""/>
        <dsp:cNvSpPr/>
      </dsp:nvSpPr>
      <dsp:spPr>
        <a:xfrm>
          <a:off x="8381986" y="2815166"/>
          <a:ext cx="3809993" cy="2285996"/>
        </a:xfrm>
        <a:prstGeom prst="rect">
          <a:avLst/>
        </a:prstGeom>
        <a:gradFill rotWithShape="0">
          <a:gsLst>
            <a:gs pos="0">
              <a:schemeClr val="accent2">
                <a:hueOff val="-882696"/>
                <a:satOff val="4218"/>
                <a:lumOff val="5883"/>
                <a:alphaOff val="0"/>
                <a:satMod val="103000"/>
                <a:lumMod val="102000"/>
                <a:tint val="94000"/>
              </a:schemeClr>
            </a:gs>
            <a:gs pos="50000">
              <a:schemeClr val="accent2">
                <a:hueOff val="-882696"/>
                <a:satOff val="4218"/>
                <a:lumOff val="5883"/>
                <a:alphaOff val="0"/>
                <a:satMod val="110000"/>
                <a:lumMod val="100000"/>
                <a:shade val="100000"/>
              </a:schemeClr>
            </a:gs>
            <a:gs pos="100000">
              <a:schemeClr val="accent2">
                <a:hueOff val="-882696"/>
                <a:satOff val="4218"/>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a:solidFill>
                <a:schemeClr val="tx1"/>
              </a:solidFill>
            </a:rPr>
            <a:t>obecnie w każdym roku wytwarzane jest ok. 2 mld ton stałych odpadów. Eksperci przewidują jednocześnie, że już za ok. 30 lat możemy spodziewać się niemal podwojonej produkcji śmieci. Według specjalistów około 2050 roku na świecie będziemy produkowali ok. 3,4 miliarda ton odpadów rocznie.</a:t>
          </a:r>
          <a:endParaRPr lang="en-US" sz="1800" kern="1200">
            <a:solidFill>
              <a:schemeClr val="tx1"/>
            </a:solidFill>
          </a:endParaRPr>
        </a:p>
      </dsp:txBody>
      <dsp:txXfrm>
        <a:off x="8381986" y="2815166"/>
        <a:ext cx="3809993" cy="22859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431DF-4A13-495D-8D05-454EACBB4F83}">
      <dsp:nvSpPr>
        <dsp:cNvPr id="0" name=""/>
        <dsp:cNvSpPr/>
      </dsp:nvSpPr>
      <dsp:spPr>
        <a:xfrm>
          <a:off x="5870" y="224078"/>
          <a:ext cx="1819905" cy="109194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b="1" kern="1200" dirty="0"/>
            <a:t>SUROWCE</a:t>
          </a:r>
        </a:p>
      </dsp:txBody>
      <dsp:txXfrm>
        <a:off x="37852" y="256060"/>
        <a:ext cx="1755941" cy="1027979"/>
      </dsp:txXfrm>
    </dsp:sp>
    <dsp:sp modelId="{6D7F0BCE-49AF-4F52-A303-B230155C5CE3}">
      <dsp:nvSpPr>
        <dsp:cNvPr id="0" name=""/>
        <dsp:cNvSpPr/>
      </dsp:nvSpPr>
      <dsp:spPr>
        <a:xfrm>
          <a:off x="2007767" y="544381"/>
          <a:ext cx="385820" cy="451336"/>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pl-PL" sz="1900" kern="1200"/>
        </a:p>
      </dsp:txBody>
      <dsp:txXfrm>
        <a:off x="2007767" y="634648"/>
        <a:ext cx="270074" cy="270802"/>
      </dsp:txXfrm>
    </dsp:sp>
    <dsp:sp modelId="{28353FB2-F1CC-4736-B5B7-C0F791E61287}">
      <dsp:nvSpPr>
        <dsp:cNvPr id="0" name=""/>
        <dsp:cNvSpPr/>
      </dsp:nvSpPr>
      <dsp:spPr>
        <a:xfrm>
          <a:off x="2553738" y="224078"/>
          <a:ext cx="1819905" cy="109194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b="1" kern="1200" dirty="0"/>
            <a:t>PRODUKCJA</a:t>
          </a:r>
        </a:p>
      </dsp:txBody>
      <dsp:txXfrm>
        <a:off x="2585720" y="256060"/>
        <a:ext cx="1755941" cy="1027979"/>
      </dsp:txXfrm>
    </dsp:sp>
    <dsp:sp modelId="{F9F3A853-7681-4A2C-B519-32078E69FEFC}">
      <dsp:nvSpPr>
        <dsp:cNvPr id="0" name=""/>
        <dsp:cNvSpPr/>
      </dsp:nvSpPr>
      <dsp:spPr>
        <a:xfrm>
          <a:off x="4555635" y="544381"/>
          <a:ext cx="385820" cy="451336"/>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pl-PL" sz="1900" kern="1200"/>
        </a:p>
      </dsp:txBody>
      <dsp:txXfrm>
        <a:off x="4555635" y="634648"/>
        <a:ext cx="270074" cy="270802"/>
      </dsp:txXfrm>
    </dsp:sp>
    <dsp:sp modelId="{F71CC5D7-C114-4B2D-A861-B1AB9D2B7C48}">
      <dsp:nvSpPr>
        <dsp:cNvPr id="0" name=""/>
        <dsp:cNvSpPr/>
      </dsp:nvSpPr>
      <dsp:spPr>
        <a:xfrm>
          <a:off x="5101607" y="224078"/>
          <a:ext cx="1819905" cy="109194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b="1" kern="1200" dirty="0"/>
            <a:t>TRANSPORT</a:t>
          </a:r>
        </a:p>
      </dsp:txBody>
      <dsp:txXfrm>
        <a:off x="5133589" y="256060"/>
        <a:ext cx="1755941" cy="1027979"/>
      </dsp:txXfrm>
    </dsp:sp>
    <dsp:sp modelId="{B8EC5D4B-7BBA-4C5D-A796-CEFCCC9BCE65}">
      <dsp:nvSpPr>
        <dsp:cNvPr id="0" name=""/>
        <dsp:cNvSpPr/>
      </dsp:nvSpPr>
      <dsp:spPr>
        <a:xfrm>
          <a:off x="7103503" y="544381"/>
          <a:ext cx="385820" cy="451336"/>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pl-PL" sz="1900" kern="1200"/>
        </a:p>
      </dsp:txBody>
      <dsp:txXfrm>
        <a:off x="7103503" y="634648"/>
        <a:ext cx="270074" cy="270802"/>
      </dsp:txXfrm>
    </dsp:sp>
    <dsp:sp modelId="{9EADF36A-C72C-407D-8110-3FC8389B70B0}">
      <dsp:nvSpPr>
        <dsp:cNvPr id="0" name=""/>
        <dsp:cNvSpPr/>
      </dsp:nvSpPr>
      <dsp:spPr>
        <a:xfrm>
          <a:off x="7649475" y="224078"/>
          <a:ext cx="1819905" cy="109194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b="1" kern="1200" dirty="0"/>
            <a:t>UŻYTKOWANIE</a:t>
          </a:r>
        </a:p>
      </dsp:txBody>
      <dsp:txXfrm>
        <a:off x="7681457" y="256060"/>
        <a:ext cx="1755941" cy="1027979"/>
      </dsp:txXfrm>
    </dsp:sp>
    <dsp:sp modelId="{2D34116E-845C-4861-9478-462276B79A43}">
      <dsp:nvSpPr>
        <dsp:cNvPr id="0" name=""/>
        <dsp:cNvSpPr/>
      </dsp:nvSpPr>
      <dsp:spPr>
        <a:xfrm>
          <a:off x="9651371" y="544381"/>
          <a:ext cx="385820" cy="451336"/>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pl-PL" sz="1900" kern="1200"/>
        </a:p>
      </dsp:txBody>
      <dsp:txXfrm>
        <a:off x="9651371" y="634648"/>
        <a:ext cx="270074" cy="270802"/>
      </dsp:txXfrm>
    </dsp:sp>
    <dsp:sp modelId="{2E3FB2B1-380E-4698-878D-9B656DF84DAA}">
      <dsp:nvSpPr>
        <dsp:cNvPr id="0" name=""/>
        <dsp:cNvSpPr/>
      </dsp:nvSpPr>
      <dsp:spPr>
        <a:xfrm>
          <a:off x="10197343" y="224078"/>
          <a:ext cx="1819905" cy="109194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b="1" kern="1200" dirty="0"/>
            <a:t>KONIEC ŻYCIA</a:t>
          </a:r>
        </a:p>
      </dsp:txBody>
      <dsp:txXfrm>
        <a:off x="10229325" y="256060"/>
        <a:ext cx="1755941" cy="10279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E6A46-B9CE-45C6-9CC2-4E4D0DAC0B27}">
      <dsp:nvSpPr>
        <dsp:cNvPr id="0" name=""/>
        <dsp:cNvSpPr/>
      </dsp:nvSpPr>
      <dsp:spPr>
        <a:xfrm>
          <a:off x="490243" y="4184"/>
          <a:ext cx="10682708" cy="6849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t>POTRZEBY UŻYTKOWNIKA </a:t>
          </a:r>
        </a:p>
        <a:p>
          <a:pPr marL="0" lvl="0" indent="0" algn="ctr" defTabSz="622300">
            <a:lnSpc>
              <a:spcPct val="90000"/>
            </a:lnSpc>
            <a:spcBef>
              <a:spcPct val="0"/>
            </a:spcBef>
            <a:spcAft>
              <a:spcPct val="35000"/>
            </a:spcAft>
            <a:buNone/>
          </a:pPr>
          <a:r>
            <a:rPr lang="pl-PL" sz="1100" kern="1200" dirty="0"/>
            <a:t>Pierwsza diagnoza potrzeb użytkownika</a:t>
          </a:r>
        </a:p>
      </dsp:txBody>
      <dsp:txXfrm>
        <a:off x="510305" y="24246"/>
        <a:ext cx="10642584" cy="644838"/>
      </dsp:txXfrm>
    </dsp:sp>
    <dsp:sp modelId="{C7712F3D-EC4A-460D-B441-3D827EB4E2D1}">
      <dsp:nvSpPr>
        <dsp:cNvPr id="0" name=""/>
        <dsp:cNvSpPr/>
      </dsp:nvSpPr>
      <dsp:spPr>
        <a:xfrm rot="5400000">
          <a:off x="5703167" y="706271"/>
          <a:ext cx="256861" cy="3082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l-PL" sz="1200" kern="1200"/>
        </a:p>
      </dsp:txBody>
      <dsp:txXfrm rot="-5400000">
        <a:off x="5739128" y="731957"/>
        <a:ext cx="184939" cy="179803"/>
      </dsp:txXfrm>
    </dsp:sp>
    <dsp:sp modelId="{F09321AF-8DCE-48A2-9F70-A16187182F70}">
      <dsp:nvSpPr>
        <dsp:cNvPr id="0" name=""/>
        <dsp:cNvSpPr/>
      </dsp:nvSpPr>
      <dsp:spPr>
        <a:xfrm>
          <a:off x="490243" y="1031629"/>
          <a:ext cx="10682708" cy="6849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t>CYKL ŻYCIA PRODUKTU </a:t>
          </a:r>
        </a:p>
        <a:p>
          <a:pPr marL="0" lvl="0" indent="0" algn="ctr" defTabSz="622300">
            <a:lnSpc>
              <a:spcPct val="90000"/>
            </a:lnSpc>
            <a:spcBef>
              <a:spcPct val="0"/>
            </a:spcBef>
            <a:spcAft>
              <a:spcPct val="35000"/>
            </a:spcAft>
            <a:buNone/>
          </a:pPr>
          <a:r>
            <a:rPr lang="pl-PL" sz="1100" kern="1200" dirty="0"/>
            <a:t>Prześledź kolejne etapy życia dla tworzonego produktu</a:t>
          </a:r>
        </a:p>
      </dsp:txBody>
      <dsp:txXfrm>
        <a:off x="510305" y="1051691"/>
        <a:ext cx="10642584" cy="644838"/>
      </dsp:txXfrm>
    </dsp:sp>
    <dsp:sp modelId="{85EEC490-3B05-446A-8E66-3307CAEF22F3}">
      <dsp:nvSpPr>
        <dsp:cNvPr id="0" name=""/>
        <dsp:cNvSpPr/>
      </dsp:nvSpPr>
      <dsp:spPr>
        <a:xfrm rot="5400000">
          <a:off x="5703167" y="1733716"/>
          <a:ext cx="256861" cy="3082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l-PL" sz="1200" kern="1200"/>
        </a:p>
      </dsp:txBody>
      <dsp:txXfrm rot="-5400000">
        <a:off x="5739128" y="1759402"/>
        <a:ext cx="184939" cy="179803"/>
      </dsp:txXfrm>
    </dsp:sp>
    <dsp:sp modelId="{AFFEDF0A-805F-4FEE-9066-EBF7693CCECD}">
      <dsp:nvSpPr>
        <dsp:cNvPr id="0" name=""/>
        <dsp:cNvSpPr/>
      </dsp:nvSpPr>
      <dsp:spPr>
        <a:xfrm>
          <a:off x="490243" y="2059073"/>
          <a:ext cx="10682708" cy="6849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t>POTRZEBY UŻYTKOWNIKA (część 2) </a:t>
          </a:r>
        </a:p>
        <a:p>
          <a:pPr marL="0" lvl="0" indent="0" algn="ctr" defTabSz="622300">
            <a:lnSpc>
              <a:spcPct val="90000"/>
            </a:lnSpc>
            <a:spcBef>
              <a:spcPct val="0"/>
            </a:spcBef>
            <a:spcAft>
              <a:spcPct val="35000"/>
            </a:spcAft>
            <a:buNone/>
          </a:pPr>
          <a:r>
            <a:rPr lang="pl-PL" sz="1000" kern="1200" dirty="0"/>
            <a:t>Pogłębiona diagnoza potrzeb z uwzględnieniem całego cyklu życia produktu</a:t>
          </a:r>
        </a:p>
      </dsp:txBody>
      <dsp:txXfrm>
        <a:off x="510305" y="2079135"/>
        <a:ext cx="10642584" cy="644838"/>
      </dsp:txXfrm>
    </dsp:sp>
    <dsp:sp modelId="{AAF99B8B-D683-46C5-8E2E-AFDFE6B6195A}">
      <dsp:nvSpPr>
        <dsp:cNvPr id="0" name=""/>
        <dsp:cNvSpPr/>
      </dsp:nvSpPr>
      <dsp:spPr>
        <a:xfrm rot="5400000">
          <a:off x="5703167" y="2761160"/>
          <a:ext cx="256861" cy="3082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l-PL" sz="1200" kern="1200"/>
        </a:p>
      </dsp:txBody>
      <dsp:txXfrm rot="-5400000">
        <a:off x="5739128" y="2786846"/>
        <a:ext cx="184939" cy="179803"/>
      </dsp:txXfrm>
    </dsp:sp>
    <dsp:sp modelId="{7713FD03-5C0B-4794-83A4-B44B5FF85AF8}">
      <dsp:nvSpPr>
        <dsp:cNvPr id="0" name=""/>
        <dsp:cNvSpPr/>
      </dsp:nvSpPr>
      <dsp:spPr>
        <a:xfrm>
          <a:off x="471530" y="3086518"/>
          <a:ext cx="10720135" cy="6849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t>PUNKT WIDZENIA UŻYTKOWNIKA</a:t>
          </a:r>
        </a:p>
        <a:p>
          <a:pPr marL="0" lvl="0" indent="0" algn="ctr" defTabSz="622300">
            <a:lnSpc>
              <a:spcPct val="90000"/>
            </a:lnSpc>
            <a:spcBef>
              <a:spcPct val="0"/>
            </a:spcBef>
            <a:spcAft>
              <a:spcPct val="35000"/>
            </a:spcAft>
            <a:buNone/>
          </a:pPr>
          <a:r>
            <a:rPr lang="pl-PL" sz="1000" kern="1200" dirty="0"/>
            <a:t>Jak moglibyśmy stworzyć cyrkularny/a _________________________, która ___________________________ (potrzeby klienta)?</a:t>
          </a:r>
        </a:p>
      </dsp:txBody>
      <dsp:txXfrm>
        <a:off x="491592" y="3106580"/>
        <a:ext cx="10680011" cy="644838"/>
      </dsp:txXfrm>
    </dsp:sp>
    <dsp:sp modelId="{0C19B59F-7367-45D7-A9B4-5E16988E4535}">
      <dsp:nvSpPr>
        <dsp:cNvPr id="0" name=""/>
        <dsp:cNvSpPr/>
      </dsp:nvSpPr>
      <dsp:spPr>
        <a:xfrm rot="5400000">
          <a:off x="5703167" y="3788605"/>
          <a:ext cx="256861" cy="3082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l-PL" sz="1200" kern="1200"/>
        </a:p>
      </dsp:txBody>
      <dsp:txXfrm rot="-5400000">
        <a:off x="5739128" y="3814291"/>
        <a:ext cx="184939" cy="179803"/>
      </dsp:txXfrm>
    </dsp:sp>
    <dsp:sp modelId="{16B98814-D98D-4FBA-9DC3-E42EBC3249F0}">
      <dsp:nvSpPr>
        <dsp:cNvPr id="0" name=""/>
        <dsp:cNvSpPr/>
      </dsp:nvSpPr>
      <dsp:spPr>
        <a:xfrm>
          <a:off x="481955" y="4113962"/>
          <a:ext cx="10699284" cy="6849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t>WYMYŚLANIE</a:t>
          </a:r>
        </a:p>
        <a:p>
          <a:pPr marL="0" lvl="0" indent="0" algn="ctr" defTabSz="622300">
            <a:lnSpc>
              <a:spcPct val="90000"/>
            </a:lnSpc>
            <a:spcBef>
              <a:spcPct val="0"/>
            </a:spcBef>
            <a:spcAft>
              <a:spcPct val="35000"/>
            </a:spcAft>
            <a:buNone/>
          </a:pPr>
          <a:r>
            <a:rPr lang="pl-PL" sz="1100" kern="1200" dirty="0"/>
            <a:t>Kreatywnie tworzymy nowy produkt.</a:t>
          </a:r>
        </a:p>
      </dsp:txBody>
      <dsp:txXfrm>
        <a:off x="502017" y="4134024"/>
        <a:ext cx="10659160" cy="644838"/>
      </dsp:txXfrm>
    </dsp:sp>
    <dsp:sp modelId="{CD3ADDCD-8149-42E5-B951-54877FAAA086}">
      <dsp:nvSpPr>
        <dsp:cNvPr id="0" name=""/>
        <dsp:cNvSpPr/>
      </dsp:nvSpPr>
      <dsp:spPr>
        <a:xfrm rot="5400000">
          <a:off x="5703167" y="4816049"/>
          <a:ext cx="256861" cy="3082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l-PL" sz="1200" kern="1200"/>
        </a:p>
      </dsp:txBody>
      <dsp:txXfrm rot="-5400000">
        <a:off x="5739128" y="4841735"/>
        <a:ext cx="184939" cy="179803"/>
      </dsp:txXfrm>
    </dsp:sp>
    <dsp:sp modelId="{7DB5D92F-EBA2-464E-8E0F-EBB4ADBE1134}">
      <dsp:nvSpPr>
        <dsp:cNvPr id="0" name=""/>
        <dsp:cNvSpPr/>
      </dsp:nvSpPr>
      <dsp:spPr>
        <a:xfrm>
          <a:off x="481955" y="5141406"/>
          <a:ext cx="10699284" cy="6849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t>TESTOWANIE Z UŻYTKOWNIKIEM</a:t>
          </a:r>
        </a:p>
        <a:p>
          <a:pPr marL="0" lvl="0" indent="0" algn="ctr" defTabSz="622300">
            <a:lnSpc>
              <a:spcPct val="90000"/>
            </a:lnSpc>
            <a:spcBef>
              <a:spcPct val="0"/>
            </a:spcBef>
            <a:spcAft>
              <a:spcPct val="35000"/>
            </a:spcAft>
            <a:buNone/>
          </a:pPr>
          <a:r>
            <a:rPr lang="pl-PL" sz="1000" kern="1200" dirty="0"/>
            <a:t>(Co się podoba użytkownikowi? Co należałoby zmienić?)</a:t>
          </a:r>
        </a:p>
      </dsp:txBody>
      <dsp:txXfrm>
        <a:off x="502017" y="5161468"/>
        <a:ext cx="10659160" cy="644838"/>
      </dsp:txXfrm>
    </dsp:sp>
    <dsp:sp modelId="{08587173-3519-4BBC-962C-B00BC536DF9F}">
      <dsp:nvSpPr>
        <dsp:cNvPr id="0" name=""/>
        <dsp:cNvSpPr/>
      </dsp:nvSpPr>
      <dsp:spPr>
        <a:xfrm rot="5400000">
          <a:off x="5703167" y="5843493"/>
          <a:ext cx="256861" cy="3082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l-PL" sz="1200" kern="1200"/>
        </a:p>
      </dsp:txBody>
      <dsp:txXfrm rot="-5400000">
        <a:off x="5739128" y="5869179"/>
        <a:ext cx="184939" cy="179803"/>
      </dsp:txXfrm>
    </dsp:sp>
    <dsp:sp modelId="{DDBB1F65-BD41-4346-8A2B-54D03CF0333E}">
      <dsp:nvSpPr>
        <dsp:cNvPr id="0" name=""/>
        <dsp:cNvSpPr/>
      </dsp:nvSpPr>
      <dsp:spPr>
        <a:xfrm>
          <a:off x="481955" y="6168851"/>
          <a:ext cx="10699284" cy="6849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t>OSTATECZNY PROJEKT PRODUKTU</a:t>
          </a:r>
        </a:p>
        <a:p>
          <a:pPr marL="0" lvl="0" indent="0" algn="ctr" defTabSz="622300">
            <a:lnSpc>
              <a:spcPct val="90000"/>
            </a:lnSpc>
            <a:spcBef>
              <a:spcPct val="0"/>
            </a:spcBef>
            <a:spcAft>
              <a:spcPct val="35000"/>
            </a:spcAft>
            <a:buNone/>
          </a:pPr>
          <a:r>
            <a:rPr lang="pl-PL" sz="1100" kern="1200" dirty="0"/>
            <a:t>Czas na udoskonalenie pomysłu. Podsumowanie: jakie potrzeby użytkownika? Jak zapewniamy cyrkularność? Jakie są wymagania systemowe?</a:t>
          </a:r>
        </a:p>
      </dsp:txBody>
      <dsp:txXfrm>
        <a:off x="502017" y="6188913"/>
        <a:ext cx="10659160" cy="6448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9DA0C-42E0-4CD7-9F68-5B152E51D18B}">
      <dsp:nvSpPr>
        <dsp:cNvPr id="0" name=""/>
        <dsp:cNvSpPr/>
      </dsp:nvSpPr>
      <dsp:spPr>
        <a:xfrm>
          <a:off x="0" y="92881"/>
          <a:ext cx="6263640" cy="156567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l-PL" sz="1800" kern="1200"/>
            <a:t>"system wzajemnych oddziaływań gospodarki i środowiska naturalnego oraz ich implikacji dla przyszłego rozwoju ludzkości, która jest jednocześnie producentem i odbiorcą odpadów" -  D. Pearce, R. Turner, 1990;</a:t>
          </a:r>
          <a:endParaRPr lang="en-US" sz="1800" kern="1200"/>
        </a:p>
      </dsp:txBody>
      <dsp:txXfrm>
        <a:off x="76430" y="169311"/>
        <a:ext cx="6110780" cy="1412819"/>
      </dsp:txXfrm>
    </dsp:sp>
    <dsp:sp modelId="{167A9DD8-33DD-4F7D-85BA-DBD6285BC2ED}">
      <dsp:nvSpPr>
        <dsp:cNvPr id="0" name=""/>
        <dsp:cNvSpPr/>
      </dsp:nvSpPr>
      <dsp:spPr>
        <a:xfrm>
          <a:off x="0" y="1710400"/>
          <a:ext cx="6263640" cy="156567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l-PL" sz="1800" kern="1200"/>
            <a:t>"regeneracyjny system gospodarczy, minimalizujący zużycie surowców i wielkość odpadów oraz emisję i utratę energii poprzez tworzenie zamkniętej pętli, w których odpady z jednych procesów są wykorzystywane jako surowce dla innych" - F. Preston,  2012</a:t>
          </a:r>
          <a:endParaRPr lang="en-US" sz="1800" kern="1200"/>
        </a:p>
      </dsp:txBody>
      <dsp:txXfrm>
        <a:off x="76430" y="1786830"/>
        <a:ext cx="6110780" cy="1412819"/>
      </dsp:txXfrm>
    </dsp:sp>
    <dsp:sp modelId="{0FA3CCD4-7BB8-4AC4-94BE-7FCF4EBFAFC8}">
      <dsp:nvSpPr>
        <dsp:cNvPr id="0" name=""/>
        <dsp:cNvSpPr/>
      </dsp:nvSpPr>
      <dsp:spPr>
        <a:xfrm>
          <a:off x="0" y="3327920"/>
          <a:ext cx="6263640" cy="156567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l-PL" sz="1800" kern="1200"/>
            <a:t>"jest strategią, która służy redukcji zarówno zużycia surowców, jak i produkcji odpadów poprzez zamykanie technicznych oraz biologicznych cykli przepływu zasobów" - A. Valavanidis, 2018</a:t>
          </a:r>
          <a:endParaRPr lang="en-US" sz="1800" kern="1200"/>
        </a:p>
      </dsp:txBody>
      <dsp:txXfrm>
        <a:off x="76430" y="3404350"/>
        <a:ext cx="6110780" cy="1412819"/>
      </dsp:txXfrm>
    </dsp:sp>
    <dsp:sp modelId="{337AF1BE-6E7E-4418-8A7E-443EB6021CAC}">
      <dsp:nvSpPr>
        <dsp:cNvPr id="0" name=""/>
        <dsp:cNvSpPr/>
      </dsp:nvSpPr>
      <dsp:spPr>
        <a:xfrm>
          <a:off x="0" y="4945439"/>
          <a:ext cx="6263640" cy="156567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l-PL" sz="1800" kern="1200"/>
            <a:t>"system ekonomiczny, który zastępuje koncepcję końca życia produktu ograniczaniem, alternatywnym wykorzystaniem, recyklingiem i odzyskiwaniem materiałów w procesach produkcji, dystrybucji i konsumpcji" - J. Kirchherra, D. Reike i M. Hekkerta  2017</a:t>
          </a:r>
          <a:endParaRPr lang="en-US" sz="1800" kern="1200"/>
        </a:p>
      </dsp:txBody>
      <dsp:txXfrm>
        <a:off x="76430" y="5021869"/>
        <a:ext cx="6110780" cy="14128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328EA-CF1F-4F6B-8A74-889CBEDC5F4F}">
      <dsp:nvSpPr>
        <dsp:cNvPr id="0" name=""/>
        <dsp:cNvSpPr/>
      </dsp:nvSpPr>
      <dsp:spPr>
        <a:xfrm>
          <a:off x="0" y="64179"/>
          <a:ext cx="5181600" cy="20697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pl-PL" sz="2900" kern="1200" dirty="0" err="1"/>
            <a:t>iFixit</a:t>
          </a:r>
          <a:r>
            <a:rPr lang="pl-PL" sz="2900" kern="1200" dirty="0"/>
            <a:t> to strona typu </a:t>
          </a:r>
          <a:r>
            <a:rPr lang="pl-PL" sz="2900" kern="1200" dirty="0" err="1"/>
            <a:t>wiki</a:t>
          </a:r>
          <a:r>
            <a:rPr lang="pl-PL" sz="2900" kern="1200" dirty="0"/>
            <a:t>, która uczy konsumentów jak naprawić praktycznie wszystko wokół nas.</a:t>
          </a:r>
          <a:endParaRPr lang="en-US" sz="2900" kern="1200" dirty="0"/>
        </a:p>
      </dsp:txBody>
      <dsp:txXfrm>
        <a:off x="101036" y="165215"/>
        <a:ext cx="4979528" cy="1867658"/>
      </dsp:txXfrm>
    </dsp:sp>
    <dsp:sp modelId="{14B14D70-0854-4CF0-A21C-1BC5F8F5E3B4}">
      <dsp:nvSpPr>
        <dsp:cNvPr id="0" name=""/>
        <dsp:cNvSpPr/>
      </dsp:nvSpPr>
      <dsp:spPr>
        <a:xfrm>
          <a:off x="0" y="2217429"/>
          <a:ext cx="5181600" cy="20697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pl-PL" sz="2900" kern="1200" dirty="0"/>
            <a:t>https://www.ifixit.com/Right-to-R </a:t>
          </a:r>
          <a:r>
            <a:rPr lang="pl-PL" sz="2900" kern="1200" dirty="0" err="1"/>
            <a:t>epair</a:t>
          </a:r>
          <a:r>
            <a:rPr lang="pl-PL" sz="2900" kern="1200" dirty="0"/>
            <a:t>/</a:t>
          </a:r>
          <a:r>
            <a:rPr lang="pl-PL" sz="2900" kern="1200" dirty="0" err="1"/>
            <a:t>Intro</a:t>
          </a:r>
          <a:endParaRPr lang="en-US" sz="2900" kern="1200" dirty="0"/>
        </a:p>
      </dsp:txBody>
      <dsp:txXfrm>
        <a:off x="101036" y="2318465"/>
        <a:ext cx="4979528" cy="18676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BAD1BF-627D-441D-AA73-E4FB8C47E2E7}">
      <dsp:nvSpPr>
        <dsp:cNvPr id="0" name=""/>
        <dsp:cNvSpPr/>
      </dsp:nvSpPr>
      <dsp:spPr>
        <a:xfrm>
          <a:off x="0" y="2626263"/>
          <a:ext cx="5181600" cy="17231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a:t>http://biotrem.pl/pl/</a:t>
          </a:r>
          <a:endParaRPr lang="en-US" sz="2400" kern="1200"/>
        </a:p>
      </dsp:txBody>
      <dsp:txXfrm>
        <a:off x="0" y="2626263"/>
        <a:ext cx="5181600" cy="1723112"/>
      </dsp:txXfrm>
    </dsp:sp>
    <dsp:sp modelId="{B56C0171-F39F-41EF-9918-B5B5CD12A6DC}">
      <dsp:nvSpPr>
        <dsp:cNvPr id="0" name=""/>
        <dsp:cNvSpPr/>
      </dsp:nvSpPr>
      <dsp:spPr>
        <a:xfrm rot="10800000">
          <a:off x="0" y="1962"/>
          <a:ext cx="5181600" cy="2650147"/>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a:t>Jednorazowe naczynia z otrąb pszennych powstałych jako efekt uboczny w produkcji mąki - biodegradowalne.</a:t>
          </a:r>
          <a:endParaRPr lang="en-US" sz="2400" kern="1200"/>
        </a:p>
      </dsp:txBody>
      <dsp:txXfrm rot="10800000">
        <a:off x="0" y="1962"/>
        <a:ext cx="5181600" cy="17219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F84BB-45D0-4DCC-9E98-91ACA5D2C665}">
      <dsp:nvSpPr>
        <dsp:cNvPr id="0" name=""/>
        <dsp:cNvSpPr/>
      </dsp:nvSpPr>
      <dsp:spPr>
        <a:xfrm>
          <a:off x="0" y="707092"/>
          <a:ext cx="5181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248B9F-2E6E-4274-B5F2-228D91A3B8AA}">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9A0D36-D658-4091-8C1B-1137779937B5}">
      <dsp:nvSpPr>
        <dsp:cNvPr id="0" name=""/>
        <dsp:cNvSpPr/>
      </dsp:nvSpPr>
      <dsp:spPr>
        <a:xfrm>
          <a:off x="1507738" y="707092"/>
          <a:ext cx="3673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711200">
            <a:lnSpc>
              <a:spcPct val="100000"/>
            </a:lnSpc>
            <a:spcBef>
              <a:spcPct val="0"/>
            </a:spcBef>
            <a:spcAft>
              <a:spcPct val="35000"/>
            </a:spcAft>
            <a:buNone/>
          </a:pPr>
          <a:r>
            <a:rPr lang="pl-PL" sz="1600" b="1" kern="1200"/>
            <a:t>Loop </a:t>
          </a:r>
          <a:r>
            <a:rPr lang="pl-PL" sz="1600" kern="1200"/>
            <a:t>- zakupy spożywcze online. Wprowadzenie opakowań wielokrotnego użytku z aluminium, szkła i trwałego plastiku.</a:t>
          </a:r>
          <a:endParaRPr lang="en-US" sz="1600" kern="1200"/>
        </a:p>
      </dsp:txBody>
      <dsp:txXfrm>
        <a:off x="1507738" y="707092"/>
        <a:ext cx="3673861" cy="1305401"/>
      </dsp:txXfrm>
    </dsp:sp>
    <dsp:sp modelId="{B497CB23-C10E-46BC-BBAC-0D0CD4DE6A22}">
      <dsp:nvSpPr>
        <dsp:cNvPr id="0" name=""/>
        <dsp:cNvSpPr/>
      </dsp:nvSpPr>
      <dsp:spPr>
        <a:xfrm>
          <a:off x="0" y="2338844"/>
          <a:ext cx="5181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8A1D98-94E0-4098-960E-DE1893E1AD9E}">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EA2678-5B9A-4B42-B4C5-D1F478A88B77}">
      <dsp:nvSpPr>
        <dsp:cNvPr id="0" name=""/>
        <dsp:cNvSpPr/>
      </dsp:nvSpPr>
      <dsp:spPr>
        <a:xfrm>
          <a:off x="1507738" y="2338844"/>
          <a:ext cx="3673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711200">
            <a:lnSpc>
              <a:spcPct val="100000"/>
            </a:lnSpc>
            <a:spcBef>
              <a:spcPct val="0"/>
            </a:spcBef>
            <a:spcAft>
              <a:spcPct val="35000"/>
            </a:spcAft>
            <a:buNone/>
          </a:pPr>
          <a:r>
            <a:rPr lang="pl-PL" sz="1600" b="1" kern="1200"/>
            <a:t>Znika</a:t>
          </a:r>
          <a:r>
            <a:rPr lang="pl-PL" sz="1600" kern="1200"/>
            <a:t>- bio alternatywa dla opakowań plastikowych - ze skrobi kukurydzianej, kompostowalne również w warunkach domowych.</a:t>
          </a:r>
          <a:endParaRPr lang="en-US" sz="1600" kern="1200"/>
        </a:p>
      </dsp:txBody>
      <dsp:txXfrm>
        <a:off x="1507738" y="2338844"/>
        <a:ext cx="3673861" cy="13054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69B1A-A58C-4109-9A27-17AF497D57F5}">
      <dsp:nvSpPr>
        <dsp:cNvPr id="0" name=""/>
        <dsp:cNvSpPr/>
      </dsp:nvSpPr>
      <dsp:spPr>
        <a:xfrm>
          <a:off x="1203938" y="200"/>
          <a:ext cx="947882" cy="9478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7991AC-6264-42A8-9D49-16D2C6EFC175}">
      <dsp:nvSpPr>
        <dsp:cNvPr id="0" name=""/>
        <dsp:cNvSpPr/>
      </dsp:nvSpPr>
      <dsp:spPr>
        <a:xfrm>
          <a:off x="1405946" y="202208"/>
          <a:ext cx="543867" cy="5438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23ED02-1277-4136-9F1C-73D7438F637C}">
      <dsp:nvSpPr>
        <dsp:cNvPr id="0" name=""/>
        <dsp:cNvSpPr/>
      </dsp:nvSpPr>
      <dsp:spPr>
        <a:xfrm>
          <a:off x="900926" y="1243325"/>
          <a:ext cx="1553906" cy="738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pl-PL" sz="1100" kern="1200"/>
            <a:t>Platformy sharingowe np: Bla Bla Car.</a:t>
          </a:r>
        </a:p>
      </dsp:txBody>
      <dsp:txXfrm>
        <a:off x="900926" y="1243325"/>
        <a:ext cx="1553906" cy="738105"/>
      </dsp:txXfrm>
    </dsp:sp>
    <dsp:sp modelId="{BC9F8911-EC98-4E80-83CD-F45E829813A5}">
      <dsp:nvSpPr>
        <dsp:cNvPr id="0" name=""/>
        <dsp:cNvSpPr/>
      </dsp:nvSpPr>
      <dsp:spPr>
        <a:xfrm>
          <a:off x="3029778" y="200"/>
          <a:ext cx="947882" cy="9478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3F597B-1E45-414B-A68F-A8058B784FF7}">
      <dsp:nvSpPr>
        <dsp:cNvPr id="0" name=""/>
        <dsp:cNvSpPr/>
      </dsp:nvSpPr>
      <dsp:spPr>
        <a:xfrm>
          <a:off x="3231786" y="202208"/>
          <a:ext cx="543867" cy="5438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9AAEEE-59D9-414E-98F6-E873852D77D1}">
      <dsp:nvSpPr>
        <dsp:cNvPr id="0" name=""/>
        <dsp:cNvSpPr/>
      </dsp:nvSpPr>
      <dsp:spPr>
        <a:xfrm>
          <a:off x="2726766" y="1243325"/>
          <a:ext cx="1553906" cy="738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pl-PL" sz="1100" b="0" kern="1200"/>
            <a:t>Biblioteki rzeczy np: </a:t>
          </a:r>
          <a:r>
            <a:rPr lang="pl-PL" sz="1100" b="0" kern="1200">
              <a:hlinkClick xmlns:r="http://schemas.openxmlformats.org/officeDocument/2006/relationships" r:id="rId5"/>
            </a:rPr>
            <a:t>https://www.libraryofthings.co.uk/</a:t>
          </a:r>
          <a:endParaRPr lang="pl-PL" sz="1100" b="1" kern="1200"/>
        </a:p>
      </dsp:txBody>
      <dsp:txXfrm>
        <a:off x="2726766" y="1243325"/>
        <a:ext cx="1553906" cy="738105"/>
      </dsp:txXfrm>
    </dsp:sp>
    <dsp:sp modelId="{E2EF45C0-040D-41E9-9D59-AC92F24FBC40}">
      <dsp:nvSpPr>
        <dsp:cNvPr id="0" name=""/>
        <dsp:cNvSpPr/>
      </dsp:nvSpPr>
      <dsp:spPr>
        <a:xfrm>
          <a:off x="2116858" y="2369907"/>
          <a:ext cx="947882" cy="9478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40B774-197B-4F8D-B1BF-262128284694}">
      <dsp:nvSpPr>
        <dsp:cNvPr id="0" name=""/>
        <dsp:cNvSpPr/>
      </dsp:nvSpPr>
      <dsp:spPr>
        <a:xfrm>
          <a:off x="2318866" y="2571915"/>
          <a:ext cx="543867" cy="543867"/>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EFB77E-2285-4B91-B2B6-CCEC80069BA9}">
      <dsp:nvSpPr>
        <dsp:cNvPr id="0" name=""/>
        <dsp:cNvSpPr/>
      </dsp:nvSpPr>
      <dsp:spPr>
        <a:xfrm>
          <a:off x="1813846" y="3613032"/>
          <a:ext cx="1553906" cy="738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pl-PL" sz="1100" b="0" kern="1200"/>
            <a:t>Rozwiązania typu second-hand - np.: portal i butiki cyrkularne Ubraniadooddania.pl</a:t>
          </a:r>
          <a:endParaRPr lang="pl-PL" sz="1100" b="0" kern="1200">
            <a:latin typeface="Aptos Display" panose="02110004020202020204"/>
          </a:endParaRPr>
        </a:p>
      </dsp:txBody>
      <dsp:txXfrm>
        <a:off x="1813846" y="3613032"/>
        <a:ext cx="1553906" cy="7381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F84BB-45D0-4DCC-9E98-91ACA5D2C665}">
      <dsp:nvSpPr>
        <dsp:cNvPr id="0" name=""/>
        <dsp:cNvSpPr/>
      </dsp:nvSpPr>
      <dsp:spPr>
        <a:xfrm>
          <a:off x="0" y="108889"/>
          <a:ext cx="5181600" cy="764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248B9F-2E6E-4274-B5F2-228D91A3B8AA}">
      <dsp:nvSpPr>
        <dsp:cNvPr id="0" name=""/>
        <dsp:cNvSpPr/>
      </dsp:nvSpPr>
      <dsp:spPr>
        <a:xfrm>
          <a:off x="23134" y="126096"/>
          <a:ext cx="42062" cy="42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9A0D36-D658-4091-8C1B-1137779937B5}">
      <dsp:nvSpPr>
        <dsp:cNvPr id="0" name=""/>
        <dsp:cNvSpPr/>
      </dsp:nvSpPr>
      <dsp:spPr>
        <a:xfrm>
          <a:off x="88330" y="108889"/>
          <a:ext cx="4808416" cy="195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232" tIns="207232" rIns="207232" bIns="207232" numCol="1" spcCol="1270" anchor="ctr" anchorCtr="0">
          <a:noAutofit/>
        </a:bodyPr>
        <a:lstStyle/>
        <a:p>
          <a:pPr marL="0" lvl="0" indent="0" algn="l" defTabSz="622300">
            <a:lnSpc>
              <a:spcPct val="100000"/>
            </a:lnSpc>
            <a:spcBef>
              <a:spcPct val="0"/>
            </a:spcBef>
            <a:spcAft>
              <a:spcPct val="35000"/>
            </a:spcAft>
            <a:buNone/>
          </a:pPr>
          <a:r>
            <a:rPr lang="pl-PL" sz="1400" b="0" kern="1200"/>
            <a:t>Firma KLS prowadzi serwis odzieży roboczej (PAAS), który doskonale sprawdzi się dla dużych firm, a jednocześnie pomoże im zoptymalizować koszty i zadbać o bezpieczeństwo podczas pracy</a:t>
          </a:r>
          <a:r>
            <a:rPr lang="pl-PL" sz="1400" kern="1200"/>
            <a:t>. Ubrania, które wypożyczają podlegają praniu i czyszczeniu, ale także naprawie. Oferowane przez nich ubrania robocze dopasowują do indywidualnych potrzeb klientów.</a:t>
          </a:r>
          <a:endParaRPr lang="en-US" sz="1400" kern="1200"/>
        </a:p>
      </dsp:txBody>
      <dsp:txXfrm>
        <a:off x="88330" y="108889"/>
        <a:ext cx="4808416" cy="1958102"/>
      </dsp:txXfrm>
    </dsp:sp>
    <dsp:sp modelId="{B497CB23-C10E-46BC-BBAC-0D0CD4DE6A22}">
      <dsp:nvSpPr>
        <dsp:cNvPr id="0" name=""/>
        <dsp:cNvSpPr/>
      </dsp:nvSpPr>
      <dsp:spPr>
        <a:xfrm>
          <a:off x="0" y="2284346"/>
          <a:ext cx="5181600" cy="764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8A1D98-94E0-4098-960E-DE1893E1AD9E}">
      <dsp:nvSpPr>
        <dsp:cNvPr id="0" name=""/>
        <dsp:cNvSpPr/>
      </dsp:nvSpPr>
      <dsp:spPr>
        <a:xfrm>
          <a:off x="23134" y="2301553"/>
          <a:ext cx="42062" cy="42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EA2678-5B9A-4B42-B4C5-D1F478A88B77}">
      <dsp:nvSpPr>
        <dsp:cNvPr id="0" name=""/>
        <dsp:cNvSpPr/>
      </dsp:nvSpPr>
      <dsp:spPr>
        <a:xfrm>
          <a:off x="88330" y="2284346"/>
          <a:ext cx="4808416" cy="195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232" tIns="207232" rIns="207232" bIns="207232" numCol="1" spcCol="1270" anchor="ctr" anchorCtr="0">
          <a:noAutofit/>
        </a:bodyPr>
        <a:lstStyle/>
        <a:p>
          <a:pPr marL="0" lvl="0" indent="0" algn="l" defTabSz="622300">
            <a:lnSpc>
              <a:spcPct val="100000"/>
            </a:lnSpc>
            <a:spcBef>
              <a:spcPct val="0"/>
            </a:spcBef>
            <a:spcAft>
              <a:spcPct val="35000"/>
            </a:spcAft>
            <a:buNone/>
          </a:pPr>
          <a:endParaRPr lang="pl-PL" sz="1400" kern="1200"/>
        </a:p>
      </dsp:txBody>
      <dsp:txXfrm>
        <a:off x="88330" y="2284346"/>
        <a:ext cx="4808416" cy="19581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8C2EE-2691-402A-B81B-E0579EB3A283}">
      <dsp:nvSpPr>
        <dsp:cNvPr id="0" name=""/>
        <dsp:cNvSpPr/>
      </dsp:nvSpPr>
      <dsp:spPr>
        <a:xfrm>
          <a:off x="551022" y="699547"/>
          <a:ext cx="1544062" cy="154406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096CF9-8BCC-48EF-B0CA-9804BEC1D2F0}">
      <dsp:nvSpPr>
        <dsp:cNvPr id="0" name=""/>
        <dsp:cNvSpPr/>
      </dsp:nvSpPr>
      <dsp:spPr>
        <a:xfrm>
          <a:off x="880084" y="1028610"/>
          <a:ext cx="885937" cy="885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871DB9-2D0B-4D49-BB2A-11378774CEC3}">
      <dsp:nvSpPr>
        <dsp:cNvPr id="0" name=""/>
        <dsp:cNvSpPr/>
      </dsp:nvSpPr>
      <dsp:spPr>
        <a:xfrm>
          <a:off x="57428" y="2724547"/>
          <a:ext cx="253125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pl-PL" sz="1100" b="0" kern="1200"/>
            <a:t>ECOBEAN </a:t>
          </a:r>
          <a:r>
            <a:rPr lang="pl-PL" sz="1100" kern="1200"/>
            <a:t>- przetwarza odpady z kawowych fusów na olej kawowy, ligninę, antyoksydanty, kwas mlekowy i dodatki białkowe. Z tego powstają produkty takie jak kubki, słomki, produkty kosmetyczne.</a:t>
          </a:r>
          <a:endParaRPr lang="en-US" sz="1100" kern="1200"/>
        </a:p>
      </dsp:txBody>
      <dsp:txXfrm>
        <a:off x="57428" y="2724547"/>
        <a:ext cx="2531250" cy="1035000"/>
      </dsp:txXfrm>
    </dsp:sp>
    <dsp:sp modelId="{DFDEC046-B457-42A8-80A2-7D877F605ED1}">
      <dsp:nvSpPr>
        <dsp:cNvPr id="0" name=""/>
        <dsp:cNvSpPr/>
      </dsp:nvSpPr>
      <dsp:spPr>
        <a:xfrm>
          <a:off x="3525241" y="699547"/>
          <a:ext cx="1544062" cy="154406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48EB1C-717B-46E1-8954-F165742E2E4A}">
      <dsp:nvSpPr>
        <dsp:cNvPr id="0" name=""/>
        <dsp:cNvSpPr/>
      </dsp:nvSpPr>
      <dsp:spPr>
        <a:xfrm>
          <a:off x="3854303" y="1028610"/>
          <a:ext cx="885937" cy="885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8DA3B9-7D17-49CE-B648-DBC92D3CB6A3}">
      <dsp:nvSpPr>
        <dsp:cNvPr id="0" name=""/>
        <dsp:cNvSpPr/>
      </dsp:nvSpPr>
      <dsp:spPr>
        <a:xfrm>
          <a:off x="3031647" y="2724547"/>
          <a:ext cx="253125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pl-PL" sz="1100" b="0" kern="1200"/>
            <a:t>Midori</a:t>
          </a:r>
          <a:r>
            <a:rPr lang="pl-PL" sz="1100" kern="1200"/>
            <a:t> - odzysk pulpy papierowej z innych procesów produkcyjnych w firmie.</a:t>
          </a:r>
          <a:endParaRPr lang="en-US" sz="1100" kern="1200"/>
        </a:p>
      </dsp:txBody>
      <dsp:txXfrm>
        <a:off x="3031647" y="2724547"/>
        <a:ext cx="2531250" cy="1035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B5EBB-3D2B-4BAC-89BD-BD80B38BDE09}">
      <dsp:nvSpPr>
        <dsp:cNvPr id="0" name=""/>
        <dsp:cNvSpPr/>
      </dsp:nvSpPr>
      <dsp:spPr>
        <a:xfrm>
          <a:off x="900021" y="1023986"/>
          <a:ext cx="1412437" cy="1412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445AFF-D491-4BD3-9095-5715D521C440}">
      <dsp:nvSpPr>
        <dsp:cNvPr id="0" name=""/>
        <dsp:cNvSpPr/>
      </dsp:nvSpPr>
      <dsp:spPr>
        <a:xfrm>
          <a:off x="36865" y="2959654"/>
          <a:ext cx="3138750" cy="155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pl-PL" sz="1100" b="1" kern="1200"/>
            <a:t>Ocena Cyklu Życia Produktu</a:t>
          </a:r>
          <a:r>
            <a:rPr lang="pl-PL" sz="1100" kern="1200"/>
            <a:t> zwana także </a:t>
          </a:r>
          <a:r>
            <a:rPr lang="pl-PL" sz="1100" b="1" kern="1200"/>
            <a:t>Life Cycle Assesment (LCA ) </a:t>
          </a:r>
          <a:r>
            <a:rPr lang="pl-PL" sz="1100" kern="1200"/>
            <a:t>to system oceny ekologiczności produktu. Zanim produkt otrzyma odpowiednie </a:t>
          </a:r>
          <a:r>
            <a:rPr lang="pl-PL" sz="1100" kern="1200">
              <a:hlinkClick xmlns:r="http://schemas.openxmlformats.org/officeDocument/2006/relationships" r:id="rId3"/>
            </a:rPr>
            <a:t>oznakowanie ekologiczne</a:t>
          </a:r>
          <a:r>
            <a:rPr lang="pl-PL" sz="1100" kern="1200"/>
            <a:t>, przechodzi rygorystyczne badania odnośnie jego wpływu na środowisko w całym okresie użytkowania. Całościowa analiza rozpoczyna się od momentu wydobycia surowców i towarzyszy aspektom środowiskowym produkcji, dystrybucji (w tym pakowania), użytkowania i utylizacji produktu.</a:t>
          </a:r>
          <a:endParaRPr lang="en-US" sz="1100" kern="1200"/>
        </a:p>
      </dsp:txBody>
      <dsp:txXfrm>
        <a:off x="36865" y="2959654"/>
        <a:ext cx="3138750" cy="1552500"/>
      </dsp:txXfrm>
    </dsp:sp>
    <dsp:sp modelId="{392A09B3-7D6D-4ACB-AEF3-32FFEA72DB1F}">
      <dsp:nvSpPr>
        <dsp:cNvPr id="0" name=""/>
        <dsp:cNvSpPr/>
      </dsp:nvSpPr>
      <dsp:spPr>
        <a:xfrm>
          <a:off x="4588052" y="1023986"/>
          <a:ext cx="1412437" cy="141243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4662B1-E06D-4EEF-8367-D453DB1FE1D1}">
      <dsp:nvSpPr>
        <dsp:cNvPr id="0" name=""/>
        <dsp:cNvSpPr/>
      </dsp:nvSpPr>
      <dsp:spPr>
        <a:xfrm>
          <a:off x="3724896" y="2959654"/>
          <a:ext cx="3138750" cy="155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pl-PL" sz="1100" kern="1200"/>
            <a:t>Różne produkty mają zróżnicowany wpływ na środowisko w różnych etapach ich </a:t>
          </a:r>
          <a:r>
            <a:rPr lang="pl-PL" sz="1100" b="1" kern="1200"/>
            <a:t>cyklu życia</a:t>
          </a:r>
          <a:r>
            <a:rPr lang="pl-PL" sz="1100" kern="1200"/>
            <a:t>. Jedne z nich mają największy wpływ na środowisko podczas produkcji np. wypalanie cegieł, inne jak sprzęt AGD podczas ich użytkowania, ze względu na zużywanie energii, wody, oraz chemikaliów w postaci substancji piorących.</a:t>
          </a:r>
          <a:endParaRPr lang="en-US" sz="1100" kern="1200"/>
        </a:p>
      </dsp:txBody>
      <dsp:txXfrm>
        <a:off x="3724896" y="2959654"/>
        <a:ext cx="3138750" cy="15525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60704-C39B-46A8-A677-C08B0CB900F4}" type="datetimeFigureOut">
              <a:rPr lang="pl-PL" smtClean="0"/>
              <a:t>9.08.2025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224F5-8DD2-4E28-8F88-5FA929492904}" type="slidenum">
              <a:rPr lang="pl-PL" smtClean="0"/>
              <a:t>‹#›</a:t>
            </a:fld>
            <a:endParaRPr lang="pl-PL"/>
          </a:p>
        </p:txBody>
      </p:sp>
    </p:spTree>
    <p:extLst>
      <p:ext uri="{BB962C8B-B14F-4D97-AF65-F5344CB8AC3E}">
        <p14:creationId xmlns:p14="http://schemas.microsoft.com/office/powerpoint/2010/main" val="3930336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Ludzie - należy wyeliminować ubóstwo i głód we wszystkich formach (Cele 1, 2, 3, 4, 5 i 6). </a:t>
            </a:r>
          </a:p>
          <a:p>
            <a:r>
              <a:rPr lang="pl-PL" dirty="0"/>
              <a:t>Dobrobyt - należy zapewnić wszystkim ludziom godne i satysfakcjonujące życie (Cele 7, 8, 9, 10 i 11). </a:t>
            </a:r>
          </a:p>
          <a:p>
            <a:r>
              <a:rPr lang="pl-PL" dirty="0"/>
              <a:t>Nasza planeta - należy chronić Ziemię przed pogarszającym się stanem środowiska poprzez zrównoważoną konsumpcję i produkcję, zrównoważone zarządzanie surowcami naturalnymi oraz poprzez podejmowanie pilnych działań przeciwdziałającym zmianom klimatycznym (Cele 12, 13, 14 i 15).</a:t>
            </a:r>
          </a:p>
          <a:p>
            <a:r>
              <a:rPr lang="pl-PL" dirty="0"/>
              <a:t>Pokój na świecie – należy budować pokojowe i </a:t>
            </a:r>
            <a:r>
              <a:rPr lang="pl-PL" dirty="0" err="1"/>
              <a:t>inkluzywne</a:t>
            </a:r>
            <a:r>
              <a:rPr lang="pl-PL" dirty="0"/>
              <a:t> społeczeństwa, wolne od strachu i przemocy. Nie ma zrównoważonego rozwoju bez pokoju, jak i nie ma pokoju bez zrównoważonego rozwoju (Cel 16). </a:t>
            </a:r>
          </a:p>
          <a:p>
            <a:r>
              <a:rPr lang="pl-PL" dirty="0"/>
              <a:t>Partnerstwo – należy zmobilizować środki potrzebne do wdrożenia Agendy na Rzecz Zrównoważonego Rozwoju poprzez rewitalizację globalnego partnerstwa na rzecz zrównoważonego rozwoju (Cel 17).</a:t>
            </a:r>
          </a:p>
          <a:p>
            <a:endParaRPr lang="pl-PL" dirty="0"/>
          </a:p>
        </p:txBody>
      </p:sp>
      <p:sp>
        <p:nvSpPr>
          <p:cNvPr id="4" name="Symbol zastępczy numeru slajdu 3"/>
          <p:cNvSpPr>
            <a:spLocks noGrp="1"/>
          </p:cNvSpPr>
          <p:nvPr>
            <p:ph type="sldNum" sz="quarter" idx="5"/>
          </p:nvPr>
        </p:nvSpPr>
        <p:spPr/>
        <p:txBody>
          <a:bodyPr/>
          <a:lstStyle/>
          <a:p>
            <a:fld id="{D76224F5-8DD2-4E28-8F88-5FA929492904}" type="slidenum">
              <a:rPr lang="pl-PL" smtClean="0"/>
              <a:t>9</a:t>
            </a:fld>
            <a:endParaRPr lang="pl-PL"/>
          </a:p>
        </p:txBody>
      </p:sp>
    </p:spTree>
    <p:extLst>
      <p:ext uri="{BB962C8B-B14F-4D97-AF65-F5344CB8AC3E}">
        <p14:creationId xmlns:p14="http://schemas.microsoft.com/office/powerpoint/2010/main" val="3472385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Ludzie - należy wyeliminować ubóstwo i głód we wszystkich formach (Cele 1, 2, 3, 4, 5 i 6). </a:t>
            </a:r>
          </a:p>
          <a:p>
            <a:r>
              <a:rPr lang="pl-PL" dirty="0"/>
              <a:t>Dobrobyt - należy zapewnić wszystkim ludziom godne i satysfakcjonujące życie (Cele 7, 8, 9, 10 i 11). </a:t>
            </a:r>
          </a:p>
          <a:p>
            <a:r>
              <a:rPr lang="pl-PL" dirty="0"/>
              <a:t>Nasza planeta - należy chronić Ziemię przed pogarszającym się stanem środowiska poprzez zrównoważoną konsumpcję i produkcję, zrównoważone zarządzanie surowcami naturalnymi oraz poprzez podejmowanie pilnych działań przeciwdziałającym zmianom klimatycznym (Cele 12, 13, 14 i 15).</a:t>
            </a:r>
          </a:p>
          <a:p>
            <a:r>
              <a:rPr lang="pl-PL" dirty="0"/>
              <a:t>Pokój na świecie – należy budować pokojowe i </a:t>
            </a:r>
            <a:r>
              <a:rPr lang="pl-PL" dirty="0" err="1"/>
              <a:t>inkluzywne</a:t>
            </a:r>
            <a:r>
              <a:rPr lang="pl-PL" dirty="0"/>
              <a:t> społeczeństwa, wolne od strachu i przemocy. Nie ma zrównoważonego rozwoju bez pokoju, jak i nie ma pokoju bez zrównoważonego rozwoju (Cel 16). </a:t>
            </a:r>
          </a:p>
          <a:p>
            <a:r>
              <a:rPr lang="pl-PL" dirty="0"/>
              <a:t>Partnerstwo – należy zmobilizować środki potrzebne do wdrożenia Agendy na Rzecz Zrównoważonego Rozwoju poprzez rewitalizację globalnego partnerstwa na rzecz zrównoważonego rozwoju (Cel 17).</a:t>
            </a:r>
          </a:p>
          <a:p>
            <a:endParaRPr lang="pl-PL" dirty="0"/>
          </a:p>
        </p:txBody>
      </p:sp>
      <p:sp>
        <p:nvSpPr>
          <p:cNvPr id="4" name="Symbol zastępczy numeru slajdu 3"/>
          <p:cNvSpPr>
            <a:spLocks noGrp="1"/>
          </p:cNvSpPr>
          <p:nvPr>
            <p:ph type="sldNum" sz="quarter" idx="5"/>
          </p:nvPr>
        </p:nvSpPr>
        <p:spPr/>
        <p:txBody>
          <a:bodyPr/>
          <a:lstStyle/>
          <a:p>
            <a:fld id="{D76224F5-8DD2-4E28-8F88-5FA929492904}" type="slidenum">
              <a:rPr lang="pl-PL" smtClean="0"/>
              <a:t>10</a:t>
            </a:fld>
            <a:endParaRPr lang="pl-PL"/>
          </a:p>
        </p:txBody>
      </p:sp>
    </p:spTree>
    <p:extLst>
      <p:ext uri="{BB962C8B-B14F-4D97-AF65-F5344CB8AC3E}">
        <p14:creationId xmlns:p14="http://schemas.microsoft.com/office/powerpoint/2010/main" val="3468942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a:solidFill>
                  <a:srgbClr val="7030A0"/>
                </a:solidFill>
              </a:rPr>
              <a:t>ID - </a:t>
            </a:r>
            <a:r>
              <a:rPr lang="en-US" b="1" dirty="0">
                <a:solidFill>
                  <a:srgbClr val="7030A0"/>
                </a:solidFill>
              </a:rPr>
              <a:t>method of meeting humans’ needs and desires in a technologically feasible and strategically viable way</a:t>
            </a:r>
            <a:r>
              <a:rPr lang="pl-PL" b="1" dirty="0">
                <a:solidFill>
                  <a:srgbClr val="7030A0"/>
                </a:solidFill>
              </a:rPr>
              <a:t>t.</a:t>
            </a:r>
          </a:p>
          <a:p>
            <a:pPr algn="l"/>
            <a:r>
              <a:rPr lang="en-US" sz="1200" b="1" dirty="0">
                <a:solidFill>
                  <a:srgbClr val="7030A0"/>
                </a:solidFill>
              </a:rPr>
              <a:t>Products that don’t generate value for humans will not generate revenue for the business.</a:t>
            </a:r>
            <a:endParaRPr lang="pl-PL" sz="1200" b="1" dirty="0">
              <a:solidFill>
                <a:srgbClr val="7030A0"/>
              </a:solidFill>
            </a:endParaRPr>
          </a:p>
          <a:p>
            <a:endParaRPr lang="pl-PL" dirty="0"/>
          </a:p>
        </p:txBody>
      </p:sp>
      <p:sp>
        <p:nvSpPr>
          <p:cNvPr id="4" name="Symbol zastępczy numeru slajdu 3"/>
          <p:cNvSpPr>
            <a:spLocks noGrp="1"/>
          </p:cNvSpPr>
          <p:nvPr>
            <p:ph type="sldNum" sz="quarter" idx="5"/>
          </p:nvPr>
        </p:nvSpPr>
        <p:spPr/>
        <p:txBody>
          <a:bodyPr/>
          <a:lstStyle/>
          <a:p>
            <a:fld id="{56779E1A-DE43-4D6C-8D9D-0DE9238F8FE9}" type="slidenum">
              <a:rPr lang="pl-PL" smtClean="0"/>
              <a:t>93</a:t>
            </a:fld>
            <a:endParaRPr lang="pl-PL"/>
          </a:p>
        </p:txBody>
      </p:sp>
    </p:spTree>
    <p:extLst>
      <p:ext uri="{BB962C8B-B14F-4D97-AF65-F5344CB8AC3E}">
        <p14:creationId xmlns:p14="http://schemas.microsoft.com/office/powerpoint/2010/main" val="105558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6779E1A-DE43-4D6C-8D9D-0DE9238F8FE9}" type="slidenum">
              <a:rPr lang="pl-PL" smtClean="0"/>
              <a:t>98</a:t>
            </a:fld>
            <a:endParaRPr lang="pl-PL"/>
          </a:p>
        </p:txBody>
      </p:sp>
    </p:spTree>
    <p:extLst>
      <p:ext uri="{BB962C8B-B14F-4D97-AF65-F5344CB8AC3E}">
        <p14:creationId xmlns:p14="http://schemas.microsoft.com/office/powerpoint/2010/main" val="1911565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t>9.08.2025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39175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9.08.2025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45450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9.08.2025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40386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44762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0921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01779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84623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4137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75617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9937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43732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9.08.2025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7380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50209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65040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28805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98AA868-8872-43E4-8C98-D34DABD1FD38}" type="datetimeFigureOut">
              <a:rPr lang="pl-PL" smtClean="0"/>
              <a:t>9.08.2025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23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98AA868-8872-43E4-8C98-D34DABD1FD38}" type="datetimeFigureOut">
              <a:rPr lang="pl-PL" smtClean="0"/>
              <a:t>9.08.2025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88303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98AA868-8872-43E4-8C98-D34DABD1FD38}" type="datetimeFigureOut">
              <a:rPr lang="pl-PL" smtClean="0"/>
              <a:t>9.08.2025</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180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98AA868-8872-43E4-8C98-D34DABD1FD38}" type="datetimeFigureOut">
              <a:rPr lang="pl-PL" smtClean="0"/>
              <a:t>9.08.2025</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54479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98AA868-8872-43E4-8C98-D34DABD1FD38}" type="datetimeFigureOut">
              <a:rPr lang="pl-PL" smtClean="0"/>
              <a:t>9.08.2025</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85083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9.08.2025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715530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9.08.2025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024906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8AA868-8872-43E4-8C98-D34DABD1FD38}" type="datetimeFigureOut">
              <a:rPr lang="pl-PL" smtClean="0"/>
              <a:t>9.08.2025</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7C6C3F-668B-4AF5-BFA9-0F657EB068D6}" type="slidenum">
              <a:rPr lang="pl-PL" smtClean="0"/>
              <a:t>‹#›</a:t>
            </a:fld>
            <a:endParaRPr lang="pl-PL"/>
          </a:p>
        </p:txBody>
      </p:sp>
    </p:spTree>
    <p:extLst>
      <p:ext uri="{BB962C8B-B14F-4D97-AF65-F5344CB8AC3E}">
        <p14:creationId xmlns:p14="http://schemas.microsoft.com/office/powerpoint/2010/main" val="3926633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8/9/2025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228544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6.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7.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8.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241.jpeg"/><Relationship Id="rId4" Type="http://schemas.openxmlformats.org/officeDocument/2006/relationships/image" Target="../media/image11.png"/></Relationships>
</file>

<file path=ppt/slides/_rels/slide109.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carbon-calculator.climatehero.org/" TargetMode="External"/><Relationship Id="rId2" Type="http://schemas.openxmlformats.org/officeDocument/2006/relationships/hyperlink" Target="https://footprint.wwf.org.uk/"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hyperlink" Target="https://www.gov.pl/web/rozwoj-technologia/cele-zrownowazonego-rozwoju" TargetMode="External"/><Relationship Id="rId1" Type="http://schemas.openxmlformats.org/officeDocument/2006/relationships/slideLayout" Target="../slideLayouts/slideLayout2.xml"/><Relationship Id="rId6" Type="http://schemas.openxmlformats.org/officeDocument/2006/relationships/hyperlink" Target="https://p.lodz.pl/uczelnia/zrownowazony-rozwoj" TargetMode="External"/><Relationship Id="rId5" Type="http://schemas.openxmlformats.org/officeDocument/2006/relationships/hyperlink" Target="https://www.un.org/sustainabledevelopment/sustainable-development-goals/" TargetMode="External"/><Relationship Id="rId4" Type="http://schemas.openxmlformats.org/officeDocument/2006/relationships/hyperlink" Target="https://www.undp.org/sustainable-development-goal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lodz.pl/sites/default/files/2022-02/raport-zrownowazonego-rozwoju__0.pdf" TargetMode="External"/><Relationship Id="rId2" Type="http://schemas.openxmlformats.org/officeDocument/2006/relationships/hyperlink" Target="https://p.lodz.pl/uczelnia/zrownowazony-rozwoj/politechnika-na-drodze-zrownowazonego-rozwoju-raporty" TargetMode="External"/><Relationship Id="rId1" Type="http://schemas.openxmlformats.org/officeDocument/2006/relationships/slideLayout" Target="../slideLayouts/slideLayout2.xml"/><Relationship Id="rId4" Type="http://schemas.openxmlformats.org/officeDocument/2006/relationships/hyperlink" Target="https://p.lodz.pl/sites/default/files/2022-11/RaportZrownowazonegoRozwoju21_22.pdf"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hyperlink" Target="https://p.lodz.pl/uczelnia/zrownowazony-rozwoj/cele-zrownowazonego-rozwoju-na-pl/cel-1-koniec-z-ubostwe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p.lodz.pl/uczelnia/zrownowazony-rozwoj/cele-zrownowazonego-rozwoju-na-pl/cel-2-zero-glodu" TargetMode="Externa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hyperlink" Target="https://p.lodz.pl/uczelnia/zrownowazony-rozwoj/cele-zrownowazonego-rozwoju-na-pl/cel-3-dobre-zdrowie-i-jakosc-zycia" TargetMode="External"/><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hyperlink" Target="https://p.lodz.pl/uczelnia/zrownowazony-rozwoj/cele-zrownowazonego-rozwoju-na-pl/cel-4-dobra-jakosc-edukacji" TargetMode="External"/><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hyperlink" Target="https://p.lodz.pl/uczelnia/zrownowazony-rozwoj/cele-zrownowazonego-rozwoju-na-pl/cel-5-rownosc-plci"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p.lodz.pl/uczelnia/zrownowazony-rozwoj/cele-zrownowazonego-rozwoju-na-pl/cel-6-czysta-woda-i-warunki-sanitarne" TargetMode="External"/><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hyperlink" Target="https://p.lodz.pl/uczelnia/zrownowazony-rozwoj/cele-zrownowazonego-rozwoju-na-pl/cel-7-czysta-i-dostepna-energia" TargetMode="External"/><Relationship Id="rId4" Type="http://schemas.openxmlformats.org/officeDocument/2006/relationships/image" Target="../media/image60.pn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hyperlink" Target="https://p.lodz.pl/uczelnia/zrownowazony-rozwoj/cele-zrownowazonego-rozwoju-na-pl/cel-8-wzrost-gospodarczy-i-godna-praca" TargetMode="External"/><Relationship Id="rId4" Type="http://schemas.openxmlformats.org/officeDocument/2006/relationships/image" Target="../media/image68.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p.lodz.pl/uczelnia/zrownowazony-rozwoj/cele-zrownowazonego-rozwoju-na-pl/cel-9-innowacyjnosc-przemysl-infrastruktura" TargetMode="External"/><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hyperlink" Target="https://p.lodz.pl/uczelnia/zrownowazony-rozwoj/cele-zrownowazonego-rozwoju-na-pl/cel-10-mniej-nierownosci"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hyperlink" Target="https://p.lodz.pl/uczelnia/zrownowazony-rozwoj/cele-zrownowazonego-rozwoju-na-pl/cel-11-zrownowazone-miasta-i-spolecznosci" TargetMode="External"/><Relationship Id="rId4" Type="http://schemas.openxmlformats.org/officeDocument/2006/relationships/image" Target="../media/image89.png"/><Relationship Id="rId9" Type="http://schemas.openxmlformats.org/officeDocument/2006/relationships/image" Target="../media/image94.png"/></Relationships>
</file>

<file path=ppt/slides/_rels/slide3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3.png"/><Relationship Id="rId5" Type="http://schemas.openxmlformats.org/officeDocument/2006/relationships/image" Target="../media/image98.png"/><Relationship Id="rId10" Type="http://schemas.openxmlformats.org/officeDocument/2006/relationships/image" Target="../media/image102.png"/><Relationship Id="rId4" Type="http://schemas.openxmlformats.org/officeDocument/2006/relationships/image" Target="../media/image97.png"/><Relationship Id="rId9" Type="http://schemas.openxmlformats.org/officeDocument/2006/relationships/hyperlink" Target="https://p.lodz.pl/uczelnia/zrownowazony-rozwoj/cele-zrownowazonego-rozwoju-na-pl/cel-12-odpowiedzialna-konsumpcja-i-produkcja"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1.png"/><Relationship Id="rId4" Type="http://schemas.openxmlformats.org/officeDocument/2006/relationships/image" Target="../media/image106.png"/><Relationship Id="rId9" Type="http://schemas.openxmlformats.org/officeDocument/2006/relationships/hyperlink" Target="https://p.lodz.pl/uczelnia/zrownowazony-rozwoj/cele-zrownowazonego-rozwoju-na-pl/cel-13-dzialania-w-dziedzinie-klimat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hyperlink" Target="https://p.lodz.pl/uczelnia/zrownowazony-rozwoj/cele-zrownowazonego-rozwoju-na-pl/cel-14-zycie-pod-woda"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hyperlink" Target="https://p.lodz.pl/uczelnia/zrownowazony-rozwoj/cele-zrownowazonego-rozwoju-na-pl/cel-15-zycie-na-ladzie" TargetMode="External"/><Relationship Id="rId4" Type="http://schemas.openxmlformats.org/officeDocument/2006/relationships/image" Target="../media/image116.png"/><Relationship Id="rId9" Type="http://schemas.openxmlformats.org/officeDocument/2006/relationships/image" Target="../media/image121.png"/></Relationships>
</file>

<file path=ppt/slides/_rels/slide37.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hyperlink" Target="https://p.lodz.pl/uczelnia/zrownowazony-rozwoj/cele-zrownowazonego-rozwoju-na-pl/cel-16-pokoj-sprawiedliwosc-i-silne-instytucje" TargetMode="External"/><Relationship Id="rId4" Type="http://schemas.openxmlformats.org/officeDocument/2006/relationships/image" Target="../media/image124.png"/><Relationship Id="rId9" Type="http://schemas.openxmlformats.org/officeDocument/2006/relationships/image" Target="../media/image129.png"/></Relationships>
</file>

<file path=ppt/slides/_rels/slide3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hyperlink" Target="https://p.lodz.pl/uczelnia/zrownowazony-rozwoj/cele-zrownowazonego-rozwoju-na-pl/cel-17-partnerstwa-na-rzecz-celow" TargetMode="External"/><Relationship Id="rId4" Type="http://schemas.openxmlformats.org/officeDocument/2006/relationships/image" Target="../media/image132.png"/><Relationship Id="rId9" Type="http://schemas.openxmlformats.org/officeDocument/2006/relationships/image" Target="../media/image137.png"/></Relationships>
</file>

<file path=ppt/slides/_rels/slide3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hyperlink" Target="https://klimatycznewyzwania.pl/" TargetMode="External"/><Relationship Id="rId4" Type="http://schemas.openxmlformats.org/officeDocument/2006/relationships/image" Target="../media/image141.png"/></Relationships>
</file>

<file path=ppt/slides/_rels/slide41.xml.rels><?xml version="1.0" encoding="UTF-8" standalone="yes"?>
<Relationships xmlns="http://schemas.openxmlformats.org/package/2006/relationships"><Relationship Id="rId3" Type="http://schemas.openxmlformats.org/officeDocument/2006/relationships/hyperlink" Target="https://www.footprintnetwork.org/our-work/earth-overshoot-day/" TargetMode="External"/><Relationship Id="rId2" Type="http://schemas.openxmlformats.org/officeDocument/2006/relationships/hyperlink" Target="https://portalochronysrodowiska.pl/zarzadzanie-ochrona-srodowiska/dzien-dlugu-ekologicznego-polska-juz-zuzyla-roczne-zasoby-naturalne-4051.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sdgs.un.org/goals" TargetMode="Externa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44.xml.rels><?xml version="1.0" encoding="UTF-8" standalone="yes"?>
<Relationships xmlns="http://schemas.openxmlformats.org/package/2006/relationships"><Relationship Id="rId3" Type="http://schemas.openxmlformats.org/officeDocument/2006/relationships/hyperlink" Target="https://ec.europa.eu/eurostat/documents/15234730/21637496/KS-01-24-018-EN-N.pdf/897a6d1f-d3b7-0b34-86b0-0cdaec00e494?version=1.0&amp;t=1748938863594" TargetMode="External"/><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57.jpeg"/><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microsoft.com/office/2007/relationships/diagramDrawing" Target="../diagrams/drawing10.xml"/><Relationship Id="rId13" Type="http://schemas.openxmlformats.org/officeDocument/2006/relationships/image" Target="../media/image170.png"/><Relationship Id="rId18" Type="http://schemas.openxmlformats.org/officeDocument/2006/relationships/image" Target="../media/image175.svg"/><Relationship Id="rId3" Type="http://schemas.openxmlformats.org/officeDocument/2006/relationships/image" Target="../media/image140.svg"/><Relationship Id="rId7" Type="http://schemas.openxmlformats.org/officeDocument/2006/relationships/diagramColors" Target="../diagrams/colors10.xml"/><Relationship Id="rId12" Type="http://schemas.openxmlformats.org/officeDocument/2006/relationships/image" Target="../media/image169.svg"/><Relationship Id="rId17" Type="http://schemas.openxmlformats.org/officeDocument/2006/relationships/image" Target="../media/image174.png"/><Relationship Id="rId2" Type="http://schemas.openxmlformats.org/officeDocument/2006/relationships/image" Target="../media/image139.png"/><Relationship Id="rId16" Type="http://schemas.openxmlformats.org/officeDocument/2006/relationships/image" Target="../media/image173.svg"/><Relationship Id="rId1" Type="http://schemas.openxmlformats.org/officeDocument/2006/relationships/slideLayout" Target="../slideLayouts/slideLayout2.xml"/><Relationship Id="rId6" Type="http://schemas.openxmlformats.org/officeDocument/2006/relationships/diagramQuickStyle" Target="../diagrams/quickStyle10.xml"/><Relationship Id="rId11" Type="http://schemas.openxmlformats.org/officeDocument/2006/relationships/image" Target="../media/image168.png"/><Relationship Id="rId5" Type="http://schemas.openxmlformats.org/officeDocument/2006/relationships/diagramLayout" Target="../diagrams/layout10.xml"/><Relationship Id="rId15" Type="http://schemas.openxmlformats.org/officeDocument/2006/relationships/image" Target="../media/image172.png"/><Relationship Id="rId10" Type="http://schemas.openxmlformats.org/officeDocument/2006/relationships/image" Target="../media/image167.svg"/><Relationship Id="rId4" Type="http://schemas.openxmlformats.org/officeDocument/2006/relationships/diagramData" Target="../diagrams/data10.xml"/><Relationship Id="rId9" Type="http://schemas.openxmlformats.org/officeDocument/2006/relationships/image" Target="../media/image166.png"/><Relationship Id="rId14" Type="http://schemas.openxmlformats.org/officeDocument/2006/relationships/image" Target="../media/image171.sv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diagramLayout" Target="../diagrams/layout11.xml"/><Relationship Id="rId7" Type="http://schemas.openxmlformats.org/officeDocument/2006/relationships/image" Target="../media/image176.pn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4" Type="http://schemas.openxmlformats.org/officeDocument/2006/relationships/hyperlink" Target="https://circulardesign.tools/" TargetMode="External"/></Relationships>
</file>

<file path=ppt/slides/_rels/slide62.xml.rels><?xml version="1.0" encoding="UTF-8" standalone="yes"?>
<Relationships xmlns="http://schemas.openxmlformats.org/package/2006/relationships"><Relationship Id="rId2" Type="http://schemas.openxmlformats.org/officeDocument/2006/relationships/hyperlink" Target="https://circulardesign.tools/"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circulardesign.tools/" TargetMode="External"/><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s://www.designcouncil.org.uk/our-resources/systemic-design-framework/" TargetMode="External"/><Relationship Id="rId1" Type="http://schemas.openxmlformats.org/officeDocument/2006/relationships/slideLayout" Target="../slideLayouts/slideLayout2.xml"/><Relationship Id="rId5" Type="http://schemas.openxmlformats.org/officeDocument/2006/relationships/hyperlink" Target="https://creativecommons.org/licenses/by/4.0/" TargetMode="External"/><Relationship Id="rId4" Type="http://schemas.openxmlformats.org/officeDocument/2006/relationships/hyperlink" Target="https://www.designcouncil.org.uk/"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www.designcouncil.org.uk/our-resources/the-double-diamond/"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hyperlink" Target="https://www.designcouncil.org.uk/our-resources/systemic-design-framework/"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www.paconsulting.com/newsroom/sustainable-business-magazine-seven-key-lessons-for-leaders-17-july-2023"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commission.europa.eu/strategy-and-policy/priorities-2019-2024/european-green-deal_pl" TargetMode="Externa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85.svg"/><Relationship Id="rId2" Type="http://schemas.openxmlformats.org/officeDocument/2006/relationships/image" Target="../media/image18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4" Type="http://schemas.openxmlformats.org/officeDocument/2006/relationships/image" Target="../media/image188.jpeg"/></Relationships>
</file>

<file path=ppt/slides/_rels/slide88.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image" Target="../media/image194.png"/><Relationship Id="rId1" Type="http://schemas.openxmlformats.org/officeDocument/2006/relationships/slideLayout" Target="../slideLayouts/slideLayout7.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jpeg"/><Relationship Id="rId9" Type="http://schemas.openxmlformats.org/officeDocument/2006/relationships/image" Target="../media/image201.jpeg"/></Relationships>
</file>

<file path=ppt/slides/_rels/slide8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7.xml"/><Relationship Id="rId4" Type="http://schemas.openxmlformats.org/officeDocument/2006/relationships/image" Target="../media/image19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4.png"/><Relationship Id="rId7" Type="http://schemas.openxmlformats.org/officeDocument/2006/relationships/image" Target="../media/image208.png"/><Relationship Id="rId12" Type="http://schemas.openxmlformats.org/officeDocument/2006/relationships/image" Target="../media/image196.jpe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207.jpeg"/><Relationship Id="rId11" Type="http://schemas.openxmlformats.org/officeDocument/2006/relationships/image" Target="../media/image212.png"/><Relationship Id="rId5" Type="http://schemas.openxmlformats.org/officeDocument/2006/relationships/image" Target="../media/image206.png"/><Relationship Id="rId10" Type="http://schemas.openxmlformats.org/officeDocument/2006/relationships/image" Target="../media/image211.jpeg"/><Relationship Id="rId4" Type="http://schemas.openxmlformats.org/officeDocument/2006/relationships/image" Target="../media/image205.jpeg"/><Relationship Id="rId9" Type="http://schemas.openxmlformats.org/officeDocument/2006/relationships/image" Target="../media/image210.png"/></Relationships>
</file>

<file path=ppt/slides/_rels/slide91.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png"/><Relationship Id="rId7" Type="http://schemas.openxmlformats.org/officeDocument/2006/relationships/image" Target="../media/image207.jpeg"/><Relationship Id="rId12" Type="http://schemas.openxmlformats.org/officeDocument/2006/relationships/image" Target="../media/image196.jpe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06.png"/><Relationship Id="rId11" Type="http://schemas.openxmlformats.org/officeDocument/2006/relationships/image" Target="../media/image215.jpeg"/><Relationship Id="rId5" Type="http://schemas.openxmlformats.org/officeDocument/2006/relationships/image" Target="../media/image205.jpeg"/><Relationship Id="rId10" Type="http://schemas.openxmlformats.org/officeDocument/2006/relationships/image" Target="../media/image214.png"/><Relationship Id="rId4" Type="http://schemas.openxmlformats.org/officeDocument/2006/relationships/image" Target="../media/image204.png"/><Relationship Id="rId9" Type="http://schemas.openxmlformats.org/officeDocument/2006/relationships/image" Target="../media/image209.png"/></Relationships>
</file>

<file path=ppt/slides/_rels/slide9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93.xml.rels><?xml version="1.0" encoding="UTF-8" standalone="yes"?>
<Relationships xmlns="http://schemas.openxmlformats.org/package/2006/relationships"><Relationship Id="rId8" Type="http://schemas.openxmlformats.org/officeDocument/2006/relationships/image" Target="../media/image223.png"/><Relationship Id="rId13" Type="http://schemas.openxmlformats.org/officeDocument/2006/relationships/image" Target="../media/image228.png"/><Relationship Id="rId18" Type="http://schemas.openxmlformats.org/officeDocument/2006/relationships/image" Target="../media/image233.png"/><Relationship Id="rId3" Type="http://schemas.openxmlformats.org/officeDocument/2006/relationships/image" Target="../media/image216.png"/><Relationship Id="rId7" Type="http://schemas.openxmlformats.org/officeDocument/2006/relationships/image" Target="../media/image222.png"/><Relationship Id="rId12" Type="http://schemas.openxmlformats.org/officeDocument/2006/relationships/image" Target="../media/image227.png"/><Relationship Id="rId17" Type="http://schemas.openxmlformats.org/officeDocument/2006/relationships/image" Target="../media/image232.png"/><Relationship Id="rId2" Type="http://schemas.openxmlformats.org/officeDocument/2006/relationships/notesSlide" Target="../notesSlides/notesSlide3.xml"/><Relationship Id="rId16"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221.png"/><Relationship Id="rId11" Type="http://schemas.openxmlformats.org/officeDocument/2006/relationships/image" Target="../media/image226.png"/><Relationship Id="rId5" Type="http://schemas.openxmlformats.org/officeDocument/2006/relationships/image" Target="../media/image220.png"/><Relationship Id="rId15" Type="http://schemas.openxmlformats.org/officeDocument/2006/relationships/image" Target="../media/image230.png"/><Relationship Id="rId10" Type="http://schemas.openxmlformats.org/officeDocument/2006/relationships/image" Target="../media/image225.png"/><Relationship Id="rId19" Type="http://schemas.openxmlformats.org/officeDocument/2006/relationships/image" Target="../media/image234.png"/><Relationship Id="rId4" Type="http://schemas.openxmlformats.org/officeDocument/2006/relationships/image" Target="../media/image219.png"/><Relationship Id="rId9" Type="http://schemas.openxmlformats.org/officeDocument/2006/relationships/image" Target="../media/image224.png"/><Relationship Id="rId14" Type="http://schemas.openxmlformats.org/officeDocument/2006/relationships/image" Target="../media/image229.png"/></Relationships>
</file>

<file path=ppt/slides/_rels/slide9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7694C65-4A87-2F1B-9022-E60507034E34}"/>
              </a:ext>
            </a:extLst>
          </p:cNvPr>
          <p:cNvSpPr>
            <a:spLocks noGrp="1"/>
          </p:cNvSpPr>
          <p:nvPr>
            <p:ph type="ctrTitle"/>
          </p:nvPr>
        </p:nvSpPr>
        <p:spPr/>
        <p:txBody>
          <a:bodyPr/>
          <a:lstStyle/>
          <a:p>
            <a:r>
              <a:rPr lang="pl-PL" dirty="0"/>
              <a:t>Edukacja dla Zrównoważonego Rozwoju</a:t>
            </a:r>
          </a:p>
        </p:txBody>
      </p:sp>
      <p:sp>
        <p:nvSpPr>
          <p:cNvPr id="3" name="Podtytuł 2">
            <a:extLst>
              <a:ext uri="{FF2B5EF4-FFF2-40B4-BE49-F238E27FC236}">
                <a16:creationId xmlns:a16="http://schemas.microsoft.com/office/drawing/2014/main" id="{FB572923-B337-0971-8077-4900F8C6A76F}"/>
              </a:ext>
            </a:extLst>
          </p:cNvPr>
          <p:cNvSpPr>
            <a:spLocks noGrp="1"/>
          </p:cNvSpPr>
          <p:nvPr>
            <p:ph type="subTitle" idx="1"/>
          </p:nvPr>
        </p:nvSpPr>
        <p:spPr/>
        <p:txBody>
          <a:bodyPr/>
          <a:lstStyle/>
          <a:p>
            <a:endParaRPr lang="pl-PL" dirty="0"/>
          </a:p>
          <a:p>
            <a:r>
              <a:rPr lang="pl-PL" dirty="0"/>
              <a:t>Szkolenie dla Kadry Akademickiej</a:t>
            </a:r>
          </a:p>
        </p:txBody>
      </p:sp>
      <p:pic>
        <p:nvPicPr>
          <p:cNvPr id="4" name="Obraz 3" descr="Obraz zawierający tekst, zrzut ekranu, Czcionka">
            <a:extLst>
              <a:ext uri="{FF2B5EF4-FFF2-40B4-BE49-F238E27FC236}">
                <a16:creationId xmlns:a16="http://schemas.microsoft.com/office/drawing/2014/main" id="{D754F866-E986-69CD-5DCD-142C2A961C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1490" y="118887"/>
            <a:ext cx="6129020" cy="844550"/>
          </a:xfrm>
          <a:prstGeom prst="rect">
            <a:avLst/>
          </a:prstGeom>
          <a:noFill/>
          <a:ln>
            <a:noFill/>
          </a:ln>
        </p:spPr>
      </p:pic>
      <p:pic>
        <p:nvPicPr>
          <p:cNvPr id="5" name="Obraz 4" descr="Obraz zawierający tekst, Grafika, zrzut ekranu, Czcionka&#10;&#10;Opis wygenerowany automatycznie">
            <a:extLst>
              <a:ext uri="{FF2B5EF4-FFF2-40B4-BE49-F238E27FC236}">
                <a16:creationId xmlns:a16="http://schemas.microsoft.com/office/drawing/2014/main" id="{D5D229BC-EDC3-0998-9DEF-4DC2746B39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001" y="5754172"/>
            <a:ext cx="2042160" cy="901700"/>
          </a:xfrm>
          <a:prstGeom prst="rect">
            <a:avLst/>
          </a:prstGeom>
          <a:noFill/>
          <a:ln>
            <a:noFill/>
          </a:ln>
        </p:spPr>
      </p:pic>
      <p:sp>
        <p:nvSpPr>
          <p:cNvPr id="6" name="pole tekstowe 5">
            <a:extLst>
              <a:ext uri="{FF2B5EF4-FFF2-40B4-BE49-F238E27FC236}">
                <a16:creationId xmlns:a16="http://schemas.microsoft.com/office/drawing/2014/main" id="{7B954D3A-7401-7A54-873D-C52275B476A2}"/>
              </a:ext>
            </a:extLst>
          </p:cNvPr>
          <p:cNvSpPr txBox="1"/>
          <p:nvPr/>
        </p:nvSpPr>
        <p:spPr>
          <a:xfrm>
            <a:off x="6100852" y="5732542"/>
            <a:ext cx="5897147" cy="923330"/>
          </a:xfrm>
          <a:prstGeom prst="rect">
            <a:avLst/>
          </a:prstGeom>
          <a:noFill/>
        </p:spPr>
        <p:txBody>
          <a:bodyPr wrap="square" rtlCol="0">
            <a:spAutoFit/>
          </a:bodyPr>
          <a:lstStyle/>
          <a:p>
            <a:r>
              <a:rPr lang="pl-PL" dirty="0"/>
              <a:t>Prowadzące:</a:t>
            </a:r>
          </a:p>
          <a:p>
            <a:pPr marL="285750" indent="-285750">
              <a:buFont typeface="Arial" panose="020B0604020202020204" pitchFamily="34" charset="0"/>
              <a:buChar char="•"/>
            </a:pPr>
            <a:r>
              <a:rPr lang="pl-PL" dirty="0"/>
              <a:t>Dr Monika Malinowska-Olszowy, </a:t>
            </a:r>
            <a:r>
              <a:rPr lang="pl-PL" dirty="0" err="1"/>
              <a:t>prof.PŁ</a:t>
            </a:r>
            <a:endParaRPr lang="pl-PL" dirty="0"/>
          </a:p>
          <a:p>
            <a:pPr marL="285750" indent="-285750">
              <a:buFont typeface="Arial" panose="020B0604020202020204" pitchFamily="34" charset="0"/>
              <a:buChar char="•"/>
            </a:pPr>
            <a:r>
              <a:rPr lang="pl-PL" dirty="0"/>
              <a:t>Dr inż. Anna Laska-Leśniewicz</a:t>
            </a:r>
          </a:p>
        </p:txBody>
      </p:sp>
    </p:spTree>
    <p:extLst>
      <p:ext uri="{BB962C8B-B14F-4D97-AF65-F5344CB8AC3E}">
        <p14:creationId xmlns:p14="http://schemas.microsoft.com/office/powerpoint/2010/main" val="4099309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E74FD-369A-4272-1C5D-B09ECA468680}"/>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4B266655-C7F2-5F2C-B558-1664158DC540}"/>
              </a:ext>
            </a:extLst>
          </p:cNvPr>
          <p:cNvSpPr>
            <a:spLocks noGrp="1"/>
          </p:cNvSpPr>
          <p:nvPr>
            <p:ph type="title"/>
          </p:nvPr>
        </p:nvSpPr>
        <p:spPr>
          <a:xfrm>
            <a:off x="838199" y="365125"/>
            <a:ext cx="10834511" cy="1325563"/>
          </a:xfrm>
        </p:spPr>
        <p:txBody>
          <a:bodyPr/>
          <a:lstStyle/>
          <a:p>
            <a:r>
              <a:rPr lang="pl-PL" b="1" dirty="0"/>
              <a:t>Fundamenty</a:t>
            </a:r>
            <a:r>
              <a:rPr lang="pl-PL" dirty="0"/>
              <a:t> celów zrównoważonego rozwoju</a:t>
            </a:r>
          </a:p>
        </p:txBody>
      </p:sp>
      <p:sp>
        <p:nvSpPr>
          <p:cNvPr id="3" name="Symbol zastępczy zawartości 2">
            <a:extLst>
              <a:ext uri="{FF2B5EF4-FFF2-40B4-BE49-F238E27FC236}">
                <a16:creationId xmlns:a16="http://schemas.microsoft.com/office/drawing/2014/main" id="{08DDE11C-2677-F560-3B17-4FA4E3A82AEA}"/>
              </a:ext>
            </a:extLst>
          </p:cNvPr>
          <p:cNvSpPr>
            <a:spLocks noGrp="1"/>
          </p:cNvSpPr>
          <p:nvPr>
            <p:ph idx="1"/>
          </p:nvPr>
        </p:nvSpPr>
        <p:spPr>
          <a:xfrm>
            <a:off x="304800" y="2602706"/>
            <a:ext cx="4075289" cy="4052094"/>
          </a:xfrm>
        </p:spPr>
        <p:txBody>
          <a:bodyPr>
            <a:normAutofit/>
          </a:bodyPr>
          <a:lstStyle/>
          <a:p>
            <a:pPr marL="0" indent="0">
              <a:buNone/>
            </a:pPr>
            <a:r>
              <a:rPr lang="pl-PL" sz="3900" b="1" dirty="0"/>
              <a:t>Nasza planeta </a:t>
            </a:r>
          </a:p>
          <a:p>
            <a:pPr marL="0" indent="0">
              <a:buNone/>
            </a:pPr>
            <a:r>
              <a:rPr lang="pl-PL" sz="2400" dirty="0"/>
              <a:t>– należy chronić Ziemię przed pogarszającym się stanem środowiska poprzez zrównoważoną konsumpcję i produkcję, zrównoważone zarządzanie surowcami naturalnymi oraz poprzez podejmowanie pilnych działań przeciwdziałającym zmianom klimatycznym</a:t>
            </a:r>
          </a:p>
        </p:txBody>
      </p:sp>
      <p:sp>
        <p:nvSpPr>
          <p:cNvPr id="4" name="Symbol zastępczy zawartości 2">
            <a:extLst>
              <a:ext uri="{FF2B5EF4-FFF2-40B4-BE49-F238E27FC236}">
                <a16:creationId xmlns:a16="http://schemas.microsoft.com/office/drawing/2014/main" id="{F0203284-79B4-1893-CAD4-CF83246D40D4}"/>
              </a:ext>
            </a:extLst>
          </p:cNvPr>
          <p:cNvSpPr txBox="1">
            <a:spLocks/>
          </p:cNvSpPr>
          <p:nvPr/>
        </p:nvSpPr>
        <p:spPr>
          <a:xfrm>
            <a:off x="4745567" y="2602706"/>
            <a:ext cx="3638550" cy="4052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l-PL" sz="3900" b="1" dirty="0"/>
              <a:t>Pokój na świecie</a:t>
            </a:r>
          </a:p>
          <a:p>
            <a:pPr marL="0" indent="0">
              <a:buFont typeface="Arial" panose="020B0604020202020204" pitchFamily="34" charset="0"/>
              <a:buNone/>
            </a:pPr>
            <a:r>
              <a:rPr lang="pl-PL" sz="2400" dirty="0"/>
              <a:t>– należy budować pokojowe i </a:t>
            </a:r>
            <a:r>
              <a:rPr lang="pl-PL" sz="2400" dirty="0" err="1"/>
              <a:t>inkluzywne</a:t>
            </a:r>
            <a:r>
              <a:rPr lang="pl-PL" sz="2400" dirty="0"/>
              <a:t> społeczeństwa, wolne od strachu i przemocy. Nie ma zrównoważonego rozwoju bez pokoju, jak i nie ma pokoju bez zrównoważonego rozwoju</a:t>
            </a:r>
          </a:p>
        </p:txBody>
      </p:sp>
      <p:sp>
        <p:nvSpPr>
          <p:cNvPr id="6" name="Symbol zastępczy zawartości 2">
            <a:extLst>
              <a:ext uri="{FF2B5EF4-FFF2-40B4-BE49-F238E27FC236}">
                <a16:creationId xmlns:a16="http://schemas.microsoft.com/office/drawing/2014/main" id="{828CE61A-DADB-78ED-2EB0-BA61CF569A4B}"/>
              </a:ext>
            </a:extLst>
          </p:cNvPr>
          <p:cNvSpPr txBox="1">
            <a:spLocks/>
          </p:cNvSpPr>
          <p:nvPr/>
        </p:nvSpPr>
        <p:spPr>
          <a:xfrm>
            <a:off x="8553450" y="2602706"/>
            <a:ext cx="3638550" cy="4052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l-PL" sz="4000" b="1" dirty="0"/>
              <a:t>Partnerstwo</a:t>
            </a:r>
          </a:p>
          <a:p>
            <a:pPr marL="0" indent="0">
              <a:buFont typeface="Arial" panose="020B0604020202020204" pitchFamily="34" charset="0"/>
              <a:buNone/>
            </a:pPr>
            <a:r>
              <a:rPr lang="pl-PL" sz="2400" dirty="0"/>
              <a:t>– należy zmobilizować środki potrzebne do wdrożenia Agendy na Rzecz Zrównoważonego Rozwoju poprzez rewitalizację globalnego partnerstwa na rzecz zrównoważonego rozwoju </a:t>
            </a:r>
          </a:p>
        </p:txBody>
      </p:sp>
      <p:pic>
        <p:nvPicPr>
          <p:cNvPr id="5" name="Picture 4" descr="Obraz prezentuje kolorowe kwadratowe kafelki odpowiadające wszystkim 17 celom zrównoważonego rozwoju.&#10;Kafelki ułożone są w trzech rzędach, w każdym oprócz trzeciego ułożone jest 6 kafelków.&#10;Pierwszy kafelek prezentuje 6 postaci w różnym wieku trzymających się za ręce na czerwonym tle, co odpowiada celowi 1 – „Koniec z ubóstwem”. Drugi kafelek z tłem w kolorze złotym, przedstawia białą miskę, co odpowiada celowi 2 – „Zero głodu”. Na trzecim kafelku na zielonym tle widnieje biała linia pulsu wraz z sercem, co ilustruje cel 3 „Dobre zdrowie i jakość życia”. Na kafelku czwartym na ciemnoczerwonym tle widnieje otwarta biała księga i ołówek, co oznacza cel 4 – „Dobra jakość edukacji”. Kafelek piąty odpowiada celowi 5 „Równość płci” - na jasno czerwonym tle widnieje symbol płci męskiej i żeńskiej. Na kafelku szóstym z błękitnym tłem, odpowiadającemu celowi 6 –„Czysta woda i warunki sanitarne”, zaprezentowana jest szklanka wody. Na kafelku siódmym, pierwszym w drugim rzędzie – widnieje białe słońce na żółtym tle, co odpowiada celowi 7 – „Czysta i dostępna energia”. Na kafelku ósmym na bordowym tle zaprezentowano biały wykres słupkowy i strzałkę skierowaną ku górze, co symbolizuje cel 8 – „wzrost gospodarczy i godna praca.” Na kafelku dziewiątym na pomarańczowym tle zaprezentowano trzy sześciany o białych krawędziach, stykające się trzema krawędziami bocznymi, co symbolizuje cel 9 – „Innowacyjność, przemysł, infrastruktura”. Na dziesiątym kafelku na różowym widoczne jest białe koło, w środku którego umieszczono znak równości, co odpowiada celowi 10 Mniej nierówności. Na kafelku jedenastym zaprezentowano białe budynki na jasnopomarańczowym tle, co odpowiada celowi 11 „Zrównoważone miasta i społeczności”. Na kafelku dwunastym zaprezentowano symbol nieskończoności na ciemnozłotym tle, co odpowiada celowi 12 „Zrównoważona konsumpcja i produkcja”. Na kafelku trzynastym, na ciemnozielonym tle widnieje oko, a jego źrenicą jest kula ziemska, co symbolizuje cel 13 „Działania w dziedzinie klimatu”. Na kafelku czternastym, na niebieskim tle widnieje biała ryba pod dwiema falami wody, co odpowiada celowi 14 „Życie pod wodą”. Na kafelku 15 na zielonym tle widoczne jest białe drzewo oraz ptaki, co odpowiada celowi 15 „Życie na lądzie”. Na kafelku 16 na ciemnoniebieskim tle widoczny jest biały gołąb siedzący na młotku sędziowskim, co symbolizuje cel 16 „Pokój, sprawiedliwość i silne instytucje”. Na kafelku siedemnastym na granatowym tle widocznych jest pięć przecinających się ze sobą okręgów, co symbolizuje cel 17 „Partnerstwa na rzecz celów”.&#10;Na końcu trzeciej, ostatniej, linii kafelków widnieje napis Cele zrównoważonego rozwoju.">
            <a:extLst>
              <a:ext uri="{FF2B5EF4-FFF2-40B4-BE49-F238E27FC236}">
                <a16:creationId xmlns:a16="http://schemas.microsoft.com/office/drawing/2014/main" id="{01C12D40-9C8F-45E6-E0E2-68AF6E66952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82" t="67194" r="49581"/>
          <a:stretch>
            <a:fillRect/>
          </a:stretch>
        </p:blipFill>
        <p:spPr bwMode="auto">
          <a:xfrm>
            <a:off x="1226769" y="1690688"/>
            <a:ext cx="2201154" cy="7212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Obraz prezentuje kolorowe kwadratowe kafelki odpowiadające wszystkim 17 celom zrównoważonego rozwoju.&#10;Kafelki ułożone są w trzech rzędach, w każdym oprócz trzeciego ułożone jest 6 kafelków.&#10;Pierwszy kafelek prezentuje 6 postaci w różnym wieku trzymających się za ręce na czerwonym tle, co odpowiada celowi 1 – „Koniec z ubóstwem”. Drugi kafelek z tłem w kolorze złotym, przedstawia białą miskę, co odpowiada celowi 2 – „Zero głodu”. Na trzecim kafelku na zielonym tle widnieje biała linia pulsu wraz z sercem, co ilustruje cel 3 „Dobre zdrowie i jakość życia”. Na kafelku czwartym na ciemnoczerwonym tle widnieje otwarta biała księga i ołówek, co oznacza cel 4 – „Dobra jakość edukacji”. Kafelek piąty odpowiada celowi 5 „Równość płci” - na jasno czerwonym tle widnieje symbol płci męskiej i żeńskiej. Na kafelku szóstym z błękitnym tłem, odpowiadającemu celowi 6 –„Czysta woda i warunki sanitarne”, zaprezentowana jest szklanka wody. Na kafelku siódmym, pierwszym w drugim rzędzie – widnieje białe słońce na żółtym tle, co odpowiada celowi 7 – „Czysta i dostępna energia”. Na kafelku ósmym na bordowym tle zaprezentowano biały wykres słupkowy i strzałkę skierowaną ku górze, co symbolizuje cel 8 – „wzrost gospodarczy i godna praca.” Na kafelku dziewiątym na pomarańczowym tle zaprezentowano trzy sześciany o białych krawędziach, stykające się trzema krawędziami bocznymi, co symbolizuje cel 9 – „Innowacyjność, przemysł, infrastruktura”. Na dziesiątym kafelku na różowym widoczne jest białe koło, w środku którego umieszczono znak równości, co odpowiada celowi 10 Mniej nierówności. Na kafelku jedenastym zaprezentowano białe budynki na jasnopomarańczowym tle, co odpowiada celowi 11 „Zrównoważone miasta i społeczności”. Na kafelku dwunastym zaprezentowano symbol nieskończoności na ciemnozłotym tle, co odpowiada celowi 12 „Zrównoważona konsumpcja i produkcja”. Na kafelku trzynastym, na ciemnozielonym tle widnieje oko, a jego źrenicą jest kula ziemska, co symbolizuje cel 13 „Działania w dziedzinie klimatu”. Na kafelku czternastym, na niebieskim tle widnieje biała ryba pod dwiema falami wody, co odpowiada celowi 14 „Życie pod wodą”. Na kafelku 15 na zielonym tle widoczne jest białe drzewo oraz ptaki, co odpowiada celowi 15 „Życie na lądzie”. Na kafelku 16 na ciemnoniebieskim tle widoczny jest biały gołąb siedzący na młotku sędziowskim, co symbolizuje cel 16 „Pokój, sprawiedliwość i silne instytucje”. Na kafelku siedemnastym na granatowym tle widocznych jest pięć przecinających się ze sobą okręgów, co symbolizuje cel 17 „Partnerstwa na rzecz celów”.&#10;Na końcu trzeciej, ostatniej, linii kafelków widnieje napis Cele zrównoważonego rozwoju.">
            <a:extLst>
              <a:ext uri="{FF2B5EF4-FFF2-40B4-BE49-F238E27FC236}">
                <a16:creationId xmlns:a16="http://schemas.microsoft.com/office/drawing/2014/main" id="{284EFCDC-2323-8C88-0C5B-EF16E592B0B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720" t="35263" r="10497" b="33198"/>
          <a:stretch>
            <a:fillRect/>
          </a:stretch>
        </p:blipFill>
        <p:spPr bwMode="auto">
          <a:xfrm>
            <a:off x="679361" y="1690688"/>
            <a:ext cx="656951" cy="6837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Obraz prezentuje kolorowe kwadratowe kafelki odpowiadające wszystkim 17 celom zrównoważonego rozwoju.&#10;Kafelki ułożone są w trzech rzędach, w każdym oprócz trzeciego ułożone jest 6 kafelków.&#10;Pierwszy kafelek prezentuje 6 postaci w różnym wieku trzymających się za ręce na czerwonym tle, co odpowiada celowi 1 – „Koniec z ubóstwem”. Drugi kafelek z tłem w kolorze złotym, przedstawia białą miskę, co odpowiada celowi 2 – „Zero głodu”. Na trzecim kafelku na zielonym tle widnieje biała linia pulsu wraz z sercem, co ilustruje cel 3 „Dobre zdrowie i jakość życia”. Na kafelku czwartym na ciemnoczerwonym tle widnieje otwarta biała księga i ołówek, co oznacza cel 4 – „Dobra jakość edukacji”. Kafelek piąty odpowiada celowi 5 „Równość płci” - na jasno czerwonym tle widnieje symbol płci męskiej i żeńskiej. Na kafelku szóstym z błękitnym tłem, odpowiadającemu celowi 6 –„Czysta woda i warunki sanitarne”, zaprezentowana jest szklanka wody. Na kafelku siódmym, pierwszym w drugim rzędzie – widnieje białe słońce na żółtym tle, co odpowiada celowi 7 – „Czysta i dostępna energia”. Na kafelku ósmym na bordowym tle zaprezentowano biały wykres słupkowy i strzałkę skierowaną ku górze, co symbolizuje cel 8 – „wzrost gospodarczy i godna praca.” Na kafelku dziewiątym na pomarańczowym tle zaprezentowano trzy sześciany o białych krawędziach, stykające się trzema krawędziami bocznymi, co symbolizuje cel 9 – „Innowacyjność, przemysł, infrastruktura”. Na dziesiątym kafelku na różowym widoczne jest białe koło, w środku którego umieszczono znak równości, co odpowiada celowi 10 Mniej nierówności. Na kafelku jedenastym zaprezentowano białe budynki na jasnopomarańczowym tle, co odpowiada celowi 11 „Zrównoważone miasta i społeczności”. Na kafelku dwunastym zaprezentowano symbol nieskończoności na ciemnozłotym tle, co odpowiada celowi 12 „Zrównoważona konsumpcja i produkcja”. Na kafelku trzynastym, na ciemnozielonym tle widnieje oko, a jego źrenicą jest kula ziemska, co symbolizuje cel 13 „Działania w dziedzinie klimatu”. Na kafelku czternastym, na niebieskim tle widnieje biała ryba pod dwiema falami wody, co odpowiada celowi 14 „Życie pod wodą”. Na kafelku 15 na zielonym tle widoczne jest białe drzewo oraz ptaki, co odpowiada celowi 15 „Życie na lądzie”. Na kafelku 16 na ciemnoniebieskim tle widoczny jest biały gołąb siedzący na młotku sędziowskim, co symbolizuje cel 16 „Pokój, sprawiedliwość i silne instytucje”. Na kafelku siedemnastym na granatowym tle widocznych jest pięć przecinających się ze sobą okręgów, co symbolizuje cel 17 „Partnerstwa na rzecz celów”.&#10;Na końcu trzeciej, ostatniej, linii kafelków widnieje napis Cele zrównoważonego rozwoju.">
            <a:extLst>
              <a:ext uri="{FF2B5EF4-FFF2-40B4-BE49-F238E27FC236}">
                <a16:creationId xmlns:a16="http://schemas.microsoft.com/office/drawing/2014/main" id="{A9473C80-5F1F-4FA9-5E2D-20C6CCEE7D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919" t="67424" r="36513"/>
          <a:stretch>
            <a:fillRect/>
          </a:stretch>
        </p:blipFill>
        <p:spPr bwMode="auto">
          <a:xfrm>
            <a:off x="5773541" y="1563189"/>
            <a:ext cx="963826" cy="9762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Obraz prezentuje kolorowe kwadratowe kafelki odpowiadające wszystkim 17 celom zrównoważonego rozwoju.&#10;Kafelki ułożone są w trzech rzędach, w każdym oprócz trzeciego ułożone jest 6 kafelków.&#10;Pierwszy kafelek prezentuje 6 postaci w różnym wieku trzymających się za ręce na czerwonym tle, co odpowiada celowi 1 – „Koniec z ubóstwem”. Drugi kafelek z tłem w kolorze złotym, przedstawia białą miskę, co odpowiada celowi 2 – „Zero głodu”. Na trzecim kafelku na zielonym tle widnieje biała linia pulsu wraz z sercem, co ilustruje cel 3 „Dobre zdrowie i jakość życia”. Na kafelku czwartym na ciemnoczerwonym tle widnieje otwarta biała księga i ołówek, co oznacza cel 4 – „Dobra jakość edukacji”. Kafelek piąty odpowiada celowi 5 „Równość płci” - na jasno czerwonym tle widnieje symbol płci męskiej i żeńskiej. Na kafelku szóstym z błękitnym tłem, odpowiadającemu celowi 6 –„Czysta woda i warunki sanitarne”, zaprezentowana jest szklanka wody. Na kafelku siódmym, pierwszym w drugim rzędzie – widnieje białe słońce na żółtym tle, co odpowiada celowi 7 – „Czysta i dostępna energia”. Na kafelku ósmym na bordowym tle zaprezentowano biały wykres słupkowy i strzałkę skierowaną ku górze, co symbolizuje cel 8 – „wzrost gospodarczy i godna praca.” Na kafelku dziewiątym na pomarańczowym tle zaprezentowano trzy sześciany o białych krawędziach, stykające się trzema krawędziami bocznymi, co symbolizuje cel 9 – „Innowacyjność, przemysł, infrastruktura”. Na dziesiątym kafelku na różowym widoczne jest białe koło, w środku którego umieszczono znak równości, co odpowiada celowi 10 Mniej nierówności. Na kafelku jedenastym zaprezentowano białe budynki na jasnopomarańczowym tle, co odpowiada celowi 11 „Zrównoważone miasta i społeczności”. Na kafelku dwunastym zaprezentowano symbol nieskończoności na ciemnozłotym tle, co odpowiada celowi 12 „Zrównoważona konsumpcja i produkcja”. Na kafelku trzynastym, na ciemnozielonym tle widnieje oko, a jego źrenicą jest kula ziemska, co symbolizuje cel 13 „Działania w dziedzinie klimatu”. Na kafelku czternastym, na niebieskim tle widnieje biała ryba pod dwiema falami wody, co odpowiada celowi 14 „Życie pod wodą”. Na kafelku 15 na zielonym tle widoczne jest białe drzewo oraz ptaki, co odpowiada celowi 15 „Życie na lądzie”. Na kafelku 16 na ciemnoniebieskim tle widoczny jest biały gołąb siedzący na młotku sędziowskim, co symbolizuje cel 16 „Pokój, sprawiedliwość i silne instytucje”. Na kafelku siedemnastym na granatowym tle widocznych jest pięć przecinających się ze sobą okręgów, co symbolizuje cel 17 „Partnerstwa na rzecz celów”.&#10;Na końcu trzeciej, ostatniej, linii kafelków widnieje napis Cele zrównoważonego rozwoju.">
            <a:extLst>
              <a:ext uri="{FF2B5EF4-FFF2-40B4-BE49-F238E27FC236}">
                <a16:creationId xmlns:a16="http://schemas.microsoft.com/office/drawing/2014/main" id="{D9007AB1-FDBE-25A8-1EBF-AEDC060974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320" t="67027" r="23615"/>
          <a:stretch>
            <a:fillRect/>
          </a:stretch>
        </p:blipFill>
        <p:spPr bwMode="auto">
          <a:xfrm>
            <a:off x="9890811" y="1513284"/>
            <a:ext cx="963827" cy="1026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1244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468E4-00B8-0E3C-AFEB-B90683277F9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BB7518F2-5013-AD6E-8283-6A2690505693}"/>
              </a:ext>
            </a:extLst>
          </p:cNvPr>
          <p:cNvSpPr>
            <a:spLocks noGrp="1"/>
          </p:cNvSpPr>
          <p:nvPr>
            <p:ph type="title"/>
          </p:nvPr>
        </p:nvSpPr>
        <p:spPr>
          <a:xfrm>
            <a:off x="460061" y="437321"/>
            <a:ext cx="10999756" cy="1719469"/>
          </a:xfrm>
        </p:spPr>
        <p:txBody>
          <a:bodyPr>
            <a:normAutofit fontScale="90000"/>
          </a:bodyPr>
          <a:lstStyle/>
          <a:p>
            <a:r>
              <a:rPr lang="pl-PL" dirty="0"/>
              <a:t>Nowoczesne </a:t>
            </a:r>
            <a:br>
              <a:rPr lang="pl-PL" dirty="0"/>
            </a:br>
            <a:r>
              <a:rPr lang="pl-PL" b="1" dirty="0"/>
              <a:t>metody kształcenia</a:t>
            </a:r>
          </a:p>
        </p:txBody>
      </p:sp>
      <p:sp>
        <p:nvSpPr>
          <p:cNvPr id="3" name="pole tekstowe 2">
            <a:extLst>
              <a:ext uri="{FF2B5EF4-FFF2-40B4-BE49-F238E27FC236}">
                <a16:creationId xmlns:a16="http://schemas.microsoft.com/office/drawing/2014/main" id="{778041E0-AC38-E61F-4D31-FC823A5C13DD}"/>
              </a:ext>
            </a:extLst>
          </p:cNvPr>
          <p:cNvSpPr txBox="1"/>
          <p:nvPr/>
        </p:nvSpPr>
        <p:spPr>
          <a:xfrm>
            <a:off x="759946" y="2913635"/>
            <a:ext cx="4962293" cy="2308324"/>
          </a:xfrm>
          <a:prstGeom prst="rect">
            <a:avLst/>
          </a:prstGeom>
          <a:noFill/>
        </p:spPr>
        <p:txBody>
          <a:bodyPr wrap="square" rtlCol="0">
            <a:spAutoFit/>
          </a:bodyPr>
          <a:lstStyle/>
          <a:p>
            <a:pPr marL="342900" indent="-342900">
              <a:buAutoNum type="arabicPeriod"/>
            </a:pPr>
            <a:r>
              <a:rPr lang="pl-PL" sz="3600" dirty="0"/>
              <a:t>Jakie metody znasz?</a:t>
            </a:r>
          </a:p>
          <a:p>
            <a:pPr marL="342900" indent="-342900">
              <a:buAutoNum type="arabicPeriod"/>
            </a:pPr>
            <a:endParaRPr lang="pl-PL" sz="3600" dirty="0"/>
          </a:p>
          <a:p>
            <a:pPr marL="342900" indent="-342900">
              <a:buAutoNum type="arabicPeriod"/>
            </a:pPr>
            <a:r>
              <a:rPr lang="pl-PL" sz="3600" dirty="0"/>
              <a:t>Jakie metody używasz na swoich zajęciach?</a:t>
            </a:r>
          </a:p>
        </p:txBody>
      </p:sp>
    </p:spTree>
    <p:extLst>
      <p:ext uri="{BB962C8B-B14F-4D97-AF65-F5344CB8AC3E}">
        <p14:creationId xmlns:p14="http://schemas.microsoft.com/office/powerpoint/2010/main" val="31517695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826D28-AB90-2637-A2D3-AD3C4CA83B24}"/>
              </a:ext>
            </a:extLst>
          </p:cNvPr>
          <p:cNvSpPr>
            <a:spLocks noGrp="1"/>
          </p:cNvSpPr>
          <p:nvPr>
            <p:ph type="title"/>
          </p:nvPr>
        </p:nvSpPr>
        <p:spPr/>
        <p:txBody>
          <a:bodyPr/>
          <a:lstStyle/>
          <a:p>
            <a:r>
              <a:rPr lang="pl-PL" dirty="0" err="1"/>
              <a:t>Flipped</a:t>
            </a:r>
            <a:r>
              <a:rPr lang="pl-PL" dirty="0"/>
              <a:t> </a:t>
            </a:r>
            <a:r>
              <a:rPr lang="pl-PL" dirty="0" err="1"/>
              <a:t>Education</a:t>
            </a:r>
            <a:r>
              <a:rPr lang="pl-PL" dirty="0"/>
              <a:t> = odwrócona klasa</a:t>
            </a:r>
          </a:p>
        </p:txBody>
      </p:sp>
      <p:sp>
        <p:nvSpPr>
          <p:cNvPr id="3" name="Symbol zastępczy zawartości 2">
            <a:extLst>
              <a:ext uri="{FF2B5EF4-FFF2-40B4-BE49-F238E27FC236}">
                <a16:creationId xmlns:a16="http://schemas.microsoft.com/office/drawing/2014/main" id="{28B9C771-7B82-495A-C7A5-A5004D95E42E}"/>
              </a:ext>
            </a:extLst>
          </p:cNvPr>
          <p:cNvSpPr>
            <a:spLocks noGrp="1"/>
          </p:cNvSpPr>
          <p:nvPr>
            <p:ph idx="1"/>
          </p:nvPr>
        </p:nvSpPr>
        <p:spPr>
          <a:xfrm>
            <a:off x="566894" y="1690688"/>
            <a:ext cx="10515600" cy="4351338"/>
          </a:xfrm>
        </p:spPr>
        <p:txBody>
          <a:bodyPr/>
          <a:lstStyle/>
          <a:p>
            <a:r>
              <a:rPr lang="pl-PL" dirty="0"/>
              <a:t>główny cel to </a:t>
            </a:r>
            <a:r>
              <a:rPr lang="pl-PL" b="1" dirty="0"/>
              <a:t>większa aktywność studentów </a:t>
            </a:r>
            <a:r>
              <a:rPr lang="pl-PL" dirty="0"/>
              <a:t>podczas zajęć</a:t>
            </a:r>
          </a:p>
          <a:p>
            <a:endParaRPr lang="pl-PL" dirty="0"/>
          </a:p>
          <a:p>
            <a:r>
              <a:rPr lang="pl-PL" dirty="0"/>
              <a:t>to </a:t>
            </a:r>
            <a:r>
              <a:rPr lang="pl-PL" b="1" dirty="0"/>
              <a:t>studenci</a:t>
            </a:r>
            <a:r>
              <a:rPr lang="pl-PL" dirty="0"/>
              <a:t>, a nie nauczyciele mają głos decydujący; mogą wpływać na kształt zajęć; czas nauki przeznaczany jest na zaspokajanie ich potrzeb, a nie wypełnianie programu</a:t>
            </a:r>
          </a:p>
          <a:p>
            <a:endParaRPr lang="pl-PL" dirty="0"/>
          </a:p>
        </p:txBody>
      </p:sp>
    </p:spTree>
    <p:extLst>
      <p:ext uri="{BB962C8B-B14F-4D97-AF65-F5344CB8AC3E}">
        <p14:creationId xmlns:p14="http://schemas.microsoft.com/office/powerpoint/2010/main" val="24213064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2DE662-1E3C-F984-FE30-DE7139E73479}"/>
              </a:ext>
            </a:extLst>
          </p:cNvPr>
          <p:cNvSpPr>
            <a:spLocks noGrp="1"/>
          </p:cNvSpPr>
          <p:nvPr>
            <p:ph type="title"/>
          </p:nvPr>
        </p:nvSpPr>
        <p:spPr/>
        <p:txBody>
          <a:bodyPr/>
          <a:lstStyle/>
          <a:p>
            <a:r>
              <a:rPr lang="pl-PL" dirty="0"/>
              <a:t>Rola nauczyciela w </a:t>
            </a:r>
            <a:r>
              <a:rPr lang="pl-PL" dirty="0" err="1"/>
              <a:t>Flipped</a:t>
            </a:r>
            <a:r>
              <a:rPr lang="pl-PL" dirty="0"/>
              <a:t> </a:t>
            </a:r>
            <a:r>
              <a:rPr lang="pl-PL" dirty="0" err="1"/>
              <a:t>Education</a:t>
            </a:r>
            <a:endParaRPr lang="pl-PL" dirty="0"/>
          </a:p>
        </p:txBody>
      </p:sp>
      <p:sp>
        <p:nvSpPr>
          <p:cNvPr id="3" name="Symbol zastępczy zawartości 2">
            <a:extLst>
              <a:ext uri="{FF2B5EF4-FFF2-40B4-BE49-F238E27FC236}">
                <a16:creationId xmlns:a16="http://schemas.microsoft.com/office/drawing/2014/main" id="{40FD7773-9F11-BD3B-45A7-5CAA63991B0F}"/>
              </a:ext>
            </a:extLst>
          </p:cNvPr>
          <p:cNvSpPr>
            <a:spLocks noGrp="1"/>
          </p:cNvSpPr>
          <p:nvPr>
            <p:ph idx="1"/>
          </p:nvPr>
        </p:nvSpPr>
        <p:spPr/>
        <p:txBody>
          <a:bodyPr>
            <a:normAutofit/>
          </a:bodyPr>
          <a:lstStyle/>
          <a:p>
            <a:pPr>
              <a:buFontTx/>
              <a:buChar char="-"/>
            </a:pPr>
            <a:r>
              <a:rPr lang="pl-PL" dirty="0"/>
              <a:t>Dostarczanie studentom niezbędnych materiałów edukacyjnych,</a:t>
            </a:r>
          </a:p>
          <a:p>
            <a:pPr>
              <a:buFontTx/>
              <a:buChar char="-"/>
            </a:pPr>
            <a:r>
              <a:rPr lang="pl-PL" dirty="0"/>
              <a:t>Rola nadzorująca podczas zajęć,</a:t>
            </a:r>
          </a:p>
          <a:p>
            <a:pPr>
              <a:buFontTx/>
              <a:buChar char="-"/>
            </a:pPr>
            <a:r>
              <a:rPr lang="pl-PL" dirty="0"/>
              <a:t>Rola korygująca podczas zajęć.</a:t>
            </a:r>
          </a:p>
          <a:p>
            <a:pPr marL="0" indent="0">
              <a:buNone/>
            </a:pPr>
            <a:endParaRPr lang="pl-PL" dirty="0"/>
          </a:p>
          <a:p>
            <a:pPr marL="0" indent="0">
              <a:buNone/>
            </a:pPr>
            <a:r>
              <a:rPr lang="pl-PL" dirty="0"/>
              <a:t>W </a:t>
            </a:r>
            <a:r>
              <a:rPr lang="pl-PL" b="1" dirty="0">
                <a:solidFill>
                  <a:srgbClr val="FF0000"/>
                </a:solidFill>
              </a:rPr>
              <a:t>tradycyjnym modelu </a:t>
            </a:r>
            <a:r>
              <a:rPr lang="pl-PL" dirty="0"/>
              <a:t>nauczania to </a:t>
            </a:r>
            <a:r>
              <a:rPr lang="pl-PL" u="sng" dirty="0"/>
              <a:t>nauczyciel jest głównym źródłem informacji</a:t>
            </a:r>
            <a:r>
              <a:rPr lang="pl-PL" dirty="0"/>
              <a:t>, </a:t>
            </a:r>
          </a:p>
          <a:p>
            <a:pPr marL="0" indent="0">
              <a:buNone/>
            </a:pPr>
            <a:r>
              <a:rPr lang="pl-PL" b="1" dirty="0">
                <a:solidFill>
                  <a:schemeClr val="accent6"/>
                </a:solidFill>
              </a:rPr>
              <a:t>model odwrócony </a:t>
            </a:r>
            <a:r>
              <a:rPr lang="pl-PL" dirty="0"/>
              <a:t>zakłada:</a:t>
            </a:r>
          </a:p>
          <a:p>
            <a:pPr marL="0" indent="0" algn="ctr">
              <a:buNone/>
            </a:pPr>
            <a:r>
              <a:rPr lang="pl-PL" dirty="0"/>
              <a:t> </a:t>
            </a:r>
            <a:r>
              <a:rPr lang="pl-PL" b="1" dirty="0"/>
              <a:t>aktywność studenta w zdobywaniu i przetwarzaniu wiedzy, co jest bardziej twórcze</a:t>
            </a:r>
            <a:r>
              <a:rPr lang="pl-PL" dirty="0"/>
              <a:t>.</a:t>
            </a:r>
          </a:p>
        </p:txBody>
      </p:sp>
    </p:spTree>
    <p:extLst>
      <p:ext uri="{BB962C8B-B14F-4D97-AF65-F5344CB8AC3E}">
        <p14:creationId xmlns:p14="http://schemas.microsoft.com/office/powerpoint/2010/main" val="4279327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01736-FA3D-6702-0844-843FFB629BEC}"/>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6BD74DBD-2279-7CAB-9659-E9EBED13AC06}"/>
              </a:ext>
            </a:extLst>
          </p:cNvPr>
          <p:cNvSpPr>
            <a:spLocks noGrp="1"/>
          </p:cNvSpPr>
          <p:nvPr>
            <p:ph type="title"/>
          </p:nvPr>
        </p:nvSpPr>
        <p:spPr/>
        <p:txBody>
          <a:bodyPr/>
          <a:lstStyle/>
          <a:p>
            <a:r>
              <a:rPr lang="pl-PL" dirty="0"/>
              <a:t>Filary FE</a:t>
            </a:r>
          </a:p>
        </p:txBody>
      </p:sp>
      <p:sp>
        <p:nvSpPr>
          <p:cNvPr id="3" name="Symbol zastępczy zawartości 2">
            <a:extLst>
              <a:ext uri="{FF2B5EF4-FFF2-40B4-BE49-F238E27FC236}">
                <a16:creationId xmlns:a16="http://schemas.microsoft.com/office/drawing/2014/main" id="{49BC66A6-05C5-DF29-0049-E5842C58BEC9}"/>
              </a:ext>
            </a:extLst>
          </p:cNvPr>
          <p:cNvSpPr>
            <a:spLocks noGrp="1"/>
          </p:cNvSpPr>
          <p:nvPr>
            <p:ph idx="1"/>
          </p:nvPr>
        </p:nvSpPr>
        <p:spPr>
          <a:xfrm>
            <a:off x="566894" y="1690688"/>
            <a:ext cx="10515600" cy="4351338"/>
          </a:xfrm>
        </p:spPr>
        <p:txBody>
          <a:bodyPr/>
          <a:lstStyle/>
          <a:p>
            <a:pPr marL="0" indent="0" algn="l">
              <a:buNone/>
            </a:pPr>
            <a:r>
              <a:rPr lang="pl-PL" b="0" i="0" dirty="0">
                <a:solidFill>
                  <a:srgbClr val="000000"/>
                </a:solidFill>
                <a:effectLst/>
              </a:rPr>
              <a:t>Czas zajęć jest wykorzystywany głównie na:</a:t>
            </a:r>
          </a:p>
          <a:p>
            <a:pPr algn="l">
              <a:buFont typeface="Arial" panose="020B0604020202020204" pitchFamily="34" charset="0"/>
              <a:buChar char="•"/>
            </a:pPr>
            <a:r>
              <a:rPr lang="pl-PL" b="0" i="0" dirty="0">
                <a:solidFill>
                  <a:srgbClr val="000000"/>
                </a:solidFill>
                <a:effectLst/>
              </a:rPr>
              <a:t>zadania edukacyjne skoncentrowane na uczniu</a:t>
            </a:r>
          </a:p>
          <a:p>
            <a:pPr algn="l">
              <a:buFont typeface="Arial" panose="020B0604020202020204" pitchFamily="34" charset="0"/>
              <a:buChar char="•"/>
            </a:pPr>
            <a:r>
              <a:rPr lang="pl-PL" b="0" i="0" dirty="0">
                <a:solidFill>
                  <a:srgbClr val="000000"/>
                </a:solidFill>
                <a:effectLst/>
              </a:rPr>
              <a:t>naukę opartą na dociekaniach</a:t>
            </a:r>
          </a:p>
          <a:p>
            <a:pPr algn="l">
              <a:buFont typeface="Arial" panose="020B0604020202020204" pitchFamily="34" charset="0"/>
              <a:buChar char="•"/>
            </a:pPr>
            <a:r>
              <a:rPr lang="pl-PL" b="0" i="0" dirty="0">
                <a:solidFill>
                  <a:srgbClr val="000000"/>
                </a:solidFill>
                <a:effectLst/>
              </a:rPr>
              <a:t>naukę opartą na projektach</a:t>
            </a:r>
          </a:p>
          <a:p>
            <a:pPr algn="l">
              <a:buFont typeface="Arial" panose="020B0604020202020204" pitchFamily="34" charset="0"/>
              <a:buChar char="•"/>
            </a:pPr>
            <a:r>
              <a:rPr lang="pl-PL" b="0" i="0" dirty="0">
                <a:solidFill>
                  <a:srgbClr val="000000"/>
                </a:solidFill>
                <a:effectLst/>
              </a:rPr>
              <a:t>pracę zespołową</a:t>
            </a:r>
          </a:p>
          <a:p>
            <a:pPr algn="l">
              <a:buFont typeface="Arial" panose="020B0604020202020204" pitchFamily="34" charset="0"/>
              <a:buChar char="•"/>
            </a:pPr>
            <a:r>
              <a:rPr lang="pl-PL" b="0" i="0" dirty="0">
                <a:solidFill>
                  <a:srgbClr val="000000"/>
                </a:solidFill>
                <a:effectLst/>
              </a:rPr>
              <a:t>naukę wspomaganą przez nauczyciela.</a:t>
            </a:r>
          </a:p>
          <a:p>
            <a:endParaRPr lang="pl-PL" dirty="0"/>
          </a:p>
        </p:txBody>
      </p:sp>
    </p:spTree>
    <p:extLst>
      <p:ext uri="{BB962C8B-B14F-4D97-AF65-F5344CB8AC3E}">
        <p14:creationId xmlns:p14="http://schemas.microsoft.com/office/powerpoint/2010/main" val="18250973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1477EEC-B328-6639-105E-F99E810ACE54}"/>
              </a:ext>
            </a:extLst>
          </p:cNvPr>
          <p:cNvSpPr>
            <a:spLocks noGrp="1"/>
          </p:cNvSpPr>
          <p:nvPr>
            <p:ph type="title"/>
          </p:nvPr>
        </p:nvSpPr>
        <p:spPr/>
        <p:txBody>
          <a:bodyPr/>
          <a:lstStyle/>
          <a:p>
            <a:r>
              <a:rPr lang="pl-PL" dirty="0"/>
              <a:t>Inne metody stosowane w PŁ</a:t>
            </a:r>
          </a:p>
        </p:txBody>
      </p:sp>
      <p:sp>
        <p:nvSpPr>
          <p:cNvPr id="3" name="Symbol zastępczy zawartości 2">
            <a:extLst>
              <a:ext uri="{FF2B5EF4-FFF2-40B4-BE49-F238E27FC236}">
                <a16:creationId xmlns:a16="http://schemas.microsoft.com/office/drawing/2014/main" id="{99071FE2-D399-705D-309B-D0B2CDA6FC9D}"/>
              </a:ext>
            </a:extLst>
          </p:cNvPr>
          <p:cNvSpPr>
            <a:spLocks noGrp="1"/>
          </p:cNvSpPr>
          <p:nvPr>
            <p:ph idx="1"/>
          </p:nvPr>
        </p:nvSpPr>
        <p:spPr/>
        <p:txBody>
          <a:bodyPr/>
          <a:lstStyle/>
          <a:p>
            <a:r>
              <a:rPr lang="pl-PL" dirty="0"/>
              <a:t>Problem-</a:t>
            </a:r>
            <a:r>
              <a:rPr lang="pl-PL" dirty="0" err="1"/>
              <a:t>based</a:t>
            </a:r>
            <a:r>
              <a:rPr lang="pl-PL" dirty="0"/>
              <a:t> Learning</a:t>
            </a:r>
          </a:p>
          <a:p>
            <a:r>
              <a:rPr lang="pl-PL" dirty="0"/>
              <a:t>Design </a:t>
            </a:r>
            <a:r>
              <a:rPr lang="pl-PL" dirty="0" err="1"/>
              <a:t>Thinking</a:t>
            </a:r>
            <a:endParaRPr lang="pl-PL" dirty="0"/>
          </a:p>
          <a:p>
            <a:r>
              <a:rPr lang="pl-PL" dirty="0"/>
              <a:t>Challenge-</a:t>
            </a:r>
            <a:r>
              <a:rPr lang="pl-PL" dirty="0" err="1"/>
              <a:t>based</a:t>
            </a:r>
            <a:r>
              <a:rPr lang="pl-PL" dirty="0"/>
              <a:t> Learning</a:t>
            </a:r>
          </a:p>
          <a:p>
            <a:r>
              <a:rPr lang="pl-PL" dirty="0"/>
              <a:t>Case </a:t>
            </a:r>
            <a:r>
              <a:rPr lang="pl-PL" dirty="0" err="1"/>
              <a:t>Study</a:t>
            </a:r>
            <a:endParaRPr lang="pl-PL" dirty="0"/>
          </a:p>
          <a:p>
            <a:r>
              <a:rPr lang="pl-PL" dirty="0"/>
              <a:t>Learning by </a:t>
            </a:r>
            <a:r>
              <a:rPr lang="pl-PL" dirty="0" err="1"/>
              <a:t>doing</a:t>
            </a:r>
            <a:endParaRPr lang="pl-PL" dirty="0"/>
          </a:p>
          <a:p>
            <a:r>
              <a:rPr lang="pl-PL" dirty="0"/>
              <a:t>…</a:t>
            </a:r>
          </a:p>
        </p:txBody>
      </p:sp>
    </p:spTree>
    <p:extLst>
      <p:ext uri="{BB962C8B-B14F-4D97-AF65-F5344CB8AC3E}">
        <p14:creationId xmlns:p14="http://schemas.microsoft.com/office/powerpoint/2010/main" val="39831181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24C2AA-8E18-AF07-2F39-73AB4F3F4E11}"/>
              </a:ext>
            </a:extLst>
          </p:cNvPr>
          <p:cNvSpPr>
            <a:spLocks noGrp="1"/>
          </p:cNvSpPr>
          <p:nvPr>
            <p:ph type="title"/>
          </p:nvPr>
        </p:nvSpPr>
        <p:spPr/>
        <p:txBody>
          <a:bodyPr/>
          <a:lstStyle/>
          <a:p>
            <a:pPr algn="ctr"/>
            <a:r>
              <a:rPr lang="pl-PL"/>
              <a:t>ZADANIE</a:t>
            </a:r>
          </a:p>
        </p:txBody>
      </p:sp>
      <p:sp>
        <p:nvSpPr>
          <p:cNvPr id="3" name="Symbol zastępczy zawartości 2">
            <a:extLst>
              <a:ext uri="{FF2B5EF4-FFF2-40B4-BE49-F238E27FC236}">
                <a16:creationId xmlns:a16="http://schemas.microsoft.com/office/drawing/2014/main" id="{FC504BDF-D7D2-6415-F1E0-B01BCBEB61B4}"/>
              </a:ext>
            </a:extLst>
          </p:cNvPr>
          <p:cNvSpPr>
            <a:spLocks noGrp="1"/>
          </p:cNvSpPr>
          <p:nvPr>
            <p:ph idx="1"/>
          </p:nvPr>
        </p:nvSpPr>
        <p:spPr>
          <a:xfrm>
            <a:off x="838200" y="2092993"/>
            <a:ext cx="10515600" cy="4083970"/>
          </a:xfrm>
        </p:spPr>
        <p:txBody>
          <a:bodyPr vert="horz" lIns="91440" tIns="45720" rIns="91440" bIns="45720" rtlCol="0" anchor="t">
            <a:normAutofit/>
          </a:bodyPr>
          <a:lstStyle/>
          <a:p>
            <a:pPr>
              <a:buFont typeface="Wingdings" panose="020B0604020202020204" pitchFamily="34" charset="0"/>
              <a:buChar char="q"/>
            </a:pPr>
            <a:r>
              <a:rPr lang="pl-PL"/>
              <a:t> Które </a:t>
            </a:r>
            <a:r>
              <a:rPr lang="pl-PL" b="1">
                <a:solidFill>
                  <a:schemeClr val="accent6"/>
                </a:solidFill>
              </a:rPr>
              <a:t>cele zrównoważonego rozwoju</a:t>
            </a:r>
            <a:r>
              <a:rPr lang="pl-PL"/>
              <a:t> są kluczowe dla kierunku?</a:t>
            </a:r>
          </a:p>
          <a:p>
            <a:pPr>
              <a:buFont typeface="Wingdings" panose="020B0604020202020204" pitchFamily="34" charset="0"/>
              <a:buChar char="q"/>
            </a:pPr>
            <a:endParaRPr lang="pl-PL"/>
          </a:p>
          <a:p>
            <a:pPr>
              <a:buFont typeface="Wingdings" panose="020B0604020202020204" pitchFamily="34" charset="0"/>
              <a:buChar char="q"/>
            </a:pPr>
            <a:r>
              <a:rPr lang="pl-PL"/>
              <a:t> 10 minut na dyskusję w grupach</a:t>
            </a:r>
          </a:p>
        </p:txBody>
      </p:sp>
      <p:pic>
        <p:nvPicPr>
          <p:cNvPr id="4" name="Grafika 3" descr="Karteczki samoprzylepne z wypełnieniem pełnym">
            <a:extLst>
              <a:ext uri="{FF2B5EF4-FFF2-40B4-BE49-F238E27FC236}">
                <a16:creationId xmlns:a16="http://schemas.microsoft.com/office/drawing/2014/main" id="{C8B98A9A-5054-CF43-4028-41ECC6E203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74168" y="572168"/>
            <a:ext cx="914400" cy="914400"/>
          </a:xfrm>
          <a:prstGeom prst="rect">
            <a:avLst/>
          </a:prstGeom>
        </p:spPr>
      </p:pic>
      <p:pic>
        <p:nvPicPr>
          <p:cNvPr id="5" name="Obraz 4" descr="Infografika przedstawiająca cele zrównoważonego rozwoju firmy eService">
            <a:extLst>
              <a:ext uri="{FF2B5EF4-FFF2-40B4-BE49-F238E27FC236}">
                <a16:creationId xmlns:a16="http://schemas.microsoft.com/office/drawing/2014/main" id="{E79341CF-76B0-E919-5DA6-CC2C147D1EE2}"/>
              </a:ext>
            </a:extLst>
          </p:cNvPr>
          <p:cNvPicPr>
            <a:picLocks noChangeAspect="1"/>
          </p:cNvPicPr>
          <p:nvPr/>
        </p:nvPicPr>
        <p:blipFill>
          <a:blip r:embed="rId4"/>
          <a:srcRect t="19390"/>
          <a:stretch/>
        </p:blipFill>
        <p:spPr>
          <a:xfrm>
            <a:off x="6264736" y="3813747"/>
            <a:ext cx="5489190" cy="2765521"/>
          </a:xfrm>
          <a:prstGeom prst="rect">
            <a:avLst/>
          </a:prstGeom>
        </p:spPr>
      </p:pic>
    </p:spTree>
    <p:extLst>
      <p:ext uri="{BB962C8B-B14F-4D97-AF65-F5344CB8AC3E}">
        <p14:creationId xmlns:p14="http://schemas.microsoft.com/office/powerpoint/2010/main" val="29728114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0937F-3291-A31C-43FC-9F4A56099D4E}"/>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C27780BB-3CCC-DA3E-531F-B0EAEE4F3130}"/>
              </a:ext>
            </a:extLst>
          </p:cNvPr>
          <p:cNvSpPr>
            <a:spLocks noGrp="1"/>
          </p:cNvSpPr>
          <p:nvPr>
            <p:ph type="title"/>
          </p:nvPr>
        </p:nvSpPr>
        <p:spPr/>
        <p:txBody>
          <a:bodyPr/>
          <a:lstStyle/>
          <a:p>
            <a:pPr algn="ctr"/>
            <a:r>
              <a:rPr lang="pl-PL"/>
              <a:t>ZADANIE</a:t>
            </a:r>
          </a:p>
        </p:txBody>
      </p:sp>
      <p:sp>
        <p:nvSpPr>
          <p:cNvPr id="3" name="Symbol zastępczy zawartości 2">
            <a:extLst>
              <a:ext uri="{FF2B5EF4-FFF2-40B4-BE49-F238E27FC236}">
                <a16:creationId xmlns:a16="http://schemas.microsoft.com/office/drawing/2014/main" id="{DE769C14-7402-7173-C320-F7D15214D2E7}"/>
              </a:ext>
            </a:extLst>
          </p:cNvPr>
          <p:cNvSpPr>
            <a:spLocks noGrp="1"/>
          </p:cNvSpPr>
          <p:nvPr>
            <p:ph idx="1"/>
          </p:nvPr>
        </p:nvSpPr>
        <p:spPr>
          <a:xfrm>
            <a:off x="838200" y="2092993"/>
            <a:ext cx="10515600" cy="4083970"/>
          </a:xfrm>
        </p:spPr>
        <p:txBody>
          <a:bodyPr vert="horz" lIns="91440" tIns="45720" rIns="91440" bIns="45720" rtlCol="0" anchor="t">
            <a:normAutofit/>
          </a:bodyPr>
          <a:lstStyle/>
          <a:p>
            <a:pPr>
              <a:buFont typeface="Wingdings" panose="020B0604020202020204" pitchFamily="34" charset="0"/>
              <a:buChar char="q"/>
            </a:pPr>
            <a:r>
              <a:rPr lang="pl-PL" dirty="0"/>
              <a:t> </a:t>
            </a:r>
            <a:r>
              <a:rPr lang="pl-PL" b="1" dirty="0"/>
              <a:t>Twój przedmiot      </a:t>
            </a:r>
            <a:r>
              <a:rPr lang="pl-PL" b="1" dirty="0">
                <a:sym typeface="Wingdings" panose="05000000000000000000" pitchFamily="2" charset="2"/>
              </a:rPr>
              <a:t></a:t>
            </a:r>
            <a:r>
              <a:rPr lang="pl-PL" dirty="0">
                <a:sym typeface="Wingdings" panose="05000000000000000000" pitchFamily="2" charset="2"/>
              </a:rPr>
              <a:t> </a:t>
            </a:r>
            <a:r>
              <a:rPr lang="pl-PL" dirty="0"/>
              <a:t>    </a:t>
            </a:r>
            <a:r>
              <a:rPr lang="pl-PL" b="1" dirty="0">
                <a:solidFill>
                  <a:schemeClr val="accent6"/>
                </a:solidFill>
              </a:rPr>
              <a:t>cele zrównoważonego rozwoju</a:t>
            </a:r>
            <a:r>
              <a:rPr lang="pl-PL" dirty="0"/>
              <a:t>?</a:t>
            </a:r>
          </a:p>
          <a:p>
            <a:pPr>
              <a:buFont typeface="Wingdings" panose="020B0604020202020204" pitchFamily="34" charset="0"/>
              <a:buChar char="q"/>
            </a:pPr>
            <a:endParaRPr lang="pl-PL" dirty="0"/>
          </a:p>
          <a:p>
            <a:pPr>
              <a:buFont typeface="Wingdings" panose="020B0604020202020204" pitchFamily="34" charset="0"/>
              <a:buChar char="q"/>
            </a:pPr>
            <a:r>
              <a:rPr lang="pl-PL" dirty="0"/>
              <a:t> </a:t>
            </a:r>
            <a:r>
              <a:rPr lang="pl-PL" u="sng" dirty="0"/>
              <a:t>10 minut </a:t>
            </a:r>
            <a:r>
              <a:rPr lang="pl-PL" dirty="0"/>
              <a:t>na pracę własną</a:t>
            </a:r>
          </a:p>
          <a:p>
            <a:pPr>
              <a:buFont typeface="Wingdings" panose="020B0604020202020204" pitchFamily="34" charset="0"/>
              <a:buChar char="q"/>
            </a:pPr>
            <a:endParaRPr lang="pl-PL" dirty="0"/>
          </a:p>
          <a:p>
            <a:pPr>
              <a:buFont typeface="Wingdings" panose="020B0604020202020204" pitchFamily="34" charset="0"/>
              <a:buChar char="q"/>
            </a:pPr>
            <a:r>
              <a:rPr lang="pl-PL" dirty="0"/>
              <a:t> dyskusja w parach</a:t>
            </a:r>
          </a:p>
        </p:txBody>
      </p:sp>
      <p:pic>
        <p:nvPicPr>
          <p:cNvPr id="4" name="Grafika 3" descr="Karteczki samoprzylepne z wypełnieniem pełnym">
            <a:extLst>
              <a:ext uri="{FF2B5EF4-FFF2-40B4-BE49-F238E27FC236}">
                <a16:creationId xmlns:a16="http://schemas.microsoft.com/office/drawing/2014/main" id="{3DE67997-09AD-A2DA-4402-D5E93FBC46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74168" y="572168"/>
            <a:ext cx="914400" cy="914400"/>
          </a:xfrm>
          <a:prstGeom prst="rect">
            <a:avLst/>
          </a:prstGeom>
        </p:spPr>
      </p:pic>
      <p:pic>
        <p:nvPicPr>
          <p:cNvPr id="5" name="Obraz 4" descr="Infografika przedstawiająca cele zrównoważonego rozwoju firmy eService">
            <a:extLst>
              <a:ext uri="{FF2B5EF4-FFF2-40B4-BE49-F238E27FC236}">
                <a16:creationId xmlns:a16="http://schemas.microsoft.com/office/drawing/2014/main" id="{14F09F42-41A5-B2D4-0D17-EBCDE0879419}"/>
              </a:ext>
            </a:extLst>
          </p:cNvPr>
          <p:cNvPicPr>
            <a:picLocks noChangeAspect="1"/>
          </p:cNvPicPr>
          <p:nvPr/>
        </p:nvPicPr>
        <p:blipFill>
          <a:blip r:embed="rId4"/>
          <a:srcRect t="19390"/>
          <a:stretch/>
        </p:blipFill>
        <p:spPr>
          <a:xfrm>
            <a:off x="6274675" y="3870943"/>
            <a:ext cx="5489190" cy="2765521"/>
          </a:xfrm>
          <a:prstGeom prst="rect">
            <a:avLst/>
          </a:prstGeom>
        </p:spPr>
      </p:pic>
    </p:spTree>
    <p:extLst>
      <p:ext uri="{BB962C8B-B14F-4D97-AF65-F5344CB8AC3E}">
        <p14:creationId xmlns:p14="http://schemas.microsoft.com/office/powerpoint/2010/main" val="5936982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AFA16-C57B-95E4-FB6F-8FDEC77BE726}"/>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301D537D-A7E7-5A3E-2CEB-72203E05B143}"/>
              </a:ext>
            </a:extLst>
          </p:cNvPr>
          <p:cNvSpPr>
            <a:spLocks noGrp="1"/>
          </p:cNvSpPr>
          <p:nvPr>
            <p:ph type="title"/>
          </p:nvPr>
        </p:nvSpPr>
        <p:spPr/>
        <p:txBody>
          <a:bodyPr/>
          <a:lstStyle/>
          <a:p>
            <a:pPr algn="ctr"/>
            <a:r>
              <a:rPr lang="pl-PL"/>
              <a:t>ZADANIE</a:t>
            </a:r>
          </a:p>
        </p:txBody>
      </p:sp>
      <p:sp>
        <p:nvSpPr>
          <p:cNvPr id="3" name="Symbol zastępczy zawartości 2">
            <a:extLst>
              <a:ext uri="{FF2B5EF4-FFF2-40B4-BE49-F238E27FC236}">
                <a16:creationId xmlns:a16="http://schemas.microsoft.com/office/drawing/2014/main" id="{13AC452E-4EAA-DB65-DE3E-2FF7F454E22C}"/>
              </a:ext>
            </a:extLst>
          </p:cNvPr>
          <p:cNvSpPr>
            <a:spLocks noGrp="1"/>
          </p:cNvSpPr>
          <p:nvPr>
            <p:ph idx="1"/>
          </p:nvPr>
        </p:nvSpPr>
        <p:spPr>
          <a:xfrm>
            <a:off x="838200" y="2092993"/>
            <a:ext cx="10515600" cy="4083970"/>
          </a:xfrm>
        </p:spPr>
        <p:txBody>
          <a:bodyPr vert="horz" lIns="91440" tIns="45720" rIns="91440" bIns="45720" rtlCol="0" anchor="t">
            <a:normAutofit/>
          </a:bodyPr>
          <a:lstStyle/>
          <a:p>
            <a:pPr marL="0" indent="0" algn="ctr">
              <a:buNone/>
            </a:pPr>
            <a:r>
              <a:rPr lang="pl-PL" dirty="0"/>
              <a:t>Jak dostosować zawartość przedmiotu, stosowane metody i ewaluację, żeby Twój przedmiot wpisywał się w założenia </a:t>
            </a:r>
            <a:r>
              <a:rPr lang="pl-PL" b="1" dirty="0">
                <a:solidFill>
                  <a:schemeClr val="accent6"/>
                </a:solidFill>
              </a:rPr>
              <a:t>zrównoważonego rozwoju</a:t>
            </a:r>
            <a:r>
              <a:rPr lang="pl-PL" dirty="0"/>
              <a:t>?</a:t>
            </a:r>
          </a:p>
          <a:p>
            <a:pPr>
              <a:buFont typeface="Wingdings" panose="020B0604020202020204" pitchFamily="34" charset="0"/>
              <a:buChar char="q"/>
            </a:pPr>
            <a:endParaRPr lang="pl-PL" dirty="0"/>
          </a:p>
          <a:p>
            <a:pPr>
              <a:buFont typeface="Wingdings" panose="020B0604020202020204" pitchFamily="34" charset="0"/>
              <a:buChar char="q"/>
            </a:pPr>
            <a:r>
              <a:rPr lang="pl-PL" dirty="0"/>
              <a:t> Praca nad treściami / </a:t>
            </a:r>
            <a:r>
              <a:rPr lang="pl-PL" dirty="0" err="1"/>
              <a:t>kontentem</a:t>
            </a:r>
            <a:endParaRPr lang="pl-PL" dirty="0"/>
          </a:p>
          <a:p>
            <a:pPr>
              <a:buFont typeface="Wingdings" panose="020B0604020202020204" pitchFamily="34" charset="0"/>
              <a:buChar char="q"/>
            </a:pPr>
            <a:endParaRPr lang="pl-PL" dirty="0"/>
          </a:p>
          <a:p>
            <a:pPr>
              <a:buFont typeface="Wingdings" panose="020B0604020202020204" pitchFamily="34" charset="0"/>
              <a:buChar char="q"/>
            </a:pPr>
            <a:r>
              <a:rPr lang="pl-PL" u="sng" dirty="0"/>
              <a:t> praca własna</a:t>
            </a:r>
            <a:endParaRPr lang="pl-PL" dirty="0"/>
          </a:p>
        </p:txBody>
      </p:sp>
      <p:pic>
        <p:nvPicPr>
          <p:cNvPr id="4" name="Grafika 3" descr="Karteczki samoprzylepne z wypełnieniem pełnym">
            <a:extLst>
              <a:ext uri="{FF2B5EF4-FFF2-40B4-BE49-F238E27FC236}">
                <a16:creationId xmlns:a16="http://schemas.microsoft.com/office/drawing/2014/main" id="{C6DE3BAC-B714-A645-C6D9-C1F8E33A17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74168" y="572168"/>
            <a:ext cx="914400" cy="914400"/>
          </a:xfrm>
          <a:prstGeom prst="rect">
            <a:avLst/>
          </a:prstGeom>
        </p:spPr>
      </p:pic>
      <p:pic>
        <p:nvPicPr>
          <p:cNvPr id="5" name="Obraz 4" descr="Infografika przedstawiająca cele zrównoważonego rozwoju firmy eService">
            <a:extLst>
              <a:ext uri="{FF2B5EF4-FFF2-40B4-BE49-F238E27FC236}">
                <a16:creationId xmlns:a16="http://schemas.microsoft.com/office/drawing/2014/main" id="{D98BE1EE-F6D5-625B-C03B-81A5DC0F3EEA}"/>
              </a:ext>
            </a:extLst>
          </p:cNvPr>
          <p:cNvPicPr>
            <a:picLocks noChangeAspect="1"/>
          </p:cNvPicPr>
          <p:nvPr/>
        </p:nvPicPr>
        <p:blipFill>
          <a:blip r:embed="rId4"/>
          <a:srcRect t="19390"/>
          <a:stretch/>
        </p:blipFill>
        <p:spPr>
          <a:xfrm>
            <a:off x="6789684" y="4125698"/>
            <a:ext cx="4870009" cy="2453570"/>
          </a:xfrm>
          <a:prstGeom prst="rect">
            <a:avLst/>
          </a:prstGeom>
        </p:spPr>
      </p:pic>
    </p:spTree>
    <p:extLst>
      <p:ext uri="{BB962C8B-B14F-4D97-AF65-F5344CB8AC3E}">
        <p14:creationId xmlns:p14="http://schemas.microsoft.com/office/powerpoint/2010/main" val="126077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1D069-8BDA-D027-6F9F-542B5C27BB97}"/>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D74E1B76-04E0-9F35-FF63-5091BE5D69D5}"/>
              </a:ext>
            </a:extLst>
          </p:cNvPr>
          <p:cNvSpPr>
            <a:spLocks noGrp="1"/>
          </p:cNvSpPr>
          <p:nvPr>
            <p:ph type="title"/>
          </p:nvPr>
        </p:nvSpPr>
        <p:spPr/>
        <p:txBody>
          <a:bodyPr/>
          <a:lstStyle/>
          <a:p>
            <a:pPr algn="ctr"/>
            <a:r>
              <a:rPr lang="pl-PL"/>
              <a:t>ZADANIE</a:t>
            </a:r>
          </a:p>
        </p:txBody>
      </p:sp>
      <p:sp>
        <p:nvSpPr>
          <p:cNvPr id="3" name="Symbol zastępczy zawartości 2">
            <a:extLst>
              <a:ext uri="{FF2B5EF4-FFF2-40B4-BE49-F238E27FC236}">
                <a16:creationId xmlns:a16="http://schemas.microsoft.com/office/drawing/2014/main" id="{344BB693-6649-6FD6-64AE-D95472742BC1}"/>
              </a:ext>
            </a:extLst>
          </p:cNvPr>
          <p:cNvSpPr>
            <a:spLocks noGrp="1"/>
          </p:cNvSpPr>
          <p:nvPr>
            <p:ph idx="1"/>
          </p:nvPr>
        </p:nvSpPr>
        <p:spPr>
          <a:xfrm>
            <a:off x="838200" y="2092993"/>
            <a:ext cx="10515600" cy="4399882"/>
          </a:xfrm>
        </p:spPr>
        <p:txBody>
          <a:bodyPr vert="horz" lIns="91440" tIns="45720" rIns="91440" bIns="45720" rtlCol="0" anchor="t">
            <a:normAutofit lnSpcReduction="10000"/>
          </a:bodyPr>
          <a:lstStyle/>
          <a:p>
            <a:pPr marL="0" indent="0" algn="ctr">
              <a:buNone/>
            </a:pPr>
            <a:r>
              <a:rPr lang="pl-PL" dirty="0"/>
              <a:t>Jak dostosować zawartość przedmiotu, stosowane metody i ewaluację, żeby Twój przedmiot wpisywał się w założenia </a:t>
            </a:r>
            <a:r>
              <a:rPr lang="pl-PL" b="1" dirty="0">
                <a:solidFill>
                  <a:schemeClr val="accent6"/>
                </a:solidFill>
              </a:rPr>
              <a:t>zrównoważonego rozwoju</a:t>
            </a:r>
            <a:r>
              <a:rPr lang="pl-PL" dirty="0"/>
              <a:t>?</a:t>
            </a:r>
          </a:p>
          <a:p>
            <a:pPr>
              <a:buFont typeface="Wingdings" panose="020B0604020202020204" pitchFamily="34" charset="0"/>
              <a:buChar char="q"/>
            </a:pPr>
            <a:endParaRPr lang="pl-PL" dirty="0"/>
          </a:p>
          <a:p>
            <a:pPr>
              <a:buFont typeface="Wingdings" panose="020B0604020202020204" pitchFamily="34" charset="0"/>
              <a:buChar char="q"/>
            </a:pPr>
            <a:r>
              <a:rPr lang="pl-PL" dirty="0"/>
              <a:t> Praca nad metodami</a:t>
            </a:r>
            <a:br>
              <a:rPr lang="pl-PL" dirty="0"/>
            </a:br>
            <a:r>
              <a:rPr lang="pl-PL" dirty="0"/>
              <a:t>(wykorzystanie nowoczesnych </a:t>
            </a:r>
            <a:br>
              <a:rPr lang="pl-PL" dirty="0"/>
            </a:br>
            <a:r>
              <a:rPr lang="pl-PL" dirty="0"/>
              <a:t>metod projektowych </a:t>
            </a:r>
            <a:br>
              <a:rPr lang="pl-PL" dirty="0"/>
            </a:br>
            <a:r>
              <a:rPr lang="pl-PL" dirty="0"/>
              <a:t>i atrakcyjnych form kształcenia)</a:t>
            </a:r>
          </a:p>
          <a:p>
            <a:pPr>
              <a:buFont typeface="Wingdings" panose="020B0604020202020204" pitchFamily="34" charset="0"/>
              <a:buChar char="q"/>
            </a:pPr>
            <a:endParaRPr lang="pl-PL" dirty="0"/>
          </a:p>
          <a:p>
            <a:pPr>
              <a:buFont typeface="Wingdings" panose="020B0604020202020204" pitchFamily="34" charset="0"/>
              <a:buChar char="q"/>
            </a:pPr>
            <a:r>
              <a:rPr lang="pl-PL" u="sng" dirty="0"/>
              <a:t> praca własna</a:t>
            </a:r>
            <a:endParaRPr lang="pl-PL" dirty="0"/>
          </a:p>
        </p:txBody>
      </p:sp>
      <p:pic>
        <p:nvPicPr>
          <p:cNvPr id="4" name="Grafika 3" descr="Karteczki samoprzylepne z wypełnieniem pełnym">
            <a:extLst>
              <a:ext uri="{FF2B5EF4-FFF2-40B4-BE49-F238E27FC236}">
                <a16:creationId xmlns:a16="http://schemas.microsoft.com/office/drawing/2014/main" id="{F3E68A7F-BB27-5D16-7F48-ED7AA9E66B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74168" y="572168"/>
            <a:ext cx="914400" cy="914400"/>
          </a:xfrm>
          <a:prstGeom prst="rect">
            <a:avLst/>
          </a:prstGeom>
        </p:spPr>
      </p:pic>
      <p:pic>
        <p:nvPicPr>
          <p:cNvPr id="5" name="Obraz 4" descr="Infografika przedstawiająca cele zrównoważonego rozwoju firmy eService">
            <a:extLst>
              <a:ext uri="{FF2B5EF4-FFF2-40B4-BE49-F238E27FC236}">
                <a16:creationId xmlns:a16="http://schemas.microsoft.com/office/drawing/2014/main" id="{0C1B7751-A02D-B0E5-7E6C-33120FAF0676}"/>
              </a:ext>
            </a:extLst>
          </p:cNvPr>
          <p:cNvPicPr>
            <a:picLocks noChangeAspect="1"/>
          </p:cNvPicPr>
          <p:nvPr/>
        </p:nvPicPr>
        <p:blipFill>
          <a:blip r:embed="rId4"/>
          <a:srcRect t="19390"/>
          <a:stretch/>
        </p:blipFill>
        <p:spPr>
          <a:xfrm>
            <a:off x="6789684" y="4125698"/>
            <a:ext cx="4870009" cy="2453570"/>
          </a:xfrm>
          <a:prstGeom prst="rect">
            <a:avLst/>
          </a:prstGeom>
        </p:spPr>
      </p:pic>
      <p:pic>
        <p:nvPicPr>
          <p:cNvPr id="3076" name="Picture 4" descr="650+ Sherlock Holmes Icon Stock Illustrations, Royalty-Free Vector Graphics  &amp; Clip Art - iStock">
            <a:extLst>
              <a:ext uri="{FF2B5EF4-FFF2-40B4-BE49-F238E27FC236}">
                <a16:creationId xmlns:a16="http://schemas.microsoft.com/office/drawing/2014/main" id="{4C3228FC-698D-D39D-A3F6-75FD47A670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6279" r="67234"/>
          <a:stretch/>
        </p:blipFill>
        <p:spPr bwMode="auto">
          <a:xfrm>
            <a:off x="10416902" y="307921"/>
            <a:ext cx="1438767" cy="1382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1394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AEBFD-2AD2-10A7-A969-67A93A327C18}"/>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5674EB68-9FF3-8926-8F18-A2DB399716F2}"/>
              </a:ext>
            </a:extLst>
          </p:cNvPr>
          <p:cNvSpPr>
            <a:spLocks noGrp="1"/>
          </p:cNvSpPr>
          <p:nvPr>
            <p:ph type="title"/>
          </p:nvPr>
        </p:nvSpPr>
        <p:spPr/>
        <p:txBody>
          <a:bodyPr/>
          <a:lstStyle/>
          <a:p>
            <a:pPr algn="ctr"/>
            <a:r>
              <a:rPr lang="pl-PL"/>
              <a:t>ZADANIE</a:t>
            </a:r>
          </a:p>
        </p:txBody>
      </p:sp>
      <p:sp>
        <p:nvSpPr>
          <p:cNvPr id="3" name="Symbol zastępczy zawartości 2">
            <a:extLst>
              <a:ext uri="{FF2B5EF4-FFF2-40B4-BE49-F238E27FC236}">
                <a16:creationId xmlns:a16="http://schemas.microsoft.com/office/drawing/2014/main" id="{673C6B82-5146-2694-7035-15FED71CCD2A}"/>
              </a:ext>
            </a:extLst>
          </p:cNvPr>
          <p:cNvSpPr>
            <a:spLocks noGrp="1"/>
          </p:cNvSpPr>
          <p:nvPr>
            <p:ph idx="1"/>
          </p:nvPr>
        </p:nvSpPr>
        <p:spPr>
          <a:xfrm>
            <a:off x="838200" y="2092993"/>
            <a:ext cx="10515600" cy="4399882"/>
          </a:xfrm>
        </p:spPr>
        <p:txBody>
          <a:bodyPr vert="horz" lIns="91440" tIns="45720" rIns="91440" bIns="45720" rtlCol="0" anchor="t">
            <a:normAutofit/>
          </a:bodyPr>
          <a:lstStyle/>
          <a:p>
            <a:pPr marL="0" indent="0" algn="ctr">
              <a:buNone/>
            </a:pPr>
            <a:r>
              <a:rPr lang="pl-PL" dirty="0"/>
              <a:t>Jak dostosować zawartość przedmiotu, stosowane metody i ewaluację, żeby Twój przedmiot wpisywał się w założenia </a:t>
            </a:r>
            <a:r>
              <a:rPr lang="pl-PL" b="1" dirty="0">
                <a:solidFill>
                  <a:schemeClr val="accent6"/>
                </a:solidFill>
              </a:rPr>
              <a:t>zrównoważonego rozwoju</a:t>
            </a:r>
            <a:r>
              <a:rPr lang="pl-PL" dirty="0"/>
              <a:t>?</a:t>
            </a:r>
          </a:p>
          <a:p>
            <a:pPr>
              <a:buFont typeface="Wingdings" panose="020B0604020202020204" pitchFamily="34" charset="0"/>
              <a:buChar char="q"/>
            </a:pPr>
            <a:endParaRPr lang="pl-PL" dirty="0"/>
          </a:p>
          <a:p>
            <a:pPr>
              <a:buFont typeface="Wingdings" panose="020B0604020202020204" pitchFamily="34" charset="0"/>
              <a:buChar char="q"/>
            </a:pPr>
            <a:r>
              <a:rPr lang="pl-PL" dirty="0"/>
              <a:t> Praca nad metodami </a:t>
            </a:r>
            <a:br>
              <a:rPr lang="pl-PL" dirty="0"/>
            </a:br>
            <a:r>
              <a:rPr lang="pl-PL" dirty="0"/>
              <a:t>ewaluacji, weryfikacji efektów </a:t>
            </a:r>
            <a:br>
              <a:rPr lang="pl-PL" dirty="0"/>
            </a:br>
            <a:r>
              <a:rPr lang="pl-PL" dirty="0"/>
              <a:t>uczenia się</a:t>
            </a:r>
            <a:br>
              <a:rPr lang="pl-PL"/>
            </a:br>
            <a:endParaRPr lang="pl-PL" dirty="0"/>
          </a:p>
          <a:p>
            <a:pPr>
              <a:buFont typeface="Wingdings" panose="020B0604020202020204" pitchFamily="34" charset="0"/>
              <a:buChar char="q"/>
            </a:pPr>
            <a:r>
              <a:rPr lang="pl-PL" u="sng" dirty="0"/>
              <a:t> praca własna</a:t>
            </a:r>
            <a:endParaRPr lang="pl-PL" dirty="0"/>
          </a:p>
        </p:txBody>
      </p:sp>
      <p:pic>
        <p:nvPicPr>
          <p:cNvPr id="4" name="Grafika 3" descr="Karteczki samoprzylepne z wypełnieniem pełnym">
            <a:extLst>
              <a:ext uri="{FF2B5EF4-FFF2-40B4-BE49-F238E27FC236}">
                <a16:creationId xmlns:a16="http://schemas.microsoft.com/office/drawing/2014/main" id="{65DE1884-E7C2-BA5D-63F7-65A95BF72B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74168" y="572168"/>
            <a:ext cx="914400" cy="914400"/>
          </a:xfrm>
          <a:prstGeom prst="rect">
            <a:avLst/>
          </a:prstGeom>
        </p:spPr>
      </p:pic>
      <p:pic>
        <p:nvPicPr>
          <p:cNvPr id="5" name="Obraz 4" descr="Infografika przedstawiająca cele zrównoważonego rozwoju firmy eService">
            <a:extLst>
              <a:ext uri="{FF2B5EF4-FFF2-40B4-BE49-F238E27FC236}">
                <a16:creationId xmlns:a16="http://schemas.microsoft.com/office/drawing/2014/main" id="{A21FD1B0-C4BF-DC45-658C-319D8DFE8664}"/>
              </a:ext>
            </a:extLst>
          </p:cNvPr>
          <p:cNvPicPr>
            <a:picLocks noChangeAspect="1"/>
          </p:cNvPicPr>
          <p:nvPr/>
        </p:nvPicPr>
        <p:blipFill>
          <a:blip r:embed="rId4"/>
          <a:srcRect t="19390"/>
          <a:stretch/>
        </p:blipFill>
        <p:spPr>
          <a:xfrm>
            <a:off x="6789684" y="4125698"/>
            <a:ext cx="4870009" cy="2453570"/>
          </a:xfrm>
          <a:prstGeom prst="rect">
            <a:avLst/>
          </a:prstGeom>
        </p:spPr>
      </p:pic>
    </p:spTree>
    <p:extLst>
      <p:ext uri="{BB962C8B-B14F-4D97-AF65-F5344CB8AC3E}">
        <p14:creationId xmlns:p14="http://schemas.microsoft.com/office/powerpoint/2010/main" val="1957790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B7C1256-E0FA-F9E6-5B5E-9B9FADD7298A}"/>
              </a:ext>
            </a:extLst>
          </p:cNvPr>
          <p:cNvSpPr>
            <a:spLocks noGrp="1"/>
          </p:cNvSpPr>
          <p:nvPr>
            <p:ph type="title"/>
          </p:nvPr>
        </p:nvSpPr>
        <p:spPr/>
        <p:txBody>
          <a:bodyPr/>
          <a:lstStyle/>
          <a:p>
            <a:r>
              <a:rPr lang="pl-PL" dirty="0"/>
              <a:t>Cele są </a:t>
            </a:r>
            <a:r>
              <a:rPr lang="pl-PL" b="1" dirty="0">
                <a:solidFill>
                  <a:schemeClr val="accent1"/>
                </a:solidFill>
              </a:rPr>
              <a:t>powszechne</a:t>
            </a:r>
            <a:r>
              <a:rPr lang="pl-PL" dirty="0"/>
              <a:t>.</a:t>
            </a:r>
          </a:p>
        </p:txBody>
      </p:sp>
      <p:sp>
        <p:nvSpPr>
          <p:cNvPr id="3" name="Symbol zastępczy zawartości 2">
            <a:extLst>
              <a:ext uri="{FF2B5EF4-FFF2-40B4-BE49-F238E27FC236}">
                <a16:creationId xmlns:a16="http://schemas.microsoft.com/office/drawing/2014/main" id="{E1C3F538-C10A-8E70-1D5D-A720574C939C}"/>
              </a:ext>
            </a:extLst>
          </p:cNvPr>
          <p:cNvSpPr>
            <a:spLocks noGrp="1"/>
          </p:cNvSpPr>
          <p:nvPr>
            <p:ph idx="1"/>
          </p:nvPr>
        </p:nvSpPr>
        <p:spPr/>
        <p:txBody>
          <a:bodyPr>
            <a:normAutofit/>
          </a:bodyPr>
          <a:lstStyle/>
          <a:p>
            <a:r>
              <a:rPr lang="pl-PL" dirty="0"/>
              <a:t>Dotyczą wszystkich państw oraz wszystkich ludzi. </a:t>
            </a:r>
          </a:p>
          <a:p>
            <a:r>
              <a:rPr lang="pl-PL" dirty="0"/>
              <a:t>Zależy nam, żeby poprawiły się warunki życia ludzi na całym świecie. Cele odnoszą się zarówno do nierówności pomiędzy krajami, jak i do nierówności panujących wewnątrz państw. Biorą pod uwagę różne realia i możliwości. </a:t>
            </a:r>
          </a:p>
          <a:p>
            <a:r>
              <a:rPr lang="pl-PL" dirty="0"/>
              <a:t>Każdy może się włączyć do działań - leży to w interesie każdego człowieka. </a:t>
            </a:r>
          </a:p>
        </p:txBody>
      </p:sp>
    </p:spTree>
    <p:extLst>
      <p:ext uri="{BB962C8B-B14F-4D97-AF65-F5344CB8AC3E}">
        <p14:creationId xmlns:p14="http://schemas.microsoft.com/office/powerpoint/2010/main" val="30194995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47173-7643-27BB-5904-ACF176DE8FB8}"/>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6F5FD58-6583-F1DB-A361-20F4948C8C8C}"/>
              </a:ext>
            </a:extLst>
          </p:cNvPr>
          <p:cNvSpPr>
            <a:spLocks noGrp="1"/>
          </p:cNvSpPr>
          <p:nvPr>
            <p:ph type="ctrTitle"/>
          </p:nvPr>
        </p:nvSpPr>
        <p:spPr>
          <a:xfrm>
            <a:off x="597375" y="302942"/>
            <a:ext cx="11001590" cy="1156138"/>
          </a:xfrm>
        </p:spPr>
        <p:txBody>
          <a:bodyPr>
            <a:normAutofit/>
          </a:bodyPr>
          <a:lstStyle/>
          <a:p>
            <a:r>
              <a:rPr lang="pl-PL" sz="4800" b="1" dirty="0">
                <a:solidFill>
                  <a:schemeClr val="accent6"/>
                </a:solidFill>
              </a:rPr>
              <a:t>Cele Zrównoważonego Rozwoju</a:t>
            </a:r>
          </a:p>
        </p:txBody>
      </p:sp>
      <p:sp>
        <p:nvSpPr>
          <p:cNvPr id="3" name="Podtytuł 2">
            <a:extLst>
              <a:ext uri="{FF2B5EF4-FFF2-40B4-BE49-F238E27FC236}">
                <a16:creationId xmlns:a16="http://schemas.microsoft.com/office/drawing/2014/main" id="{07488468-4386-FA3C-9566-B5689868426D}"/>
              </a:ext>
            </a:extLst>
          </p:cNvPr>
          <p:cNvSpPr>
            <a:spLocks noGrp="1"/>
          </p:cNvSpPr>
          <p:nvPr>
            <p:ph type="subTitle" idx="1"/>
          </p:nvPr>
        </p:nvSpPr>
        <p:spPr>
          <a:xfrm>
            <a:off x="1524000" y="1773238"/>
            <a:ext cx="9144000" cy="1655762"/>
          </a:xfrm>
        </p:spPr>
        <p:txBody>
          <a:bodyPr>
            <a:normAutofit/>
          </a:bodyPr>
          <a:lstStyle/>
          <a:p>
            <a:r>
              <a:rPr lang="pl-PL" sz="3200" dirty="0">
                <a:solidFill>
                  <a:schemeClr val="accent6"/>
                </a:solidFill>
              </a:rPr>
              <a:t>Konkretne przedmioty</a:t>
            </a:r>
          </a:p>
          <a:p>
            <a:r>
              <a:rPr lang="pl-PL" sz="3200" b="1" dirty="0">
                <a:solidFill>
                  <a:schemeClr val="accent6"/>
                </a:solidFill>
              </a:rPr>
              <a:t>PODSUMOWANIE</a:t>
            </a:r>
          </a:p>
        </p:txBody>
      </p:sp>
      <p:pic>
        <p:nvPicPr>
          <p:cNvPr id="4" name="Obraz 3" descr="Infografika przedstawiająca cele zrównoważonego rozwoju firmy eService">
            <a:extLst>
              <a:ext uri="{FF2B5EF4-FFF2-40B4-BE49-F238E27FC236}">
                <a16:creationId xmlns:a16="http://schemas.microsoft.com/office/drawing/2014/main" id="{20439206-14EC-1A59-205D-A6230AE88031}"/>
              </a:ext>
            </a:extLst>
          </p:cNvPr>
          <p:cNvPicPr>
            <a:picLocks noChangeAspect="1"/>
          </p:cNvPicPr>
          <p:nvPr/>
        </p:nvPicPr>
        <p:blipFill>
          <a:blip r:embed="rId2"/>
          <a:srcRect t="19390"/>
          <a:stretch/>
        </p:blipFill>
        <p:spPr>
          <a:xfrm>
            <a:off x="3097762" y="3289852"/>
            <a:ext cx="5996476" cy="3021098"/>
          </a:xfrm>
          <a:prstGeom prst="rect">
            <a:avLst/>
          </a:prstGeom>
        </p:spPr>
      </p:pic>
    </p:spTree>
    <p:extLst>
      <p:ext uri="{BB962C8B-B14F-4D97-AF65-F5344CB8AC3E}">
        <p14:creationId xmlns:p14="http://schemas.microsoft.com/office/powerpoint/2010/main" val="1282573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8B5C70-F32E-59D1-105D-B250870DA92F}"/>
              </a:ext>
            </a:extLst>
          </p:cNvPr>
          <p:cNvSpPr>
            <a:spLocks noGrp="1"/>
          </p:cNvSpPr>
          <p:nvPr>
            <p:ph type="title"/>
          </p:nvPr>
        </p:nvSpPr>
        <p:spPr/>
        <p:txBody>
          <a:bodyPr/>
          <a:lstStyle/>
          <a:p>
            <a:r>
              <a:rPr lang="pl-PL" dirty="0"/>
              <a:t>Cele są </a:t>
            </a:r>
            <a:r>
              <a:rPr lang="pl-PL" b="1" dirty="0">
                <a:solidFill>
                  <a:schemeClr val="accent1"/>
                </a:solidFill>
              </a:rPr>
              <a:t>niepodzielne</a:t>
            </a:r>
            <a:r>
              <a:rPr lang="pl-PL" dirty="0"/>
              <a:t> i </a:t>
            </a:r>
            <a:r>
              <a:rPr lang="pl-PL" b="1" dirty="0">
                <a:solidFill>
                  <a:schemeClr val="accent1"/>
                </a:solidFill>
              </a:rPr>
              <a:t>współzależne</a:t>
            </a:r>
            <a:r>
              <a:rPr lang="pl-PL" dirty="0"/>
              <a:t>.</a:t>
            </a:r>
          </a:p>
        </p:txBody>
      </p:sp>
      <p:sp>
        <p:nvSpPr>
          <p:cNvPr id="3" name="Symbol zastępczy zawartości 2">
            <a:extLst>
              <a:ext uri="{FF2B5EF4-FFF2-40B4-BE49-F238E27FC236}">
                <a16:creationId xmlns:a16="http://schemas.microsoft.com/office/drawing/2014/main" id="{1CBE00C5-CDA2-E624-3DD2-E74E58C1F641}"/>
              </a:ext>
            </a:extLst>
          </p:cNvPr>
          <p:cNvSpPr>
            <a:spLocks noGrp="1"/>
          </p:cNvSpPr>
          <p:nvPr>
            <p:ph idx="1"/>
          </p:nvPr>
        </p:nvSpPr>
        <p:spPr/>
        <p:txBody>
          <a:bodyPr>
            <a:normAutofit/>
          </a:bodyPr>
          <a:lstStyle/>
          <a:p>
            <a:r>
              <a:rPr lang="pl-PL" dirty="0"/>
              <a:t>Agenda na Rzecz Zrównoważonego Rozwoju inicjuje działania na wielu poziomach (rządów państw, przedstawicieli sektora prywatnego, społeczeństwa obywatelskiego, naukowców i wszystkich zainteresowanych).</a:t>
            </a:r>
          </a:p>
          <a:p>
            <a:endParaRPr lang="pl-PL" dirty="0"/>
          </a:p>
          <a:p>
            <a:r>
              <a:rPr lang="pl-PL" dirty="0"/>
              <a:t>Muszą być realizowane razem. </a:t>
            </a:r>
          </a:p>
        </p:txBody>
      </p:sp>
    </p:spTree>
    <p:extLst>
      <p:ext uri="{BB962C8B-B14F-4D97-AF65-F5344CB8AC3E}">
        <p14:creationId xmlns:p14="http://schemas.microsoft.com/office/powerpoint/2010/main" val="2239404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8BA0915-6E7F-62A7-F542-279573E74BEB}"/>
              </a:ext>
            </a:extLst>
          </p:cNvPr>
          <p:cNvSpPr>
            <a:spLocks noGrp="1"/>
          </p:cNvSpPr>
          <p:nvPr>
            <p:ph type="title"/>
          </p:nvPr>
        </p:nvSpPr>
        <p:spPr/>
        <p:txBody>
          <a:bodyPr/>
          <a:lstStyle/>
          <a:p>
            <a:r>
              <a:rPr lang="pl-PL" dirty="0"/>
              <a:t>Cele </a:t>
            </a:r>
            <a:r>
              <a:rPr lang="pl-PL" b="1" dirty="0">
                <a:solidFill>
                  <a:schemeClr val="accent1"/>
                </a:solidFill>
              </a:rPr>
              <a:t>mają przekształcić świat</a:t>
            </a:r>
            <a:r>
              <a:rPr lang="pl-PL" dirty="0"/>
              <a:t>.</a:t>
            </a:r>
          </a:p>
        </p:txBody>
      </p:sp>
      <p:sp>
        <p:nvSpPr>
          <p:cNvPr id="3" name="Symbol zastępczy zawartości 2">
            <a:extLst>
              <a:ext uri="{FF2B5EF4-FFF2-40B4-BE49-F238E27FC236}">
                <a16:creationId xmlns:a16="http://schemas.microsoft.com/office/drawing/2014/main" id="{895C9EB9-6371-F06C-E08F-F6F0E18E9796}"/>
              </a:ext>
            </a:extLst>
          </p:cNvPr>
          <p:cNvSpPr>
            <a:spLocks noGrp="1"/>
          </p:cNvSpPr>
          <p:nvPr>
            <p:ph idx="1"/>
          </p:nvPr>
        </p:nvSpPr>
        <p:spPr/>
        <p:txBody>
          <a:bodyPr/>
          <a:lstStyle/>
          <a:p>
            <a:r>
              <a:rPr lang="pl-PL" dirty="0"/>
              <a:t>Istotnym elementem Celów Zrównoważonego Rozwoju jest to, by żadna osoba, żaden region, kraj czy grupa ludzi nie pozostała pominięta. </a:t>
            </a:r>
          </a:p>
          <a:p>
            <a:endParaRPr lang="pl-PL" dirty="0"/>
          </a:p>
          <a:p>
            <a:r>
              <a:rPr lang="pl-PL" dirty="0"/>
              <a:t>To agenda dla planety – naszego wspólnego domu. </a:t>
            </a:r>
          </a:p>
          <a:p>
            <a:endParaRPr lang="pl-PL" dirty="0"/>
          </a:p>
          <a:p>
            <a:r>
              <a:rPr lang="pl-PL" dirty="0"/>
              <a:t>To agenda wspólnego dobrobytu, pokoju i partnerstwa.</a:t>
            </a:r>
          </a:p>
        </p:txBody>
      </p:sp>
    </p:spTree>
    <p:extLst>
      <p:ext uri="{BB962C8B-B14F-4D97-AF65-F5344CB8AC3E}">
        <p14:creationId xmlns:p14="http://schemas.microsoft.com/office/powerpoint/2010/main" val="1286469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D8A9A3-9201-553C-EEC2-CE8B8E61FBBC}"/>
              </a:ext>
            </a:extLst>
          </p:cNvPr>
          <p:cNvSpPr>
            <a:spLocks noGrp="1"/>
          </p:cNvSpPr>
          <p:nvPr>
            <p:ph type="title"/>
          </p:nvPr>
        </p:nvSpPr>
        <p:spPr>
          <a:xfrm>
            <a:off x="364066" y="2766218"/>
            <a:ext cx="5370689" cy="1325563"/>
          </a:xfrm>
        </p:spPr>
        <p:txBody>
          <a:bodyPr/>
          <a:lstStyle/>
          <a:p>
            <a:r>
              <a:rPr lang="pl-PL" dirty="0"/>
              <a:t>Ślad węglowy </a:t>
            </a:r>
            <a:br>
              <a:rPr lang="pl-PL" dirty="0"/>
            </a:br>
            <a:r>
              <a:rPr lang="pl-PL" dirty="0"/>
              <a:t>– wprowadzenie</a:t>
            </a:r>
          </a:p>
        </p:txBody>
      </p:sp>
      <p:sp>
        <p:nvSpPr>
          <p:cNvPr id="3" name="Symbol zastępczy zawartości 2">
            <a:extLst>
              <a:ext uri="{FF2B5EF4-FFF2-40B4-BE49-F238E27FC236}">
                <a16:creationId xmlns:a16="http://schemas.microsoft.com/office/drawing/2014/main" id="{B89B165B-A337-4600-AA63-3998E448B6C4}"/>
              </a:ext>
            </a:extLst>
          </p:cNvPr>
          <p:cNvSpPr>
            <a:spLocks noGrp="1"/>
          </p:cNvSpPr>
          <p:nvPr>
            <p:ph idx="1"/>
          </p:nvPr>
        </p:nvSpPr>
        <p:spPr>
          <a:xfrm>
            <a:off x="4391378" y="259643"/>
            <a:ext cx="7620000" cy="6536267"/>
          </a:xfrm>
        </p:spPr>
        <p:txBody>
          <a:bodyPr>
            <a:normAutofit fontScale="70000" lnSpcReduction="20000"/>
          </a:bodyPr>
          <a:lstStyle/>
          <a:p>
            <a:pPr algn="l" rtl="0" fontAlgn="base">
              <a:lnSpc>
                <a:spcPct val="120000"/>
              </a:lnSpc>
              <a:buNone/>
            </a:pPr>
            <a:r>
              <a:rPr lang="pl-PL" sz="2900" b="1" i="0" u="none" strike="noStrike" dirty="0">
                <a:solidFill>
                  <a:schemeClr val="accent1"/>
                </a:solidFill>
                <a:effectLst/>
              </a:rPr>
              <a:t>Ślad węglowy</a:t>
            </a:r>
            <a:r>
              <a:rPr lang="pl-PL" sz="2900" b="0" i="0" u="none" strike="noStrike" dirty="0">
                <a:solidFill>
                  <a:schemeClr val="accent1"/>
                </a:solidFill>
                <a:effectLst/>
              </a:rPr>
              <a:t> </a:t>
            </a:r>
            <a:r>
              <a:rPr lang="pl-PL" sz="2900" b="0" i="0" u="none" strike="noStrike" dirty="0">
                <a:solidFill>
                  <a:srgbClr val="0E2841"/>
                </a:solidFill>
                <a:effectLst/>
              </a:rPr>
              <a:t>–  suma całkowitej emisji gazów cieplarnianych przez daną osobę, organizację, firmę lub wydarzenie albo też produkt.</a:t>
            </a:r>
            <a:r>
              <a:rPr lang="en-US" sz="2900" b="0" i="0" dirty="0">
                <a:solidFill>
                  <a:srgbClr val="000000"/>
                </a:solidFill>
                <a:effectLst/>
              </a:rPr>
              <a:t>​</a:t>
            </a:r>
          </a:p>
          <a:p>
            <a:pPr fontAlgn="base">
              <a:lnSpc>
                <a:spcPct val="120000"/>
              </a:lnSpc>
              <a:buNone/>
            </a:pPr>
            <a:r>
              <a:rPr lang="pl-PL" sz="2900" b="1" i="0" u="none" strike="noStrike" dirty="0">
                <a:solidFill>
                  <a:srgbClr val="205C96"/>
                </a:solidFill>
                <a:effectLst/>
              </a:rPr>
              <a:t>Osoby/organizacje/firmy</a:t>
            </a:r>
            <a:r>
              <a:rPr lang="pl-PL" sz="2900" b="0" i="0" u="none" strike="noStrike" dirty="0">
                <a:solidFill>
                  <a:srgbClr val="0E2841"/>
                </a:solidFill>
                <a:effectLst/>
              </a:rPr>
              <a:t> </a:t>
            </a:r>
            <a:r>
              <a:rPr lang="pl-PL" sz="2900" dirty="0">
                <a:solidFill>
                  <a:srgbClr val="0E2841"/>
                </a:solidFill>
              </a:rPr>
              <a:t>–</a:t>
            </a:r>
            <a:r>
              <a:rPr lang="pl-PL" sz="2900" b="0" i="0" u="none" strike="noStrike" dirty="0">
                <a:solidFill>
                  <a:srgbClr val="0E2841"/>
                </a:solidFill>
                <a:effectLst/>
              </a:rPr>
              <a:t> całość działań</a:t>
            </a:r>
            <a:r>
              <a:rPr lang="pl-PL" sz="2900" b="0" i="0" dirty="0">
                <a:solidFill>
                  <a:srgbClr val="000000"/>
                </a:solidFill>
                <a:effectLst/>
              </a:rPr>
              <a:t>​</a:t>
            </a:r>
          </a:p>
          <a:p>
            <a:pPr fontAlgn="base">
              <a:lnSpc>
                <a:spcPct val="120000"/>
              </a:lnSpc>
              <a:buNone/>
            </a:pPr>
            <a:r>
              <a:rPr lang="pl-PL" sz="2900" b="1" i="0" u="none" strike="noStrike" dirty="0">
                <a:solidFill>
                  <a:srgbClr val="205C96"/>
                </a:solidFill>
                <a:effectLst/>
              </a:rPr>
              <a:t>Produkty</a:t>
            </a:r>
            <a:r>
              <a:rPr lang="pl-PL" sz="2900" dirty="0">
                <a:solidFill>
                  <a:srgbClr val="0E2841"/>
                </a:solidFill>
              </a:rPr>
              <a:t> – </a:t>
            </a:r>
            <a:r>
              <a:rPr lang="pl-PL" sz="2900" b="0" i="0" u="none" strike="noStrike" dirty="0">
                <a:solidFill>
                  <a:srgbClr val="0E2841"/>
                </a:solidFill>
                <a:effectLst/>
              </a:rPr>
              <a:t>całość emisji gazów cieplarnianych liczona od momentu wydobycia surowców, z których produkt powstanie, przez produkcję, następnie użytkowanie, aż po recykling produktu.</a:t>
            </a:r>
            <a:r>
              <a:rPr lang="pl-PL" sz="2900" b="0" i="0" dirty="0">
                <a:solidFill>
                  <a:srgbClr val="000000"/>
                </a:solidFill>
                <a:effectLst/>
              </a:rPr>
              <a:t>​</a:t>
            </a:r>
          </a:p>
          <a:p>
            <a:pPr algn="l" rtl="0" fontAlgn="base">
              <a:lnSpc>
                <a:spcPct val="120000"/>
              </a:lnSpc>
              <a:buNone/>
            </a:pPr>
            <a:r>
              <a:rPr lang="pl-PL" sz="2900" b="1" i="0" u="none" strike="noStrike" dirty="0">
                <a:solidFill>
                  <a:schemeClr val="accent1"/>
                </a:solidFill>
                <a:effectLst/>
              </a:rPr>
              <a:t>Redukcja - dlaczego?</a:t>
            </a:r>
            <a:r>
              <a:rPr lang="pl-PL" sz="2900" b="1" i="0" dirty="0">
                <a:solidFill>
                  <a:schemeClr val="accent1"/>
                </a:solidFill>
                <a:effectLst/>
              </a:rPr>
              <a:t>​ </a:t>
            </a:r>
            <a:r>
              <a:rPr lang="pl-PL" sz="2900" b="0" i="0" u="none" strike="noStrike" dirty="0">
                <a:solidFill>
                  <a:srgbClr val="0E2841"/>
                </a:solidFill>
                <a:effectLst/>
              </a:rPr>
              <a:t>Mniejszy ślad węglowy to:</a:t>
            </a:r>
            <a:r>
              <a:rPr lang="pl-PL" sz="2900" b="0" i="0" dirty="0">
                <a:solidFill>
                  <a:srgbClr val="000000"/>
                </a:solidFill>
                <a:effectLst/>
              </a:rPr>
              <a:t>​</a:t>
            </a:r>
          </a:p>
          <a:p>
            <a:pPr algn="l" rtl="0" fontAlgn="base">
              <a:lnSpc>
                <a:spcPct val="120000"/>
              </a:lnSpc>
              <a:buFont typeface="Arial" panose="020B0604020202020204" pitchFamily="34" charset="0"/>
              <a:buChar char="•"/>
            </a:pPr>
            <a:r>
              <a:rPr lang="pl-PL" sz="2900" b="0" i="0" u="none" strike="noStrike" dirty="0">
                <a:solidFill>
                  <a:srgbClr val="0E2841"/>
                </a:solidFill>
                <a:effectLst/>
              </a:rPr>
              <a:t>Korzystne zmiany w środowisku; </a:t>
            </a:r>
            <a:r>
              <a:rPr lang="pl-PL" sz="2900" b="0" i="0" dirty="0">
                <a:solidFill>
                  <a:srgbClr val="000000"/>
                </a:solidFill>
                <a:effectLst/>
              </a:rPr>
              <a:t>​</a:t>
            </a:r>
          </a:p>
          <a:p>
            <a:pPr algn="l" rtl="0" fontAlgn="base">
              <a:lnSpc>
                <a:spcPct val="120000"/>
              </a:lnSpc>
              <a:buFont typeface="Arial" panose="020B0604020202020204" pitchFamily="34" charset="0"/>
              <a:buChar char="•"/>
            </a:pPr>
            <a:r>
              <a:rPr lang="pl-PL" sz="2900" b="0" i="0" u="none" strike="noStrike" dirty="0">
                <a:solidFill>
                  <a:srgbClr val="0E2841"/>
                </a:solidFill>
                <a:effectLst/>
              </a:rPr>
              <a:t>Racjonalizacja zużycia energii oraz surowców czy wprowadzenie recyklingu przekładają się na optymalizację finansów firmy;</a:t>
            </a:r>
            <a:r>
              <a:rPr lang="pl-PL" sz="2900" b="0" i="0" dirty="0">
                <a:solidFill>
                  <a:srgbClr val="000000"/>
                </a:solidFill>
                <a:effectLst/>
              </a:rPr>
              <a:t>​</a:t>
            </a:r>
          </a:p>
          <a:p>
            <a:pPr fontAlgn="base">
              <a:lnSpc>
                <a:spcPct val="120000"/>
              </a:lnSpc>
            </a:pPr>
            <a:r>
              <a:rPr lang="pl-PL" sz="2900" b="0" i="0" u="none" strike="noStrike" dirty="0">
                <a:solidFill>
                  <a:srgbClr val="0E2841"/>
                </a:solidFill>
                <a:effectLst/>
              </a:rPr>
              <a:t>Kwestie wizerunkowe</a:t>
            </a:r>
            <a:r>
              <a:rPr lang="pl-PL" sz="2900" dirty="0">
                <a:solidFill>
                  <a:srgbClr val="0E2841"/>
                </a:solidFill>
              </a:rPr>
              <a:t> – </a:t>
            </a:r>
            <a:r>
              <a:rPr lang="pl-PL" sz="2900" b="0" i="0" u="none" strike="noStrike" dirty="0">
                <a:solidFill>
                  <a:srgbClr val="0E2841"/>
                </a:solidFill>
                <a:effectLst/>
              </a:rPr>
              <a:t>wraz ze wzrostem świadomości konsumentów rośnie oczekiwanie, by produkty które trafiają do ich rąk, cechowały się przyjaznym dla środowiska procesem produkcji, co oznacza, że zyskują w tym miejscu firmy, które mogą pochwalić się skuteczną redukcją swojego śladu węglowego;</a:t>
            </a:r>
            <a:r>
              <a:rPr lang="pl-PL" sz="2900" b="0" i="0" dirty="0">
                <a:solidFill>
                  <a:srgbClr val="000000"/>
                </a:solidFill>
                <a:effectLst/>
              </a:rPr>
              <a:t>​</a:t>
            </a:r>
          </a:p>
          <a:p>
            <a:pPr algn="l" rtl="0" fontAlgn="base">
              <a:lnSpc>
                <a:spcPct val="120000"/>
              </a:lnSpc>
              <a:buFont typeface="Arial" panose="020B0604020202020204" pitchFamily="34" charset="0"/>
              <a:buChar char="•"/>
            </a:pPr>
            <a:r>
              <a:rPr lang="pl-PL" sz="2900" b="0" i="0" u="none" strike="noStrike" dirty="0">
                <a:solidFill>
                  <a:srgbClr val="0E2841"/>
                </a:solidFill>
                <a:effectLst/>
              </a:rPr>
              <a:t>Pracownicy – dojazdy do pracy, korzystanie z urządzeń, przenoszenie do chmury, ergonomia pracy.</a:t>
            </a:r>
            <a:r>
              <a:rPr lang="pl-PL" sz="2900" b="0" i="0" dirty="0">
                <a:solidFill>
                  <a:srgbClr val="000000"/>
                </a:solidFill>
                <a:effectLst/>
              </a:rPr>
              <a:t>​</a:t>
            </a:r>
          </a:p>
        </p:txBody>
      </p:sp>
    </p:spTree>
    <p:extLst>
      <p:ext uri="{BB962C8B-B14F-4D97-AF65-F5344CB8AC3E}">
        <p14:creationId xmlns:p14="http://schemas.microsoft.com/office/powerpoint/2010/main" val="3874728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F0D78EA7-0A89-A86E-B61A-A9D2CF7E5F86}"/>
              </a:ext>
            </a:extLst>
          </p:cNvPr>
          <p:cNvSpPr txBox="1"/>
          <p:nvPr/>
        </p:nvSpPr>
        <p:spPr>
          <a:xfrm>
            <a:off x="146754" y="151179"/>
            <a:ext cx="11853335" cy="4847481"/>
          </a:xfrm>
          <a:prstGeom prst="rect">
            <a:avLst/>
          </a:prstGeom>
          <a:noFill/>
        </p:spPr>
        <p:txBody>
          <a:bodyPr wrap="square">
            <a:spAutoFit/>
          </a:bodyPr>
          <a:lstStyle/>
          <a:p>
            <a:pPr fontAlgn="base"/>
            <a:r>
              <a:rPr lang="pl-PL" sz="2000" b="1" i="0" u="none" strike="noStrike" dirty="0">
                <a:solidFill>
                  <a:schemeClr val="accent1"/>
                </a:solidFill>
                <a:effectLst/>
              </a:rPr>
              <a:t>Indywidualny ślad węglowy </a:t>
            </a:r>
            <a:r>
              <a:rPr lang="pl-PL" sz="2000" dirty="0"/>
              <a:t>–</a:t>
            </a:r>
            <a:r>
              <a:rPr lang="pl-PL" sz="2000" b="1" i="0" u="none" strike="noStrike" dirty="0">
                <a:effectLst/>
              </a:rPr>
              <a:t> </a:t>
            </a:r>
            <a:r>
              <a:rPr lang="pl-PL" sz="2000" b="0" i="0" u="none" strike="noStrike" dirty="0">
                <a:effectLst/>
              </a:rPr>
              <a:t>całkowita suma gazów cieplarnianych emitowanych bezpośrednio lub pośrednio przez daną osobę </a:t>
            </a:r>
            <a:r>
              <a:rPr lang="pl-PL" sz="2000" b="0" i="0" dirty="0">
                <a:effectLst/>
              </a:rPr>
              <a:t>​</a:t>
            </a:r>
            <a:r>
              <a:rPr lang="pl-PL" sz="2000" b="0" i="0" u="none" strike="noStrike" dirty="0">
                <a:effectLst/>
              </a:rPr>
              <a:t>w określonym czasie, najczęściej w ciągu roku. Obejmuje on wszystkie aspekty naszego codziennego życia – od sposobu odżywiania, przez transport, po ogrzewanie domu czy korzystanie z urządzeń elektronicznych.</a:t>
            </a:r>
            <a:r>
              <a:rPr lang="pl-PL" sz="2000" b="0" i="0" dirty="0">
                <a:effectLst/>
              </a:rPr>
              <a:t>​</a:t>
            </a:r>
          </a:p>
          <a:p>
            <a:pPr algn="l" rtl="0" fontAlgn="base">
              <a:buNone/>
            </a:pPr>
            <a:endParaRPr lang="pl-PL" sz="2000" b="0" i="0" dirty="0">
              <a:solidFill>
                <a:srgbClr val="000000"/>
              </a:solidFill>
              <a:effectLst/>
            </a:endParaRPr>
          </a:p>
          <a:p>
            <a:pPr algn="l" rtl="0" fontAlgn="base">
              <a:buNone/>
            </a:pPr>
            <a:r>
              <a:rPr lang="pl-PL" sz="2000" b="1" i="0" u="none" strike="noStrike" dirty="0">
                <a:solidFill>
                  <a:schemeClr val="accent1"/>
                </a:solidFill>
                <a:effectLst/>
              </a:rPr>
              <a:t>Kalkulator – aspekty naszego życia:</a:t>
            </a:r>
            <a:r>
              <a:rPr lang="en-US" sz="2000" b="0" i="0" dirty="0">
                <a:solidFill>
                  <a:schemeClr val="accent1"/>
                </a:solidFill>
                <a:effectLst/>
              </a:rPr>
              <a:t>​</a:t>
            </a:r>
          </a:p>
          <a:p>
            <a:pPr algn="l" rtl="0" fontAlgn="base">
              <a:buFont typeface="Arial" panose="020B0604020202020204" pitchFamily="34" charset="0"/>
              <a:buChar char="•"/>
            </a:pPr>
            <a:r>
              <a:rPr lang="pl-PL" sz="2000" b="1" i="0" u="none" strike="noStrike" dirty="0">
                <a:solidFill>
                  <a:srgbClr val="0E2841"/>
                </a:solidFill>
                <a:effectLst/>
              </a:rPr>
              <a:t>transport</a:t>
            </a:r>
            <a:r>
              <a:rPr lang="pl-PL" sz="2000" b="0" i="0" u="none" strike="noStrike" dirty="0">
                <a:solidFill>
                  <a:srgbClr val="0E2841"/>
                </a:solidFill>
                <a:effectLst/>
              </a:rPr>
              <a:t> — rodzaj i częstotliwość używanych środków transportu,</a:t>
            </a:r>
            <a:r>
              <a:rPr lang="pl-PL" sz="2000" b="0" i="0" dirty="0">
                <a:solidFill>
                  <a:srgbClr val="000000"/>
                </a:solidFill>
                <a:effectLst/>
              </a:rPr>
              <a:t>​</a:t>
            </a:r>
          </a:p>
          <a:p>
            <a:pPr algn="l" rtl="0" fontAlgn="base">
              <a:buFont typeface="Arial" panose="020B0604020202020204" pitchFamily="34" charset="0"/>
              <a:buChar char="•"/>
            </a:pPr>
            <a:r>
              <a:rPr lang="pl-PL" sz="2000" b="1" i="0" u="none" strike="noStrike" dirty="0">
                <a:solidFill>
                  <a:srgbClr val="0E2841"/>
                </a:solidFill>
                <a:effectLst/>
              </a:rPr>
              <a:t>mieszkanie</a:t>
            </a:r>
            <a:r>
              <a:rPr lang="pl-PL" sz="2000" b="0" i="0" u="none" strike="noStrike" dirty="0">
                <a:solidFill>
                  <a:srgbClr val="0E2841"/>
                </a:solidFill>
                <a:effectLst/>
              </a:rPr>
              <a:t> — wielkość, rodzaj ogrzewania, zużycie energii elektrycznej,</a:t>
            </a:r>
            <a:r>
              <a:rPr lang="pl-PL" sz="2000" b="0" i="0" dirty="0">
                <a:solidFill>
                  <a:srgbClr val="000000"/>
                </a:solidFill>
                <a:effectLst/>
              </a:rPr>
              <a:t>​</a:t>
            </a:r>
          </a:p>
          <a:p>
            <a:pPr algn="l" rtl="0" fontAlgn="base">
              <a:buFont typeface="Arial" panose="020B0604020202020204" pitchFamily="34" charset="0"/>
              <a:buChar char="•"/>
            </a:pPr>
            <a:r>
              <a:rPr lang="pl-PL" sz="2000" b="1" i="0" u="none" strike="noStrike" dirty="0">
                <a:solidFill>
                  <a:srgbClr val="0E2841"/>
                </a:solidFill>
                <a:effectLst/>
              </a:rPr>
              <a:t>dieta</a:t>
            </a:r>
            <a:r>
              <a:rPr lang="pl-PL" sz="2000" b="0" i="0" u="none" strike="noStrike" dirty="0">
                <a:solidFill>
                  <a:srgbClr val="0E2841"/>
                </a:solidFill>
                <a:effectLst/>
              </a:rPr>
              <a:t> — rodzaj i ilość spożywanego mięsa, nabiału, produktów roślinnych,</a:t>
            </a:r>
            <a:r>
              <a:rPr lang="pl-PL" sz="2000" b="0" i="0" dirty="0">
                <a:solidFill>
                  <a:srgbClr val="000000"/>
                </a:solidFill>
                <a:effectLst/>
              </a:rPr>
              <a:t>​</a:t>
            </a:r>
          </a:p>
          <a:p>
            <a:pPr algn="l" rtl="0" fontAlgn="base">
              <a:buFont typeface="Arial" panose="020B0604020202020204" pitchFamily="34" charset="0"/>
              <a:buChar char="•"/>
            </a:pPr>
            <a:r>
              <a:rPr lang="pl-PL" sz="2000" b="1" i="0" u="none" strike="noStrike" dirty="0">
                <a:solidFill>
                  <a:srgbClr val="0E2841"/>
                </a:solidFill>
                <a:effectLst/>
              </a:rPr>
              <a:t>zakupy</a:t>
            </a:r>
            <a:r>
              <a:rPr lang="pl-PL" sz="2000" b="0" i="0" u="none" strike="noStrike" dirty="0">
                <a:solidFill>
                  <a:srgbClr val="0E2841"/>
                </a:solidFill>
                <a:effectLst/>
              </a:rPr>
              <a:t> — częstotliwość zakupów, rodzaje nabywanych produktów,</a:t>
            </a:r>
            <a:r>
              <a:rPr lang="pl-PL" sz="2000" b="0" i="0" dirty="0">
                <a:solidFill>
                  <a:srgbClr val="000000"/>
                </a:solidFill>
                <a:effectLst/>
              </a:rPr>
              <a:t>​</a:t>
            </a:r>
          </a:p>
          <a:p>
            <a:pPr algn="l" rtl="0" fontAlgn="base">
              <a:buFont typeface="Arial" panose="020B0604020202020204" pitchFamily="34" charset="0"/>
              <a:buChar char="•"/>
            </a:pPr>
            <a:r>
              <a:rPr lang="pl-PL" sz="2000" b="1" i="0" u="none" strike="noStrike" dirty="0">
                <a:solidFill>
                  <a:srgbClr val="0E2841"/>
                </a:solidFill>
                <a:effectLst/>
              </a:rPr>
              <a:t>odpady</a:t>
            </a:r>
            <a:r>
              <a:rPr lang="pl-PL" sz="2000" b="0" i="0" u="none" strike="noStrike" dirty="0">
                <a:solidFill>
                  <a:srgbClr val="0E2841"/>
                </a:solidFill>
                <a:effectLst/>
              </a:rPr>
              <a:t> — ilość generowanych odpadów, stopień ich segregacji i recyklingu.</a:t>
            </a:r>
            <a:r>
              <a:rPr lang="pl-PL" sz="2000" b="0" i="0" dirty="0">
                <a:solidFill>
                  <a:srgbClr val="000000"/>
                </a:solidFill>
                <a:effectLst/>
              </a:rPr>
              <a:t>​</a:t>
            </a:r>
          </a:p>
          <a:p>
            <a:pPr algn="l" rtl="0" fontAlgn="base"/>
            <a:r>
              <a:rPr lang="pl-PL" sz="2000" b="0" i="0" u="none" strike="noStrike" dirty="0">
                <a:solidFill>
                  <a:srgbClr val="0E2841"/>
                </a:solidFill>
                <a:effectLst/>
              </a:rPr>
              <a:t>Według danych Komisji Europejskiej przeciętny mieszkaniec Polski emituje około 23 kg CO2 dziennie, co daje około 8,4 ton rocznie (dane z 2023 r.).</a:t>
            </a:r>
            <a:r>
              <a:rPr lang="pl-PL" sz="2000" b="0" i="0" dirty="0">
                <a:solidFill>
                  <a:srgbClr val="000000"/>
                </a:solidFill>
                <a:effectLst/>
              </a:rPr>
              <a:t>​</a:t>
            </a:r>
          </a:p>
          <a:p>
            <a:pPr algn="l" rtl="0" fontAlgn="base"/>
            <a:endParaRPr lang="pl-PL" sz="2000" dirty="0">
              <a:solidFill>
                <a:srgbClr val="000000"/>
              </a:solidFill>
            </a:endParaRPr>
          </a:p>
          <a:p>
            <a:pPr algn="l" rtl="0" fontAlgn="base"/>
            <a:r>
              <a:rPr lang="pl-PL" sz="2000" b="1" i="0" dirty="0">
                <a:solidFill>
                  <a:schemeClr val="accent1"/>
                </a:solidFill>
                <a:effectLst/>
              </a:rPr>
              <a:t>Proponowane kalkulatory śladu węglowego:</a:t>
            </a:r>
          </a:p>
        </p:txBody>
      </p:sp>
      <p:pic>
        <p:nvPicPr>
          <p:cNvPr id="2" name="Obraz 1">
            <a:extLst>
              <a:ext uri="{FF2B5EF4-FFF2-40B4-BE49-F238E27FC236}">
                <a16:creationId xmlns:a16="http://schemas.microsoft.com/office/drawing/2014/main" id="{5D2EB51E-40B7-C01E-10C2-ADCE19743E94}"/>
              </a:ext>
            </a:extLst>
          </p:cNvPr>
          <p:cNvPicPr>
            <a:picLocks noChangeAspect="1"/>
          </p:cNvPicPr>
          <p:nvPr/>
        </p:nvPicPr>
        <p:blipFill>
          <a:blip r:embed="rId2"/>
          <a:stretch>
            <a:fillRect/>
          </a:stretch>
        </p:blipFill>
        <p:spPr>
          <a:xfrm>
            <a:off x="931181" y="4860160"/>
            <a:ext cx="3702604" cy="1850093"/>
          </a:xfrm>
          <a:prstGeom prst="rect">
            <a:avLst/>
          </a:prstGeom>
        </p:spPr>
      </p:pic>
      <p:pic>
        <p:nvPicPr>
          <p:cNvPr id="4" name="Obraz 3">
            <a:extLst>
              <a:ext uri="{FF2B5EF4-FFF2-40B4-BE49-F238E27FC236}">
                <a16:creationId xmlns:a16="http://schemas.microsoft.com/office/drawing/2014/main" id="{3201000A-2DE9-F64A-2253-7CF3B19AFF12}"/>
              </a:ext>
            </a:extLst>
          </p:cNvPr>
          <p:cNvPicPr>
            <a:picLocks noChangeAspect="1"/>
          </p:cNvPicPr>
          <p:nvPr/>
        </p:nvPicPr>
        <p:blipFill>
          <a:blip r:embed="rId3"/>
          <a:stretch>
            <a:fillRect/>
          </a:stretch>
        </p:blipFill>
        <p:spPr>
          <a:xfrm>
            <a:off x="6096000" y="4856728"/>
            <a:ext cx="4470449" cy="1850093"/>
          </a:xfrm>
          <a:prstGeom prst="rect">
            <a:avLst/>
          </a:prstGeom>
        </p:spPr>
      </p:pic>
    </p:spTree>
    <p:extLst>
      <p:ext uri="{BB962C8B-B14F-4D97-AF65-F5344CB8AC3E}">
        <p14:creationId xmlns:p14="http://schemas.microsoft.com/office/powerpoint/2010/main" val="2505585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0D2CD32-C9AC-BB9E-879B-1EF2C12BEF73}"/>
              </a:ext>
            </a:extLst>
          </p:cNvPr>
          <p:cNvSpPr>
            <a:spLocks noGrp="1"/>
          </p:cNvSpPr>
          <p:nvPr>
            <p:ph type="title"/>
          </p:nvPr>
        </p:nvSpPr>
        <p:spPr/>
        <p:txBody>
          <a:bodyPr/>
          <a:lstStyle/>
          <a:p>
            <a:pPr algn="ctr"/>
            <a:r>
              <a:rPr lang="pl-PL" dirty="0"/>
              <a:t>Kalkulator śladu węglowego – propozycje </a:t>
            </a:r>
          </a:p>
        </p:txBody>
      </p:sp>
      <p:sp>
        <p:nvSpPr>
          <p:cNvPr id="3" name="Symbol zastępczy zawartości 2">
            <a:extLst>
              <a:ext uri="{FF2B5EF4-FFF2-40B4-BE49-F238E27FC236}">
                <a16:creationId xmlns:a16="http://schemas.microsoft.com/office/drawing/2014/main" id="{0A6EFBC6-134D-888A-D82E-2EC7FDDF327D}"/>
              </a:ext>
            </a:extLst>
          </p:cNvPr>
          <p:cNvSpPr>
            <a:spLocks noGrp="1"/>
          </p:cNvSpPr>
          <p:nvPr>
            <p:ph idx="1"/>
          </p:nvPr>
        </p:nvSpPr>
        <p:spPr/>
        <p:txBody>
          <a:bodyPr/>
          <a:lstStyle/>
          <a:p>
            <a:r>
              <a:rPr lang="pl-PL" dirty="0"/>
              <a:t>WWF: </a:t>
            </a:r>
            <a:r>
              <a:rPr lang="en-US" b="0" i="0" dirty="0">
                <a:solidFill>
                  <a:srgbClr val="1F1F1F"/>
                </a:solidFill>
                <a:effectLst/>
                <a:latin typeface="Google Sans"/>
              </a:rPr>
              <a:t>World Wide Fund for Nature</a:t>
            </a:r>
            <a:r>
              <a:rPr lang="pl-PL" dirty="0">
                <a:solidFill>
                  <a:srgbClr val="1F1F1F"/>
                </a:solidFill>
                <a:latin typeface="Google Sans"/>
              </a:rPr>
              <a:t>: </a:t>
            </a:r>
          </a:p>
          <a:p>
            <a:pPr marL="0" indent="0" algn="ctr">
              <a:buNone/>
            </a:pPr>
            <a:r>
              <a:rPr lang="pl-PL" dirty="0">
                <a:solidFill>
                  <a:srgbClr val="1F1F1F"/>
                </a:solidFill>
                <a:latin typeface="Google Sans"/>
                <a:hlinkClick r:id="rId2"/>
              </a:rPr>
              <a:t>https://footprint.wwf.org.uk/</a:t>
            </a:r>
            <a:r>
              <a:rPr lang="pl-PL" dirty="0">
                <a:solidFill>
                  <a:srgbClr val="1F1F1F"/>
                </a:solidFill>
                <a:latin typeface="Google Sans"/>
              </a:rPr>
              <a:t> </a:t>
            </a:r>
          </a:p>
          <a:p>
            <a:pPr marL="0" indent="0" algn="ctr">
              <a:buNone/>
            </a:pPr>
            <a:endParaRPr lang="pl-PL" b="0" i="0" dirty="0">
              <a:solidFill>
                <a:srgbClr val="1F1F1F"/>
              </a:solidFill>
              <a:effectLst/>
              <a:latin typeface="Google Sans"/>
            </a:endParaRPr>
          </a:p>
          <a:p>
            <a:r>
              <a:rPr lang="pl-PL" dirty="0" err="1">
                <a:solidFill>
                  <a:srgbClr val="1F1F1F"/>
                </a:solidFill>
                <a:latin typeface="Google Sans"/>
              </a:rPr>
              <a:t>CliamteHero</a:t>
            </a:r>
            <a:r>
              <a:rPr lang="pl-PL" dirty="0">
                <a:solidFill>
                  <a:srgbClr val="1F1F1F"/>
                </a:solidFill>
                <a:latin typeface="Google Sans"/>
              </a:rPr>
              <a:t>: </a:t>
            </a:r>
          </a:p>
          <a:p>
            <a:pPr marL="0" indent="0" algn="ctr">
              <a:buNone/>
            </a:pPr>
            <a:r>
              <a:rPr lang="pl-PL" dirty="0">
                <a:hlinkClick r:id="rId3"/>
              </a:rPr>
              <a:t>https://carbon-calculator.climatehero.org/</a:t>
            </a:r>
            <a:r>
              <a:rPr lang="pl-PL" dirty="0"/>
              <a:t> </a:t>
            </a:r>
          </a:p>
          <a:p>
            <a:pPr marL="0" indent="0">
              <a:buNone/>
            </a:pPr>
            <a:endParaRPr lang="pl-PL" dirty="0"/>
          </a:p>
        </p:txBody>
      </p:sp>
    </p:spTree>
    <p:extLst>
      <p:ext uri="{BB962C8B-B14F-4D97-AF65-F5344CB8AC3E}">
        <p14:creationId xmlns:p14="http://schemas.microsoft.com/office/powerpoint/2010/main" val="3995481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AB3A310-F7F4-760B-DA2B-40B836DCE3CB}"/>
              </a:ext>
            </a:extLst>
          </p:cNvPr>
          <p:cNvSpPr>
            <a:spLocks noGrp="1"/>
          </p:cNvSpPr>
          <p:nvPr>
            <p:ph type="title"/>
          </p:nvPr>
        </p:nvSpPr>
        <p:spPr/>
        <p:txBody>
          <a:bodyPr/>
          <a:lstStyle/>
          <a:p>
            <a:r>
              <a:rPr lang="pl-PL" dirty="0"/>
              <a:t>Cele ZR – źródła </a:t>
            </a:r>
          </a:p>
        </p:txBody>
      </p:sp>
      <p:sp>
        <p:nvSpPr>
          <p:cNvPr id="3" name="Symbol zastępczy zawartości 2">
            <a:extLst>
              <a:ext uri="{FF2B5EF4-FFF2-40B4-BE49-F238E27FC236}">
                <a16:creationId xmlns:a16="http://schemas.microsoft.com/office/drawing/2014/main" id="{11C325C8-ACE4-5EFD-A401-666FB1F1CBAE}"/>
              </a:ext>
            </a:extLst>
          </p:cNvPr>
          <p:cNvSpPr>
            <a:spLocks noGrp="1"/>
          </p:cNvSpPr>
          <p:nvPr>
            <p:ph idx="1"/>
          </p:nvPr>
        </p:nvSpPr>
        <p:spPr>
          <a:xfrm>
            <a:off x="838200" y="1825625"/>
            <a:ext cx="10515600" cy="4667250"/>
          </a:xfrm>
        </p:spPr>
        <p:txBody>
          <a:bodyPr>
            <a:normAutofit/>
          </a:bodyPr>
          <a:lstStyle/>
          <a:p>
            <a:r>
              <a:rPr lang="pl-PL" dirty="0"/>
              <a:t>Ministerstwo Rozwoju i Technologii: </a:t>
            </a:r>
            <a:r>
              <a:rPr lang="pl-PL" dirty="0">
                <a:hlinkClick r:id="rId2"/>
              </a:rPr>
              <a:t>https://www.gov.pl/web/rozwoj-technologia/cele-zrownowazonego-rozwoju</a:t>
            </a:r>
            <a:r>
              <a:rPr lang="pl-PL" dirty="0"/>
              <a:t> </a:t>
            </a:r>
          </a:p>
          <a:p>
            <a:r>
              <a:rPr lang="pl-PL" dirty="0"/>
              <a:t>United Nations: </a:t>
            </a:r>
            <a:r>
              <a:rPr lang="pl-PL" dirty="0">
                <a:hlinkClick r:id="rId3"/>
              </a:rPr>
              <a:t>https://sdgs.un.org/goals</a:t>
            </a:r>
            <a:r>
              <a:rPr lang="pl-PL" dirty="0"/>
              <a:t> </a:t>
            </a:r>
          </a:p>
          <a:p>
            <a:r>
              <a:rPr lang="pl-PL" dirty="0"/>
              <a:t>UN Development </a:t>
            </a:r>
            <a:r>
              <a:rPr lang="pl-PL" dirty="0" err="1"/>
              <a:t>Programme</a:t>
            </a:r>
            <a:r>
              <a:rPr lang="pl-PL" dirty="0"/>
              <a:t>: </a:t>
            </a:r>
            <a:r>
              <a:rPr lang="pl-PL" dirty="0">
                <a:hlinkClick r:id="rId4"/>
              </a:rPr>
              <a:t>https://www.undp.org/sustainable-development-goals</a:t>
            </a:r>
            <a:r>
              <a:rPr lang="pl-PL" dirty="0"/>
              <a:t> </a:t>
            </a:r>
          </a:p>
          <a:p>
            <a:r>
              <a:rPr lang="pl-PL" dirty="0">
                <a:hlinkClick r:id="rId5"/>
              </a:rPr>
              <a:t>https://www.un.org/sustainabledevelopment/sustainable-development-goals/</a:t>
            </a:r>
            <a:r>
              <a:rPr lang="pl-PL" dirty="0"/>
              <a:t> </a:t>
            </a:r>
          </a:p>
          <a:p>
            <a:r>
              <a:rPr lang="pl-PL" dirty="0"/>
              <a:t>Zrównoważony Rozwój w Politechnice Łódzkiej: </a:t>
            </a:r>
            <a:r>
              <a:rPr lang="pl-PL" dirty="0">
                <a:hlinkClick r:id="rId6"/>
              </a:rPr>
              <a:t>https://p.lodz.pl/uczelnia/zrownowazony-rozwoj</a:t>
            </a:r>
            <a:r>
              <a:rPr lang="pl-PL" dirty="0"/>
              <a:t> </a:t>
            </a:r>
          </a:p>
        </p:txBody>
      </p:sp>
    </p:spTree>
    <p:extLst>
      <p:ext uri="{BB962C8B-B14F-4D97-AF65-F5344CB8AC3E}">
        <p14:creationId xmlns:p14="http://schemas.microsoft.com/office/powerpoint/2010/main" val="1953288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DB50807-FA9A-AD16-546D-EBEED1AC22F6}"/>
              </a:ext>
            </a:extLst>
          </p:cNvPr>
          <p:cNvSpPr>
            <a:spLocks noGrp="1"/>
          </p:cNvSpPr>
          <p:nvPr>
            <p:ph type="title"/>
          </p:nvPr>
        </p:nvSpPr>
        <p:spPr/>
        <p:txBody>
          <a:bodyPr/>
          <a:lstStyle/>
          <a:p>
            <a:r>
              <a:rPr lang="pl-PL" dirty="0"/>
              <a:t>Zrównoważony Rozwój w PŁ – raporty </a:t>
            </a:r>
          </a:p>
        </p:txBody>
      </p:sp>
      <p:sp>
        <p:nvSpPr>
          <p:cNvPr id="3" name="Symbol zastępczy zawartości 2">
            <a:extLst>
              <a:ext uri="{FF2B5EF4-FFF2-40B4-BE49-F238E27FC236}">
                <a16:creationId xmlns:a16="http://schemas.microsoft.com/office/drawing/2014/main" id="{204EDF42-96AB-09BA-3736-CB8656DF9044}"/>
              </a:ext>
            </a:extLst>
          </p:cNvPr>
          <p:cNvSpPr>
            <a:spLocks noGrp="1"/>
          </p:cNvSpPr>
          <p:nvPr>
            <p:ph idx="1"/>
          </p:nvPr>
        </p:nvSpPr>
        <p:spPr>
          <a:xfrm>
            <a:off x="838200" y="1825624"/>
            <a:ext cx="10515600" cy="4803775"/>
          </a:xfrm>
        </p:spPr>
        <p:txBody>
          <a:bodyPr>
            <a:normAutofit/>
          </a:bodyPr>
          <a:lstStyle/>
          <a:p>
            <a:pPr marL="0" indent="0">
              <a:buNone/>
            </a:pPr>
            <a:r>
              <a:rPr lang="pl-PL" dirty="0"/>
              <a:t>Strona PŁ: </a:t>
            </a:r>
          </a:p>
          <a:p>
            <a:pPr marL="0" indent="0">
              <a:buNone/>
            </a:pPr>
            <a:r>
              <a:rPr lang="pl-PL" dirty="0">
                <a:hlinkClick r:id="rId2"/>
              </a:rPr>
              <a:t>https://p.lodz.pl/uczelnia/zrownowazony-rozwoj/politechnika-na-drodze-zrownowazonego-rozwoju-raporty</a:t>
            </a:r>
            <a:r>
              <a:rPr lang="pl-PL" dirty="0"/>
              <a:t> </a:t>
            </a:r>
          </a:p>
          <a:p>
            <a:pPr marL="0" indent="0">
              <a:buNone/>
            </a:pPr>
            <a:endParaRPr lang="pl-PL" dirty="0"/>
          </a:p>
          <a:p>
            <a:pPr marL="0" indent="0">
              <a:buNone/>
            </a:pPr>
            <a:r>
              <a:rPr lang="pl-PL" dirty="0"/>
              <a:t>Raport 1: </a:t>
            </a:r>
          </a:p>
          <a:p>
            <a:pPr marL="0" indent="0">
              <a:buNone/>
            </a:pPr>
            <a:r>
              <a:rPr lang="pl-PL" dirty="0">
                <a:hlinkClick r:id="rId3"/>
              </a:rPr>
              <a:t>https://p.lodz.pl/sites/default/files/2022-02/raport-zrownowazonego-rozwoju__0.pdf</a:t>
            </a:r>
            <a:r>
              <a:rPr lang="pl-PL" dirty="0"/>
              <a:t> </a:t>
            </a:r>
          </a:p>
          <a:p>
            <a:pPr marL="0" indent="0">
              <a:buNone/>
            </a:pPr>
            <a:r>
              <a:rPr lang="pl-PL" dirty="0"/>
              <a:t>Raport 2:</a:t>
            </a:r>
          </a:p>
          <a:p>
            <a:pPr marL="0" indent="0">
              <a:buNone/>
            </a:pPr>
            <a:r>
              <a:rPr lang="pl-PL" dirty="0">
                <a:hlinkClick r:id="rId4"/>
              </a:rPr>
              <a:t>https://p.lodz.pl/sites/default/files/2022-11/RaportZrownowazonegoRozwoju21_22.pdf</a:t>
            </a:r>
            <a:r>
              <a:rPr lang="pl-PL" dirty="0"/>
              <a:t> </a:t>
            </a:r>
          </a:p>
        </p:txBody>
      </p:sp>
    </p:spTree>
    <p:extLst>
      <p:ext uri="{BB962C8B-B14F-4D97-AF65-F5344CB8AC3E}">
        <p14:creationId xmlns:p14="http://schemas.microsoft.com/office/powerpoint/2010/main" val="3683934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raz 1" descr="Infografika przedstawiająca cele zrównoważonego rozwoju firmy eService">
            <a:extLst>
              <a:ext uri="{FF2B5EF4-FFF2-40B4-BE49-F238E27FC236}">
                <a16:creationId xmlns:a16="http://schemas.microsoft.com/office/drawing/2014/main" id="{B92EAB47-3B9B-1D13-83AA-E875BB52663E}"/>
              </a:ext>
            </a:extLst>
          </p:cNvPr>
          <p:cNvPicPr>
            <a:picLocks noChangeAspect="1"/>
          </p:cNvPicPr>
          <p:nvPr/>
        </p:nvPicPr>
        <p:blipFill>
          <a:blip r:embed="rId2"/>
          <a:stretch>
            <a:fillRect/>
          </a:stretch>
        </p:blipFill>
        <p:spPr>
          <a:xfrm>
            <a:off x="1639145" y="643466"/>
            <a:ext cx="8913709" cy="5571067"/>
          </a:xfrm>
          <a:prstGeom prst="rect">
            <a:avLst/>
          </a:prstGeom>
        </p:spPr>
      </p:pic>
    </p:spTree>
    <p:extLst>
      <p:ext uri="{BB962C8B-B14F-4D97-AF65-F5344CB8AC3E}">
        <p14:creationId xmlns:p14="http://schemas.microsoft.com/office/powerpoint/2010/main" val="2260853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609676-0AA3-3F46-E820-43248B9A38FA}"/>
              </a:ext>
            </a:extLst>
          </p:cNvPr>
          <p:cNvSpPr>
            <a:spLocks noGrp="1"/>
          </p:cNvSpPr>
          <p:nvPr>
            <p:ph type="title"/>
          </p:nvPr>
        </p:nvSpPr>
        <p:spPr/>
        <p:txBody>
          <a:bodyPr/>
          <a:lstStyle/>
          <a:p>
            <a:pPr algn="r"/>
            <a:r>
              <a:rPr lang="pl-PL" dirty="0"/>
              <a:t>Treści szkolenia</a:t>
            </a:r>
          </a:p>
        </p:txBody>
      </p:sp>
      <p:sp>
        <p:nvSpPr>
          <p:cNvPr id="3" name="Symbol zastępczy zawartości 2">
            <a:extLst>
              <a:ext uri="{FF2B5EF4-FFF2-40B4-BE49-F238E27FC236}">
                <a16:creationId xmlns:a16="http://schemas.microsoft.com/office/drawing/2014/main" id="{0F0C0F7B-8DD3-CDB5-33B8-3479B259D257}"/>
              </a:ext>
            </a:extLst>
          </p:cNvPr>
          <p:cNvSpPr>
            <a:spLocks noGrp="1"/>
          </p:cNvSpPr>
          <p:nvPr>
            <p:ph idx="1"/>
          </p:nvPr>
        </p:nvSpPr>
        <p:spPr>
          <a:xfrm>
            <a:off x="457200" y="1702054"/>
            <a:ext cx="11196320" cy="4499963"/>
          </a:xfrm>
        </p:spPr>
        <p:txBody>
          <a:bodyPr vert="horz" lIns="91440" tIns="45720" rIns="91440" bIns="45720" rtlCol="0" anchor="t">
            <a:normAutofit fontScale="62500" lnSpcReduction="20000"/>
          </a:bodyPr>
          <a:lstStyle/>
          <a:p>
            <a:pPr>
              <a:lnSpc>
                <a:spcPct val="150000"/>
              </a:lnSpc>
              <a:buFont typeface="Wingdings" panose="05000000000000000000" pitchFamily="2" charset="2"/>
              <a:buChar char="q"/>
            </a:pPr>
            <a:r>
              <a:rPr lang="pl-PL" sz="3400" b="1" dirty="0"/>
              <a:t>Co to jest Zrównoważony Rozwój? Dlaczego jest tak istotny?</a:t>
            </a:r>
          </a:p>
          <a:p>
            <a:pPr>
              <a:lnSpc>
                <a:spcPct val="150000"/>
              </a:lnSpc>
              <a:buFont typeface="Wingdings" panose="05000000000000000000" pitchFamily="2" charset="2"/>
              <a:buChar char="q"/>
            </a:pPr>
            <a:r>
              <a:rPr lang="pl-PL" sz="3400" b="1" dirty="0"/>
              <a:t>Cele Zrównoważonego Rozwoju</a:t>
            </a:r>
          </a:p>
          <a:p>
            <a:pPr>
              <a:lnSpc>
                <a:spcPct val="150000"/>
              </a:lnSpc>
              <a:buFont typeface="Wingdings" panose="05000000000000000000" pitchFamily="2" charset="2"/>
              <a:buChar char="q"/>
            </a:pPr>
            <a:r>
              <a:rPr lang="pl-PL" sz="3400" b="1" dirty="0"/>
              <a:t>Ślad węglowy. Kalkulator indywidualnego śladu węglowego.</a:t>
            </a:r>
          </a:p>
          <a:p>
            <a:pPr>
              <a:lnSpc>
                <a:spcPct val="150000"/>
              </a:lnSpc>
              <a:buFont typeface="Wingdings" panose="05000000000000000000" pitchFamily="2" charset="2"/>
              <a:buChar char="q"/>
            </a:pPr>
            <a:r>
              <a:rPr lang="pl-PL" sz="3400" dirty="0"/>
              <a:t> Aktualny stan Celów Zrównoważonego Rozwoju – raporty </a:t>
            </a:r>
          </a:p>
          <a:p>
            <a:pPr>
              <a:lnSpc>
                <a:spcPct val="150000"/>
              </a:lnSpc>
              <a:buFont typeface="Wingdings" panose="05000000000000000000" pitchFamily="2" charset="2"/>
              <a:buChar char="q"/>
            </a:pPr>
            <a:r>
              <a:rPr lang="pl-PL" sz="3400" b="1" dirty="0"/>
              <a:t>Gospodarka Obiegu Zamkniętego</a:t>
            </a:r>
          </a:p>
          <a:p>
            <a:pPr>
              <a:lnSpc>
                <a:spcPct val="150000"/>
              </a:lnSpc>
              <a:buFont typeface="Wingdings" panose="05000000000000000000" pitchFamily="2" charset="2"/>
              <a:buChar char="q"/>
            </a:pPr>
            <a:r>
              <a:rPr lang="pl-PL" sz="3400" b="1" dirty="0"/>
              <a:t>Reguła 6R</a:t>
            </a:r>
          </a:p>
          <a:p>
            <a:pPr>
              <a:lnSpc>
                <a:spcPct val="150000"/>
              </a:lnSpc>
              <a:buFont typeface="Wingdings" panose="05000000000000000000" pitchFamily="2" charset="2"/>
              <a:buChar char="q"/>
            </a:pPr>
            <a:r>
              <a:rPr lang="pl-PL" sz="3400" b="1" dirty="0"/>
              <a:t>Cykl życia produktu</a:t>
            </a:r>
          </a:p>
          <a:p>
            <a:pPr>
              <a:lnSpc>
                <a:spcPct val="150000"/>
              </a:lnSpc>
              <a:buFont typeface="Wingdings" panose="05000000000000000000" pitchFamily="2" charset="2"/>
              <a:buChar char="q"/>
            </a:pPr>
            <a:r>
              <a:rPr lang="pl-PL" sz="3400" b="1" dirty="0"/>
              <a:t> Nowoczesna dydaktyka i aspekty ZR w naszych przedmiotach.</a:t>
            </a:r>
            <a:endParaRPr lang="pl-PL" b="1" dirty="0"/>
          </a:p>
        </p:txBody>
      </p:sp>
      <p:pic>
        <p:nvPicPr>
          <p:cNvPr id="5" name="Grafika 4" descr="Lista kontrolna z wypełnieniem pełnym">
            <a:extLst>
              <a:ext uri="{FF2B5EF4-FFF2-40B4-BE49-F238E27FC236}">
                <a16:creationId xmlns:a16="http://schemas.microsoft.com/office/drawing/2014/main" id="{03B0C7B4-B5B1-F19B-9325-20A5FEB1CB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5941" y="570706"/>
            <a:ext cx="914400" cy="914400"/>
          </a:xfrm>
          <a:prstGeom prst="rect">
            <a:avLst/>
          </a:prstGeom>
        </p:spPr>
      </p:pic>
      <p:pic>
        <p:nvPicPr>
          <p:cNvPr id="4" name="Obraz 3" descr="Obraz zawierający tekst, Grafika, zrzut ekranu, Czcionka&#10;&#10;Opis wygenerowany automatycznie">
            <a:extLst>
              <a:ext uri="{FF2B5EF4-FFF2-40B4-BE49-F238E27FC236}">
                <a16:creationId xmlns:a16="http://schemas.microsoft.com/office/drawing/2014/main" id="{7106DB92-9CF6-9DEF-550A-40A5CAEA65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08567"/>
            <a:ext cx="2042160" cy="901700"/>
          </a:xfrm>
          <a:prstGeom prst="rect">
            <a:avLst/>
          </a:prstGeom>
          <a:noFill/>
          <a:ln>
            <a:noFill/>
          </a:ln>
        </p:spPr>
      </p:pic>
      <p:pic>
        <p:nvPicPr>
          <p:cNvPr id="6" name="Obraz 5" descr="Obraz zawierający tekst, zrzut ekranu, Czcionka">
            <a:extLst>
              <a:ext uri="{FF2B5EF4-FFF2-40B4-BE49-F238E27FC236}">
                <a16:creationId xmlns:a16="http://schemas.microsoft.com/office/drawing/2014/main" id="{53BB029C-35CB-97B4-670A-39BDC0B93A0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1431" y="5973407"/>
            <a:ext cx="6129020" cy="844550"/>
          </a:xfrm>
          <a:prstGeom prst="rect">
            <a:avLst/>
          </a:prstGeom>
          <a:noFill/>
          <a:ln>
            <a:noFill/>
          </a:ln>
        </p:spPr>
      </p:pic>
    </p:spTree>
    <p:extLst>
      <p:ext uri="{BB962C8B-B14F-4D97-AF65-F5344CB8AC3E}">
        <p14:creationId xmlns:p14="http://schemas.microsoft.com/office/powerpoint/2010/main" val="753038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74C8EF-0549-0E68-0670-9BD9798E042C}"/>
              </a:ext>
            </a:extLst>
          </p:cNvPr>
          <p:cNvSpPr>
            <a:spLocks noGrp="1"/>
          </p:cNvSpPr>
          <p:nvPr>
            <p:ph type="title"/>
          </p:nvPr>
        </p:nvSpPr>
        <p:spPr/>
        <p:txBody>
          <a:bodyPr/>
          <a:lstStyle/>
          <a:p>
            <a:r>
              <a:rPr lang="pl-PL" b="1" dirty="0"/>
              <a:t>1.Koniec z ubóstwem</a:t>
            </a:r>
          </a:p>
        </p:txBody>
      </p:sp>
      <p:pic>
        <p:nvPicPr>
          <p:cNvPr id="4" name="Symbol zastępczy zawartości 3" descr="Obraz zawierający tekst, Czcionka, plakat, zrzut ekranu&#10;&#10;Opis wygenerowany automatycznie">
            <a:extLst>
              <a:ext uri="{FF2B5EF4-FFF2-40B4-BE49-F238E27FC236}">
                <a16:creationId xmlns:a16="http://schemas.microsoft.com/office/drawing/2014/main" id="{CEFA2B0D-E2D7-E73F-9868-714685EB7DE0}"/>
              </a:ext>
            </a:extLst>
          </p:cNvPr>
          <p:cNvPicPr>
            <a:picLocks noGrp="1" noChangeAspect="1"/>
          </p:cNvPicPr>
          <p:nvPr>
            <p:ph idx="1"/>
          </p:nvPr>
        </p:nvPicPr>
        <p:blipFill>
          <a:blip r:embed="rId2"/>
          <a:stretch>
            <a:fillRect/>
          </a:stretch>
        </p:blipFill>
        <p:spPr>
          <a:xfrm>
            <a:off x="9838809" y="219531"/>
            <a:ext cx="2116890" cy="2110206"/>
          </a:xfrm>
        </p:spPr>
      </p:pic>
      <p:sp>
        <p:nvSpPr>
          <p:cNvPr id="5" name="pole tekstowe 4">
            <a:extLst>
              <a:ext uri="{FF2B5EF4-FFF2-40B4-BE49-F238E27FC236}">
                <a16:creationId xmlns:a16="http://schemas.microsoft.com/office/drawing/2014/main" id="{D8E4E0C2-9ACB-380B-C8B2-141BB87685BC}"/>
              </a:ext>
            </a:extLst>
          </p:cNvPr>
          <p:cNvSpPr txBox="1"/>
          <p:nvPr/>
        </p:nvSpPr>
        <p:spPr>
          <a:xfrm>
            <a:off x="286085" y="3053347"/>
            <a:ext cx="1167330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a:buChar char="q"/>
            </a:pPr>
            <a:r>
              <a:rPr lang="en-US" b="1">
                <a:latin typeface="Aptos"/>
              </a:rPr>
              <a:t>783 </a:t>
            </a:r>
            <a:r>
              <a:rPr lang="en-US" b="1" err="1">
                <a:latin typeface="Aptos"/>
              </a:rPr>
              <a:t>milionów</a:t>
            </a:r>
            <a:r>
              <a:rPr lang="en-US" b="1">
                <a:latin typeface="Aptos"/>
              </a:rPr>
              <a:t> </a:t>
            </a:r>
            <a:r>
              <a:rPr lang="en-US" b="1" err="1">
                <a:latin typeface="Aptos"/>
              </a:rPr>
              <a:t>ludzi</a:t>
            </a:r>
            <a:r>
              <a:rPr lang="en-US">
                <a:latin typeface="Aptos"/>
              </a:rPr>
              <a:t> </a:t>
            </a:r>
            <a:r>
              <a:rPr lang="en-US" err="1">
                <a:latin typeface="Aptos"/>
              </a:rPr>
              <a:t>żyje</a:t>
            </a:r>
            <a:r>
              <a:rPr lang="en-US">
                <a:latin typeface="Aptos"/>
              </a:rPr>
              <a:t> </a:t>
            </a:r>
            <a:r>
              <a:rPr lang="en-US" err="1">
                <a:latin typeface="Aptos"/>
              </a:rPr>
              <a:t>poniżej</a:t>
            </a:r>
            <a:r>
              <a:rPr lang="en-US">
                <a:latin typeface="Aptos"/>
              </a:rPr>
              <a:t> </a:t>
            </a:r>
            <a:r>
              <a:rPr lang="en-US" err="1">
                <a:latin typeface="Aptos"/>
              </a:rPr>
              <a:t>międzynarodowej</a:t>
            </a:r>
            <a:r>
              <a:rPr lang="en-US">
                <a:latin typeface="Aptos"/>
              </a:rPr>
              <a:t> </a:t>
            </a:r>
            <a:r>
              <a:rPr lang="en-US" err="1">
                <a:latin typeface="Aptos"/>
              </a:rPr>
              <a:t>granicy</a:t>
            </a:r>
            <a:r>
              <a:rPr lang="en-US">
                <a:latin typeface="Aptos"/>
              </a:rPr>
              <a:t> </a:t>
            </a:r>
            <a:r>
              <a:rPr lang="en-US" err="1">
                <a:latin typeface="Aptos"/>
              </a:rPr>
              <a:t>ubóstwa</a:t>
            </a:r>
            <a:r>
              <a:rPr lang="en-US">
                <a:latin typeface="Aptos"/>
              </a:rPr>
              <a:t>, </a:t>
            </a:r>
            <a:r>
              <a:rPr lang="en-US" err="1">
                <a:latin typeface="Aptos"/>
              </a:rPr>
              <a:t>tj</a:t>
            </a:r>
            <a:r>
              <a:rPr lang="en-US">
                <a:latin typeface="Aptos"/>
              </a:rPr>
              <a:t>. za </a:t>
            </a:r>
            <a:r>
              <a:rPr lang="en-US" err="1">
                <a:latin typeface="Aptos"/>
              </a:rPr>
              <a:t>mniej</a:t>
            </a:r>
            <a:r>
              <a:rPr lang="en-US">
                <a:latin typeface="Aptos"/>
              </a:rPr>
              <a:t> </a:t>
            </a:r>
            <a:r>
              <a:rPr lang="en-US" err="1">
                <a:latin typeface="Aptos"/>
              </a:rPr>
              <a:t>niż</a:t>
            </a:r>
            <a:r>
              <a:rPr lang="en-US">
                <a:latin typeface="Aptos"/>
              </a:rPr>
              <a:t> 1,90 USD </a:t>
            </a:r>
            <a:r>
              <a:rPr lang="en-US" err="1">
                <a:latin typeface="Aptos"/>
              </a:rPr>
              <a:t>dziennie</a:t>
            </a:r>
            <a:r>
              <a:rPr lang="en-US">
                <a:latin typeface="Aptos"/>
              </a:rPr>
              <a:t>.</a:t>
            </a:r>
            <a:endParaRPr lang="pl-PL"/>
          </a:p>
          <a:p>
            <a:pPr marL="285750" indent="-285750" algn="just">
              <a:buFont typeface="Wingdings"/>
              <a:buChar char="q"/>
            </a:pPr>
            <a:r>
              <a:rPr lang="en-US">
                <a:latin typeface="Aptos"/>
              </a:rPr>
              <a:t>W 2016 </a:t>
            </a:r>
            <a:r>
              <a:rPr lang="en-US" err="1">
                <a:latin typeface="Aptos"/>
              </a:rPr>
              <a:t>roku</a:t>
            </a:r>
            <a:r>
              <a:rPr lang="en-US">
                <a:latin typeface="Aptos"/>
              </a:rPr>
              <a:t> </a:t>
            </a:r>
            <a:r>
              <a:rPr lang="en-US" err="1">
                <a:latin typeface="Aptos"/>
              </a:rPr>
              <a:t>prawie</a:t>
            </a:r>
            <a:r>
              <a:rPr lang="en-US">
                <a:latin typeface="Aptos"/>
              </a:rPr>
              <a:t> 10% </a:t>
            </a:r>
            <a:r>
              <a:rPr lang="en-US" err="1">
                <a:latin typeface="Aptos"/>
              </a:rPr>
              <a:t>osób</a:t>
            </a:r>
            <a:r>
              <a:rPr lang="en-US">
                <a:latin typeface="Aptos"/>
              </a:rPr>
              <a:t> </a:t>
            </a:r>
            <a:r>
              <a:rPr lang="en-US" err="1">
                <a:latin typeface="Aptos"/>
              </a:rPr>
              <a:t>pracujących</a:t>
            </a:r>
            <a:r>
              <a:rPr lang="en-US">
                <a:latin typeface="Aptos"/>
              </a:rPr>
              <a:t> </a:t>
            </a:r>
            <a:r>
              <a:rPr lang="en-US" err="1">
                <a:latin typeface="Aptos"/>
              </a:rPr>
              <a:t>na</a:t>
            </a:r>
            <a:r>
              <a:rPr lang="en-US">
                <a:latin typeface="Aptos"/>
              </a:rPr>
              <a:t> </a:t>
            </a:r>
            <a:r>
              <a:rPr lang="en-US" err="1">
                <a:latin typeface="Aptos"/>
              </a:rPr>
              <a:t>świecie</a:t>
            </a:r>
            <a:r>
              <a:rPr lang="en-US">
                <a:latin typeface="Aptos"/>
              </a:rPr>
              <a:t> </a:t>
            </a:r>
            <a:r>
              <a:rPr lang="en-US" err="1">
                <a:latin typeface="Aptos"/>
              </a:rPr>
              <a:t>utrzymywało</a:t>
            </a:r>
            <a:r>
              <a:rPr lang="en-US">
                <a:latin typeface="Aptos"/>
              </a:rPr>
              <a:t> </a:t>
            </a:r>
            <a:r>
              <a:rPr lang="en-US" err="1">
                <a:latin typeface="Aptos"/>
              </a:rPr>
              <a:t>siebie</a:t>
            </a:r>
            <a:r>
              <a:rPr lang="en-US">
                <a:latin typeface="Aptos"/>
              </a:rPr>
              <a:t> </a:t>
            </a:r>
            <a:r>
              <a:rPr lang="en-US" err="1">
                <a:latin typeface="Aptos"/>
              </a:rPr>
              <a:t>i</a:t>
            </a:r>
            <a:r>
              <a:rPr lang="en-US">
                <a:latin typeface="Aptos"/>
              </a:rPr>
              <a:t> </a:t>
            </a:r>
            <a:r>
              <a:rPr lang="en-US" err="1">
                <a:latin typeface="Aptos"/>
              </a:rPr>
              <a:t>swoje</a:t>
            </a:r>
            <a:r>
              <a:rPr lang="en-US">
                <a:latin typeface="Aptos"/>
              </a:rPr>
              <a:t> </a:t>
            </a:r>
            <a:r>
              <a:rPr lang="en-US" err="1">
                <a:latin typeface="Aptos"/>
              </a:rPr>
              <a:t>rodziny</a:t>
            </a:r>
            <a:r>
              <a:rPr lang="en-US">
                <a:latin typeface="Aptos"/>
              </a:rPr>
              <a:t> za </a:t>
            </a:r>
            <a:r>
              <a:rPr lang="en-US" err="1">
                <a:latin typeface="Aptos"/>
              </a:rPr>
              <a:t>mniej</a:t>
            </a:r>
            <a:r>
              <a:rPr lang="en-US">
                <a:latin typeface="Aptos"/>
              </a:rPr>
              <a:t> </a:t>
            </a:r>
            <a:r>
              <a:rPr lang="en-US" err="1">
                <a:latin typeface="Aptos"/>
              </a:rPr>
              <a:t>niż</a:t>
            </a:r>
            <a:r>
              <a:rPr lang="en-US">
                <a:latin typeface="Aptos"/>
              </a:rPr>
              <a:t> 1,90 USD </a:t>
            </a:r>
            <a:r>
              <a:rPr lang="en-US" err="1">
                <a:latin typeface="Aptos"/>
              </a:rPr>
              <a:t>dziennie</a:t>
            </a:r>
            <a:r>
              <a:rPr lang="en-US">
                <a:latin typeface="Aptos"/>
              </a:rPr>
              <a:t> </a:t>
            </a:r>
            <a:r>
              <a:rPr lang="en-US" err="1">
                <a:latin typeface="Aptos"/>
              </a:rPr>
              <a:t>na</a:t>
            </a:r>
            <a:r>
              <a:rPr lang="en-US">
                <a:latin typeface="Aptos"/>
              </a:rPr>
              <a:t> </a:t>
            </a:r>
            <a:r>
              <a:rPr lang="en-US" err="1">
                <a:latin typeface="Aptos"/>
              </a:rPr>
              <a:t>osobę</a:t>
            </a:r>
            <a:r>
              <a:rPr lang="en-US">
                <a:latin typeface="Aptos"/>
              </a:rPr>
              <a:t>.</a:t>
            </a:r>
          </a:p>
          <a:p>
            <a:pPr marL="285750" indent="-285750" algn="just">
              <a:buFont typeface="Wingdings"/>
              <a:buChar char="q"/>
            </a:pPr>
            <a:r>
              <a:rPr lang="en-US">
                <a:latin typeface="Aptos"/>
              </a:rPr>
              <a:t>W </a:t>
            </a:r>
            <a:r>
              <a:rPr lang="en-US" err="1">
                <a:latin typeface="Aptos"/>
              </a:rPr>
              <a:t>skali</a:t>
            </a:r>
            <a:r>
              <a:rPr lang="en-US">
                <a:latin typeface="Aptos"/>
              </a:rPr>
              <a:t> </a:t>
            </a:r>
            <a:r>
              <a:rPr lang="en-US" err="1">
                <a:latin typeface="Aptos"/>
              </a:rPr>
              <a:t>globalnej</a:t>
            </a:r>
            <a:r>
              <a:rPr lang="en-US">
                <a:latin typeface="Aptos"/>
              </a:rPr>
              <a:t> </a:t>
            </a:r>
            <a:r>
              <a:rPr lang="en-US" err="1">
                <a:latin typeface="Aptos"/>
              </a:rPr>
              <a:t>na</a:t>
            </a:r>
            <a:r>
              <a:rPr lang="en-US">
                <a:latin typeface="Aptos"/>
              </a:rPr>
              <a:t> 100 </a:t>
            </a:r>
            <a:r>
              <a:rPr lang="en-US" err="1">
                <a:latin typeface="Aptos"/>
              </a:rPr>
              <a:t>mężczyzn</a:t>
            </a:r>
            <a:r>
              <a:rPr lang="en-US">
                <a:latin typeface="Aptos"/>
              </a:rPr>
              <a:t> </a:t>
            </a:r>
            <a:r>
              <a:rPr lang="en-US" err="1">
                <a:latin typeface="Aptos"/>
              </a:rPr>
              <a:t>przypadają</a:t>
            </a:r>
            <a:r>
              <a:rPr lang="en-US">
                <a:latin typeface="Aptos"/>
              </a:rPr>
              <a:t> 122 </a:t>
            </a:r>
            <a:r>
              <a:rPr lang="en-US" err="1">
                <a:latin typeface="Aptos"/>
              </a:rPr>
              <a:t>kobiety</a:t>
            </a:r>
            <a:r>
              <a:rPr lang="en-US">
                <a:latin typeface="Aptos"/>
              </a:rPr>
              <a:t> w </a:t>
            </a:r>
            <a:r>
              <a:rPr lang="en-US" err="1">
                <a:latin typeface="Aptos"/>
              </a:rPr>
              <a:t>wieku</a:t>
            </a:r>
            <a:r>
              <a:rPr lang="en-US">
                <a:latin typeface="Aptos"/>
              </a:rPr>
              <a:t> 25-34 </a:t>
            </a:r>
            <a:r>
              <a:rPr lang="en-US" err="1">
                <a:latin typeface="Aptos"/>
              </a:rPr>
              <a:t>lat</a:t>
            </a:r>
            <a:r>
              <a:rPr lang="en-US">
                <a:latin typeface="Aptos"/>
              </a:rPr>
              <a:t> </a:t>
            </a:r>
            <a:r>
              <a:rPr lang="en-US" err="1">
                <a:latin typeface="Aptos"/>
              </a:rPr>
              <a:t>żyjące</a:t>
            </a:r>
            <a:r>
              <a:rPr lang="en-US">
                <a:latin typeface="Aptos"/>
              </a:rPr>
              <a:t> w </a:t>
            </a:r>
            <a:r>
              <a:rPr lang="en-US" err="1">
                <a:latin typeface="Aptos"/>
              </a:rPr>
              <a:t>skrajnym</a:t>
            </a:r>
            <a:r>
              <a:rPr lang="en-US">
                <a:latin typeface="Aptos"/>
              </a:rPr>
              <a:t> </a:t>
            </a:r>
            <a:r>
              <a:rPr lang="en-US" err="1">
                <a:latin typeface="Aptos"/>
              </a:rPr>
              <a:t>ubóstwie</a:t>
            </a:r>
            <a:r>
              <a:rPr lang="en-US">
                <a:latin typeface="Aptos"/>
              </a:rPr>
              <a:t>.</a:t>
            </a:r>
          </a:p>
          <a:p>
            <a:pPr marL="285750" indent="-285750" algn="just">
              <a:buFont typeface="Wingdings"/>
              <a:buChar char="q"/>
            </a:pPr>
            <a:r>
              <a:rPr lang="en-US">
                <a:latin typeface="Aptos"/>
              </a:rPr>
              <a:t>Azja </a:t>
            </a:r>
            <a:r>
              <a:rPr lang="en-US" err="1">
                <a:latin typeface="Aptos"/>
              </a:rPr>
              <a:t>Południowa</a:t>
            </a:r>
            <a:r>
              <a:rPr lang="en-US">
                <a:latin typeface="Aptos"/>
              </a:rPr>
              <a:t> </a:t>
            </a:r>
            <a:r>
              <a:rPr lang="en-US" err="1">
                <a:latin typeface="Aptos"/>
              </a:rPr>
              <a:t>i</a:t>
            </a:r>
            <a:r>
              <a:rPr lang="en-US">
                <a:latin typeface="Aptos"/>
              </a:rPr>
              <a:t> Afryka </a:t>
            </a:r>
            <a:r>
              <a:rPr lang="en-US" err="1">
                <a:latin typeface="Aptos"/>
              </a:rPr>
              <a:t>Subsaharyjska</a:t>
            </a:r>
            <a:r>
              <a:rPr lang="en-US">
                <a:latin typeface="Aptos"/>
              </a:rPr>
              <a:t> </a:t>
            </a:r>
            <a:r>
              <a:rPr lang="en-US" err="1">
                <a:latin typeface="Aptos"/>
              </a:rPr>
              <a:t>są</a:t>
            </a:r>
            <a:r>
              <a:rPr lang="en-US">
                <a:latin typeface="Aptos"/>
              </a:rPr>
              <a:t> </a:t>
            </a:r>
            <a:r>
              <a:rPr lang="en-US" err="1">
                <a:latin typeface="Aptos"/>
              </a:rPr>
              <a:t>miejscami</a:t>
            </a:r>
            <a:r>
              <a:rPr lang="en-US">
                <a:latin typeface="Aptos"/>
              </a:rPr>
              <a:t>, w </a:t>
            </a:r>
            <a:r>
              <a:rPr lang="en-US" err="1">
                <a:latin typeface="Aptos"/>
              </a:rPr>
              <a:t>których</a:t>
            </a:r>
            <a:r>
              <a:rPr lang="en-US">
                <a:latin typeface="Aptos"/>
              </a:rPr>
              <a:t> </a:t>
            </a:r>
            <a:r>
              <a:rPr lang="en-US" err="1">
                <a:latin typeface="Aptos"/>
              </a:rPr>
              <a:t>żyje</a:t>
            </a:r>
            <a:r>
              <a:rPr lang="en-US">
                <a:latin typeface="Aptos"/>
              </a:rPr>
              <a:t> </a:t>
            </a:r>
            <a:r>
              <a:rPr lang="en-US" err="1">
                <a:latin typeface="Aptos"/>
              </a:rPr>
              <a:t>przytłaczająca</a:t>
            </a:r>
            <a:r>
              <a:rPr lang="en-US">
                <a:latin typeface="Aptos"/>
              </a:rPr>
              <a:t> </a:t>
            </a:r>
            <a:r>
              <a:rPr lang="en-US" err="1">
                <a:latin typeface="Aptos"/>
              </a:rPr>
              <a:t>większość</a:t>
            </a:r>
            <a:r>
              <a:rPr lang="en-US">
                <a:latin typeface="Aptos"/>
              </a:rPr>
              <a:t> </a:t>
            </a:r>
            <a:r>
              <a:rPr lang="en-US" err="1">
                <a:latin typeface="Aptos"/>
              </a:rPr>
              <a:t>ludzi</a:t>
            </a:r>
            <a:r>
              <a:rPr lang="en-US">
                <a:latin typeface="Aptos"/>
              </a:rPr>
              <a:t> w </a:t>
            </a:r>
            <a:r>
              <a:rPr lang="en-US" err="1">
                <a:latin typeface="Aptos"/>
              </a:rPr>
              <a:t>skrajnym</a:t>
            </a:r>
            <a:r>
              <a:rPr lang="en-US">
                <a:latin typeface="Aptos"/>
              </a:rPr>
              <a:t> </a:t>
            </a:r>
            <a:r>
              <a:rPr lang="en-US" err="1">
                <a:latin typeface="Aptos"/>
              </a:rPr>
              <a:t>ubóstwie</a:t>
            </a:r>
            <a:r>
              <a:rPr lang="en-US">
                <a:latin typeface="Aptos"/>
              </a:rPr>
              <a:t>.</a:t>
            </a:r>
          </a:p>
          <a:p>
            <a:pPr marL="285750" indent="-285750" algn="just">
              <a:buFont typeface="Wingdings"/>
              <a:buChar char="q"/>
            </a:pPr>
            <a:r>
              <a:rPr lang="en-US">
                <a:latin typeface="Aptos"/>
              </a:rPr>
              <a:t>Wysokie </a:t>
            </a:r>
            <a:r>
              <a:rPr lang="en-US" err="1">
                <a:latin typeface="Aptos"/>
              </a:rPr>
              <a:t>wskaźniki</a:t>
            </a:r>
            <a:r>
              <a:rPr lang="en-US">
                <a:latin typeface="Aptos"/>
              </a:rPr>
              <a:t> </a:t>
            </a:r>
            <a:r>
              <a:rPr lang="en-US" err="1">
                <a:latin typeface="Aptos"/>
              </a:rPr>
              <a:t>ubóstwa</a:t>
            </a:r>
            <a:r>
              <a:rPr lang="en-US">
                <a:latin typeface="Aptos"/>
              </a:rPr>
              <a:t> </a:t>
            </a:r>
            <a:r>
              <a:rPr lang="en-US" err="1">
                <a:latin typeface="Aptos"/>
              </a:rPr>
              <a:t>często</a:t>
            </a:r>
            <a:r>
              <a:rPr lang="en-US">
                <a:latin typeface="Aptos"/>
              </a:rPr>
              <a:t> </a:t>
            </a:r>
            <a:r>
              <a:rPr lang="en-US" err="1">
                <a:latin typeface="Aptos"/>
              </a:rPr>
              <a:t>dotyczą</a:t>
            </a:r>
            <a:r>
              <a:rPr lang="en-US">
                <a:latin typeface="Aptos"/>
              </a:rPr>
              <a:t> </a:t>
            </a:r>
            <a:r>
              <a:rPr lang="en-US" err="1">
                <a:latin typeface="Aptos"/>
              </a:rPr>
              <a:t>małych</a:t>
            </a:r>
            <a:r>
              <a:rPr lang="en-US">
                <a:latin typeface="Aptos"/>
              </a:rPr>
              <a:t>, </a:t>
            </a:r>
            <a:r>
              <a:rPr lang="en-US" err="1">
                <a:latin typeface="Aptos"/>
              </a:rPr>
              <a:t>niestabilnych</a:t>
            </a:r>
            <a:r>
              <a:rPr lang="en-US">
                <a:latin typeface="Aptos"/>
              </a:rPr>
              <a:t> </a:t>
            </a:r>
            <a:r>
              <a:rPr lang="en-US" err="1">
                <a:latin typeface="Aptos"/>
              </a:rPr>
              <a:t>i</a:t>
            </a:r>
            <a:r>
              <a:rPr lang="en-US">
                <a:latin typeface="Aptos"/>
              </a:rPr>
              <a:t>  </a:t>
            </a:r>
            <a:r>
              <a:rPr lang="en-US" err="1">
                <a:latin typeface="Aptos"/>
              </a:rPr>
              <a:t>dotkniętych</a:t>
            </a:r>
            <a:r>
              <a:rPr lang="en-US">
                <a:latin typeface="Aptos"/>
              </a:rPr>
              <a:t> </a:t>
            </a:r>
            <a:r>
              <a:rPr lang="en-US" err="1">
                <a:latin typeface="Aptos"/>
              </a:rPr>
              <a:t>konfliktami</a:t>
            </a:r>
            <a:r>
              <a:rPr lang="en-US">
                <a:latin typeface="Aptos"/>
              </a:rPr>
              <a:t> </a:t>
            </a:r>
            <a:r>
              <a:rPr lang="en-US" err="1">
                <a:latin typeface="Aptos"/>
              </a:rPr>
              <a:t>zbrojnymi</a:t>
            </a:r>
            <a:r>
              <a:rPr lang="en-US">
                <a:latin typeface="Aptos"/>
              </a:rPr>
              <a:t> </a:t>
            </a:r>
            <a:r>
              <a:rPr lang="en-US" err="1">
                <a:latin typeface="Aptos"/>
              </a:rPr>
              <a:t>państw</a:t>
            </a:r>
            <a:r>
              <a:rPr lang="en-US">
                <a:latin typeface="Aptos"/>
              </a:rPr>
              <a:t>.</a:t>
            </a:r>
          </a:p>
          <a:p>
            <a:pPr marL="285750" indent="-285750" algn="just">
              <a:buFont typeface="Wingdings"/>
              <a:buChar char="q"/>
            </a:pPr>
            <a:r>
              <a:rPr lang="en-US">
                <a:latin typeface="Aptos"/>
              </a:rPr>
              <a:t>Co </a:t>
            </a:r>
            <a:r>
              <a:rPr lang="en-US" err="1">
                <a:latin typeface="Aptos"/>
              </a:rPr>
              <a:t>czwarte</a:t>
            </a:r>
            <a:r>
              <a:rPr lang="en-US">
                <a:latin typeface="Aptos"/>
              </a:rPr>
              <a:t> </a:t>
            </a:r>
            <a:r>
              <a:rPr lang="en-US" err="1">
                <a:latin typeface="Aptos"/>
              </a:rPr>
              <a:t>dziecko</a:t>
            </a:r>
            <a:r>
              <a:rPr lang="en-US">
                <a:latin typeface="Aptos"/>
              </a:rPr>
              <a:t> </a:t>
            </a:r>
            <a:r>
              <a:rPr lang="en-US" err="1">
                <a:latin typeface="Aptos"/>
              </a:rPr>
              <a:t>poniżej</a:t>
            </a:r>
            <a:r>
              <a:rPr lang="en-US">
                <a:latin typeface="Aptos"/>
              </a:rPr>
              <a:t> </a:t>
            </a:r>
            <a:r>
              <a:rPr lang="en-US" err="1">
                <a:latin typeface="Aptos"/>
              </a:rPr>
              <a:t>piątego</a:t>
            </a:r>
            <a:r>
              <a:rPr lang="en-US">
                <a:latin typeface="Aptos"/>
              </a:rPr>
              <a:t> </a:t>
            </a:r>
            <a:r>
              <a:rPr lang="en-US" err="1">
                <a:latin typeface="Aptos"/>
              </a:rPr>
              <a:t>roku</a:t>
            </a:r>
            <a:r>
              <a:rPr lang="en-US">
                <a:latin typeface="Aptos"/>
              </a:rPr>
              <a:t> </a:t>
            </a:r>
            <a:r>
              <a:rPr lang="en-US" err="1">
                <a:latin typeface="Aptos"/>
              </a:rPr>
              <a:t>życia</a:t>
            </a:r>
            <a:r>
              <a:rPr lang="en-US">
                <a:latin typeface="Aptos"/>
              </a:rPr>
              <a:t> ma </a:t>
            </a:r>
            <a:r>
              <a:rPr lang="en-US" err="1">
                <a:latin typeface="Aptos"/>
              </a:rPr>
              <a:t>wzrost</a:t>
            </a:r>
            <a:r>
              <a:rPr lang="en-US">
                <a:latin typeface="Aptos"/>
              </a:rPr>
              <a:t> </a:t>
            </a:r>
            <a:r>
              <a:rPr lang="en-US" err="1">
                <a:latin typeface="Aptos"/>
              </a:rPr>
              <a:t>nieadekwatny</a:t>
            </a:r>
            <a:r>
              <a:rPr lang="en-US">
                <a:latin typeface="Aptos"/>
              </a:rPr>
              <a:t> do </a:t>
            </a:r>
            <a:r>
              <a:rPr lang="en-US" err="1">
                <a:latin typeface="Aptos"/>
              </a:rPr>
              <a:t>swojego</a:t>
            </a:r>
            <a:r>
              <a:rPr lang="en-US">
                <a:latin typeface="Aptos"/>
              </a:rPr>
              <a:t> </a:t>
            </a:r>
            <a:r>
              <a:rPr lang="en-US" err="1">
                <a:latin typeface="Aptos"/>
              </a:rPr>
              <a:t>wieku</a:t>
            </a:r>
            <a:r>
              <a:rPr lang="en-US">
                <a:latin typeface="Aptos"/>
              </a:rPr>
              <a:t>.</a:t>
            </a:r>
          </a:p>
          <a:p>
            <a:pPr marL="285750" indent="-285750" algn="just">
              <a:buFont typeface="Wingdings"/>
              <a:buChar char="q"/>
            </a:pPr>
            <a:r>
              <a:rPr lang="en-US">
                <a:latin typeface="Aptos"/>
              </a:rPr>
              <a:t>W 2016 </a:t>
            </a:r>
            <a:r>
              <a:rPr lang="en-US" err="1">
                <a:latin typeface="Aptos"/>
              </a:rPr>
              <a:t>roku</a:t>
            </a:r>
            <a:r>
              <a:rPr lang="en-US">
                <a:latin typeface="Aptos"/>
              </a:rPr>
              <a:t> </a:t>
            </a:r>
            <a:r>
              <a:rPr lang="en-US" err="1">
                <a:latin typeface="Aptos"/>
              </a:rPr>
              <a:t>tylko</a:t>
            </a:r>
            <a:r>
              <a:rPr lang="en-US">
                <a:latin typeface="Aptos"/>
              </a:rPr>
              <a:t> 45% </a:t>
            </a:r>
            <a:r>
              <a:rPr lang="en-US" err="1">
                <a:latin typeface="Aptos"/>
              </a:rPr>
              <a:t>ludności</a:t>
            </a:r>
            <a:r>
              <a:rPr lang="en-US">
                <a:latin typeface="Aptos"/>
              </a:rPr>
              <a:t> </a:t>
            </a:r>
            <a:r>
              <a:rPr lang="en-US" err="1">
                <a:latin typeface="Aptos"/>
              </a:rPr>
              <a:t>świata</a:t>
            </a:r>
            <a:r>
              <a:rPr lang="en-US">
                <a:latin typeface="Aptos"/>
              </a:rPr>
              <a:t> </a:t>
            </a:r>
            <a:r>
              <a:rPr lang="en-US" err="1">
                <a:latin typeface="Aptos"/>
              </a:rPr>
              <a:t>było</a:t>
            </a:r>
            <a:r>
              <a:rPr lang="en-US">
                <a:latin typeface="Aptos"/>
              </a:rPr>
              <a:t> </a:t>
            </a:r>
            <a:r>
              <a:rPr lang="en-US" err="1">
                <a:latin typeface="Aptos"/>
              </a:rPr>
              <a:t>faktycznie</a:t>
            </a:r>
            <a:r>
              <a:rPr lang="en-US">
                <a:latin typeface="Aptos"/>
              </a:rPr>
              <a:t> </a:t>
            </a:r>
            <a:r>
              <a:rPr lang="en-US" err="1">
                <a:latin typeface="Aptos"/>
              </a:rPr>
              <a:t>objętych</a:t>
            </a:r>
            <a:r>
              <a:rPr lang="en-US">
                <a:latin typeface="Aptos"/>
              </a:rPr>
              <a:t> co </a:t>
            </a:r>
            <a:r>
              <a:rPr lang="en-US" err="1">
                <a:latin typeface="Aptos"/>
              </a:rPr>
              <a:t>najmniej</a:t>
            </a:r>
            <a:r>
              <a:rPr lang="en-US">
                <a:latin typeface="Aptos"/>
              </a:rPr>
              <a:t> </a:t>
            </a:r>
            <a:r>
              <a:rPr lang="en-US" err="1">
                <a:latin typeface="Aptos"/>
              </a:rPr>
              <a:t>jednym</a:t>
            </a:r>
            <a:r>
              <a:rPr lang="en-US">
                <a:latin typeface="Aptos"/>
              </a:rPr>
              <a:t> </a:t>
            </a:r>
            <a:r>
              <a:rPr lang="en-US" err="1">
                <a:latin typeface="Aptos"/>
              </a:rPr>
              <a:t>świadczeniem</a:t>
            </a:r>
            <a:r>
              <a:rPr lang="en-US">
                <a:latin typeface="Aptos"/>
              </a:rPr>
              <a:t> </a:t>
            </a:r>
            <a:r>
              <a:rPr lang="en-US" err="1">
                <a:latin typeface="Aptos"/>
              </a:rPr>
              <a:t>pieniężnym</a:t>
            </a:r>
            <a:r>
              <a:rPr lang="en-US">
                <a:latin typeface="Aptos"/>
              </a:rPr>
              <a:t> z </a:t>
            </a:r>
            <a:r>
              <a:rPr lang="en-US" err="1">
                <a:latin typeface="Aptos"/>
              </a:rPr>
              <a:t>tytułu</a:t>
            </a:r>
            <a:r>
              <a:rPr lang="en-US">
                <a:latin typeface="Aptos"/>
              </a:rPr>
              <a:t> </a:t>
            </a:r>
            <a:r>
              <a:rPr lang="en-US" err="1">
                <a:latin typeface="Aptos"/>
              </a:rPr>
              <a:t>ochrony</a:t>
            </a:r>
            <a:r>
              <a:rPr lang="en-US">
                <a:latin typeface="Aptos"/>
              </a:rPr>
              <a:t> </a:t>
            </a:r>
            <a:r>
              <a:rPr lang="en-US" err="1">
                <a:latin typeface="Aptos"/>
              </a:rPr>
              <a:t>socjalnej</a:t>
            </a:r>
            <a:r>
              <a:rPr lang="en-US">
                <a:latin typeface="Aptos"/>
              </a:rPr>
              <a:t>.</a:t>
            </a:r>
          </a:p>
          <a:p>
            <a:pPr marL="285750" indent="-285750" algn="just">
              <a:buFont typeface="Wingdings"/>
              <a:buChar char="q"/>
            </a:pPr>
            <a:r>
              <a:rPr lang="en-US">
                <a:latin typeface="Aptos"/>
              </a:rPr>
              <a:t>W 2017 </a:t>
            </a:r>
            <a:r>
              <a:rPr lang="en-US" err="1">
                <a:latin typeface="Aptos"/>
              </a:rPr>
              <a:t>roku</a:t>
            </a:r>
            <a:r>
              <a:rPr lang="en-US">
                <a:latin typeface="Aptos"/>
              </a:rPr>
              <a:t> </a:t>
            </a:r>
            <a:r>
              <a:rPr lang="en-US" err="1">
                <a:latin typeface="Aptos"/>
              </a:rPr>
              <a:t>straty</a:t>
            </a:r>
            <a:r>
              <a:rPr lang="en-US">
                <a:latin typeface="Aptos"/>
              </a:rPr>
              <a:t> </a:t>
            </a:r>
            <a:r>
              <a:rPr lang="en-US" err="1">
                <a:latin typeface="Aptos"/>
              </a:rPr>
              <a:t>gospodarcze</a:t>
            </a:r>
            <a:r>
              <a:rPr lang="en-US">
                <a:latin typeface="Aptos"/>
              </a:rPr>
              <a:t> </a:t>
            </a:r>
            <a:r>
              <a:rPr lang="en-US" err="1">
                <a:latin typeface="Aptos"/>
              </a:rPr>
              <a:t>spowodowane</a:t>
            </a:r>
            <a:r>
              <a:rPr lang="en-US">
                <a:latin typeface="Aptos"/>
              </a:rPr>
              <a:t> </a:t>
            </a:r>
            <a:r>
              <a:rPr lang="en-US" err="1">
                <a:latin typeface="Aptos"/>
              </a:rPr>
              <a:t>katastrofami</a:t>
            </a:r>
            <a:r>
              <a:rPr lang="en-US">
                <a:latin typeface="Aptos"/>
              </a:rPr>
              <a:t>, w </a:t>
            </a:r>
            <a:r>
              <a:rPr lang="en-US" err="1">
                <a:latin typeface="Aptos"/>
              </a:rPr>
              <a:t>tym</a:t>
            </a:r>
            <a:r>
              <a:rPr lang="en-US">
                <a:latin typeface="Aptos"/>
              </a:rPr>
              <a:t> </a:t>
            </a:r>
            <a:r>
              <a:rPr lang="en-US" err="1">
                <a:latin typeface="Aptos"/>
              </a:rPr>
              <a:t>trzema</a:t>
            </a:r>
            <a:r>
              <a:rPr lang="en-US">
                <a:latin typeface="Aptos"/>
              </a:rPr>
              <a:t> </a:t>
            </a:r>
            <a:r>
              <a:rPr lang="en-US" err="1">
                <a:latin typeface="Aptos"/>
              </a:rPr>
              <a:t>potężnymi</a:t>
            </a:r>
            <a:r>
              <a:rPr lang="en-US">
                <a:latin typeface="Aptos"/>
              </a:rPr>
              <a:t> </a:t>
            </a:r>
            <a:r>
              <a:rPr lang="en-US" err="1">
                <a:latin typeface="Aptos"/>
              </a:rPr>
              <a:t>huraganami</a:t>
            </a:r>
            <a:r>
              <a:rPr lang="en-US">
                <a:latin typeface="Aptos"/>
              </a:rPr>
              <a:t> w USA </a:t>
            </a:r>
            <a:r>
              <a:rPr lang="en-US" err="1">
                <a:latin typeface="Aptos"/>
              </a:rPr>
              <a:t>i</a:t>
            </a:r>
            <a:r>
              <a:rPr lang="en-US">
                <a:latin typeface="Aptos"/>
              </a:rPr>
              <a:t> </a:t>
            </a:r>
            <a:r>
              <a:rPr lang="en-US" err="1">
                <a:latin typeface="Aptos"/>
              </a:rPr>
              <a:t>na</a:t>
            </a:r>
            <a:r>
              <a:rPr lang="en-US">
                <a:latin typeface="Aptos"/>
              </a:rPr>
              <a:t> </a:t>
            </a:r>
            <a:r>
              <a:rPr lang="en-US" err="1">
                <a:latin typeface="Aptos"/>
              </a:rPr>
              <a:t>Karaibach</a:t>
            </a:r>
            <a:r>
              <a:rPr lang="en-US">
                <a:latin typeface="Aptos"/>
              </a:rPr>
              <a:t>, </a:t>
            </a:r>
            <a:r>
              <a:rPr lang="en-US" err="1">
                <a:latin typeface="Aptos"/>
              </a:rPr>
              <a:t>oszacowano</a:t>
            </a:r>
            <a:r>
              <a:rPr lang="en-US">
                <a:latin typeface="Aptos"/>
              </a:rPr>
              <a:t> </a:t>
            </a:r>
            <a:r>
              <a:rPr lang="en-US" err="1">
                <a:latin typeface="Aptos"/>
              </a:rPr>
              <a:t>na</a:t>
            </a:r>
            <a:r>
              <a:rPr lang="en-US">
                <a:latin typeface="Aptos"/>
              </a:rPr>
              <a:t> </a:t>
            </a:r>
            <a:r>
              <a:rPr lang="en-US" err="1">
                <a:latin typeface="Aptos"/>
              </a:rPr>
              <a:t>ponad</a:t>
            </a:r>
            <a:r>
              <a:rPr lang="en-US">
                <a:latin typeface="Aptos"/>
              </a:rPr>
              <a:t> 300 </a:t>
            </a:r>
            <a:r>
              <a:rPr lang="en-US" err="1">
                <a:latin typeface="Aptos"/>
              </a:rPr>
              <a:t>mld</a:t>
            </a:r>
            <a:r>
              <a:rPr lang="en-US">
                <a:latin typeface="Aptos"/>
              </a:rPr>
              <a:t> USD.</a:t>
            </a:r>
          </a:p>
        </p:txBody>
      </p:sp>
      <p:sp>
        <p:nvSpPr>
          <p:cNvPr id="6" name="pole tekstowe 5">
            <a:extLst>
              <a:ext uri="{FF2B5EF4-FFF2-40B4-BE49-F238E27FC236}">
                <a16:creationId xmlns:a16="http://schemas.microsoft.com/office/drawing/2014/main" id="{555B49C4-24EB-70FD-6B9F-94B4D324DFD7}"/>
              </a:ext>
            </a:extLst>
          </p:cNvPr>
          <p:cNvSpPr txBox="1"/>
          <p:nvPr/>
        </p:nvSpPr>
        <p:spPr>
          <a:xfrm>
            <a:off x="735262" y="2232526"/>
            <a:ext cx="429126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l-PL" sz="2800" b="1">
                <a:solidFill>
                  <a:srgbClr val="FF0000"/>
                </a:solidFill>
              </a:rPr>
              <a:t>FAKTY</a:t>
            </a:r>
          </a:p>
        </p:txBody>
      </p:sp>
      <p:pic>
        <p:nvPicPr>
          <p:cNvPr id="7" name="Grafika 6" descr="Lista kontrolna z wypełnieniem pełnym">
            <a:extLst>
              <a:ext uri="{FF2B5EF4-FFF2-40B4-BE49-F238E27FC236}">
                <a16:creationId xmlns:a16="http://schemas.microsoft.com/office/drawing/2014/main" id="{A5B7E7B1-75E7-7C1D-537C-8FB6DB7FEE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6273" y="1875589"/>
            <a:ext cx="914400" cy="914400"/>
          </a:xfrm>
          <a:prstGeom prst="rect">
            <a:avLst/>
          </a:prstGeom>
        </p:spPr>
      </p:pic>
    </p:spTree>
    <p:extLst>
      <p:ext uri="{BB962C8B-B14F-4D97-AF65-F5344CB8AC3E}">
        <p14:creationId xmlns:p14="http://schemas.microsoft.com/office/powerpoint/2010/main" val="1665361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74C8EF-0549-0E68-0670-9BD9798E042C}"/>
              </a:ext>
            </a:extLst>
          </p:cNvPr>
          <p:cNvSpPr>
            <a:spLocks noGrp="1"/>
          </p:cNvSpPr>
          <p:nvPr>
            <p:ph type="title"/>
          </p:nvPr>
        </p:nvSpPr>
        <p:spPr/>
        <p:txBody>
          <a:bodyPr/>
          <a:lstStyle/>
          <a:p>
            <a:r>
              <a:rPr lang="pl-PL" b="1" dirty="0"/>
              <a:t>1.Koniec z ubóstwem</a:t>
            </a:r>
          </a:p>
        </p:txBody>
      </p:sp>
      <p:pic>
        <p:nvPicPr>
          <p:cNvPr id="4" name="Symbol zastępczy zawartości 3" descr="Obraz zawierający tekst, Czcionka, plakat, zrzut ekranu&#10;&#10;Opis wygenerowany automatycznie">
            <a:extLst>
              <a:ext uri="{FF2B5EF4-FFF2-40B4-BE49-F238E27FC236}">
                <a16:creationId xmlns:a16="http://schemas.microsoft.com/office/drawing/2014/main" id="{CEFA2B0D-E2D7-E73F-9868-714685EB7DE0}"/>
              </a:ext>
            </a:extLst>
          </p:cNvPr>
          <p:cNvPicPr>
            <a:picLocks noGrp="1" noChangeAspect="1"/>
          </p:cNvPicPr>
          <p:nvPr>
            <p:ph idx="1"/>
          </p:nvPr>
        </p:nvPicPr>
        <p:blipFill>
          <a:blip r:embed="rId2"/>
          <a:stretch>
            <a:fillRect/>
          </a:stretch>
        </p:blipFill>
        <p:spPr>
          <a:xfrm>
            <a:off x="9838809" y="219531"/>
            <a:ext cx="2116890" cy="2110206"/>
          </a:xfrm>
        </p:spPr>
      </p:pic>
      <p:sp>
        <p:nvSpPr>
          <p:cNvPr id="5" name="pole tekstowe 4">
            <a:extLst>
              <a:ext uri="{FF2B5EF4-FFF2-40B4-BE49-F238E27FC236}">
                <a16:creationId xmlns:a16="http://schemas.microsoft.com/office/drawing/2014/main" id="{D8E4E0C2-9ACB-380B-C8B2-141BB87685BC}"/>
              </a:ext>
            </a:extLst>
          </p:cNvPr>
          <p:cNvSpPr txBox="1"/>
          <p:nvPr/>
        </p:nvSpPr>
        <p:spPr>
          <a:xfrm>
            <a:off x="286085" y="2491873"/>
            <a:ext cx="11673304"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b="1">
                <a:solidFill>
                  <a:srgbClr val="444444"/>
                </a:solidFill>
                <a:ea typeface="+mn-lt"/>
                <a:cs typeface="+mn-lt"/>
              </a:rPr>
              <a:t>1.1</a:t>
            </a:r>
            <a:r>
              <a:rPr lang="en-US" sz="1600">
                <a:solidFill>
                  <a:srgbClr val="444444"/>
                </a:solidFill>
                <a:ea typeface="+mn-lt"/>
                <a:cs typeface="+mn-lt"/>
              </a:rPr>
              <a:t>  Do 2030 </a:t>
            </a:r>
            <a:r>
              <a:rPr lang="en-US" sz="1600" err="1">
                <a:solidFill>
                  <a:srgbClr val="444444"/>
                </a:solidFill>
                <a:ea typeface="+mn-lt"/>
                <a:cs typeface="+mn-lt"/>
              </a:rPr>
              <a:t>roku</a:t>
            </a:r>
            <a:r>
              <a:rPr lang="en-US" sz="1600">
                <a:solidFill>
                  <a:srgbClr val="444444"/>
                </a:solidFill>
                <a:ea typeface="+mn-lt"/>
                <a:cs typeface="+mn-lt"/>
              </a:rPr>
              <a:t> </a:t>
            </a:r>
            <a:r>
              <a:rPr lang="en-US" sz="1600" err="1">
                <a:solidFill>
                  <a:srgbClr val="444444"/>
                </a:solidFill>
                <a:ea typeface="+mn-lt"/>
                <a:cs typeface="+mn-lt"/>
              </a:rPr>
              <a:t>wyeliminować</a:t>
            </a:r>
            <a:r>
              <a:rPr lang="en-US" sz="1600">
                <a:solidFill>
                  <a:srgbClr val="444444"/>
                </a:solidFill>
                <a:ea typeface="+mn-lt"/>
                <a:cs typeface="+mn-lt"/>
              </a:rPr>
              <a:t> </a:t>
            </a:r>
            <a:r>
              <a:rPr lang="en-US" sz="1600" err="1">
                <a:solidFill>
                  <a:srgbClr val="444444"/>
                </a:solidFill>
                <a:ea typeface="+mn-lt"/>
                <a:cs typeface="+mn-lt"/>
              </a:rPr>
              <a:t>skrajne</a:t>
            </a:r>
            <a:r>
              <a:rPr lang="en-US" sz="1600">
                <a:solidFill>
                  <a:srgbClr val="444444"/>
                </a:solidFill>
                <a:ea typeface="+mn-lt"/>
                <a:cs typeface="+mn-lt"/>
              </a:rPr>
              <a:t> </a:t>
            </a:r>
            <a:r>
              <a:rPr lang="en-US" sz="1600" err="1">
                <a:solidFill>
                  <a:srgbClr val="444444"/>
                </a:solidFill>
                <a:ea typeface="+mn-lt"/>
                <a:cs typeface="+mn-lt"/>
              </a:rPr>
              <a:t>ubóstwo</a:t>
            </a:r>
            <a:r>
              <a:rPr lang="en-US" sz="1600">
                <a:solidFill>
                  <a:srgbClr val="444444"/>
                </a:solidFill>
                <a:ea typeface="+mn-lt"/>
                <a:cs typeface="+mn-lt"/>
              </a:rPr>
              <a:t> </a:t>
            </a:r>
            <a:r>
              <a:rPr lang="en-US" sz="1600" err="1">
                <a:solidFill>
                  <a:srgbClr val="444444"/>
                </a:solidFill>
                <a:ea typeface="+mn-lt"/>
                <a:cs typeface="+mn-lt"/>
              </a:rPr>
              <a:t>na</a:t>
            </a:r>
            <a:r>
              <a:rPr lang="en-US" sz="1600">
                <a:solidFill>
                  <a:srgbClr val="444444"/>
                </a:solidFill>
                <a:ea typeface="+mn-lt"/>
                <a:cs typeface="+mn-lt"/>
              </a:rPr>
              <a:t> </a:t>
            </a:r>
            <a:r>
              <a:rPr lang="en-US" sz="1600" err="1">
                <a:solidFill>
                  <a:srgbClr val="444444"/>
                </a:solidFill>
                <a:ea typeface="+mn-lt"/>
                <a:cs typeface="+mn-lt"/>
              </a:rPr>
              <a:t>całym</a:t>
            </a:r>
            <a:r>
              <a:rPr lang="en-US" sz="1600">
                <a:solidFill>
                  <a:srgbClr val="444444"/>
                </a:solidFill>
                <a:ea typeface="+mn-lt"/>
                <a:cs typeface="+mn-lt"/>
              </a:rPr>
              <a:t> </a:t>
            </a:r>
            <a:r>
              <a:rPr lang="en-US" sz="1600" err="1">
                <a:solidFill>
                  <a:srgbClr val="444444"/>
                </a:solidFill>
                <a:ea typeface="+mn-lt"/>
                <a:cs typeface="+mn-lt"/>
              </a:rPr>
              <a:t>świecie</a:t>
            </a:r>
            <a:r>
              <a:rPr lang="en-US" sz="1600">
                <a:solidFill>
                  <a:srgbClr val="444444"/>
                </a:solidFill>
                <a:ea typeface="+mn-lt"/>
                <a:cs typeface="+mn-lt"/>
              </a:rPr>
              <a:t> </a:t>
            </a:r>
            <a:r>
              <a:rPr lang="en-US" sz="1600" err="1">
                <a:solidFill>
                  <a:srgbClr val="444444"/>
                </a:solidFill>
                <a:ea typeface="+mn-lt"/>
                <a:cs typeface="+mn-lt"/>
              </a:rPr>
              <a:t>aktualnie</a:t>
            </a:r>
            <a:r>
              <a:rPr lang="en-US" sz="1600">
                <a:solidFill>
                  <a:srgbClr val="444444"/>
                </a:solidFill>
                <a:ea typeface="+mn-lt"/>
                <a:cs typeface="+mn-lt"/>
              </a:rPr>
              <a:t> </a:t>
            </a:r>
            <a:r>
              <a:rPr lang="en-US" sz="1600" err="1">
                <a:solidFill>
                  <a:srgbClr val="444444"/>
                </a:solidFill>
                <a:ea typeface="+mn-lt"/>
                <a:cs typeface="+mn-lt"/>
              </a:rPr>
              <a:t>mierzone</a:t>
            </a:r>
            <a:r>
              <a:rPr lang="en-US" sz="1600">
                <a:solidFill>
                  <a:srgbClr val="444444"/>
                </a:solidFill>
                <a:ea typeface="+mn-lt"/>
                <a:cs typeface="+mn-lt"/>
              </a:rPr>
              <a:t> </a:t>
            </a:r>
            <a:r>
              <a:rPr lang="en-US" sz="1600" err="1">
                <a:solidFill>
                  <a:srgbClr val="444444"/>
                </a:solidFill>
                <a:ea typeface="+mn-lt"/>
                <a:cs typeface="+mn-lt"/>
              </a:rPr>
              <a:t>jako</a:t>
            </a:r>
            <a:r>
              <a:rPr lang="en-US" sz="1600">
                <a:solidFill>
                  <a:srgbClr val="444444"/>
                </a:solidFill>
                <a:ea typeface="+mn-lt"/>
                <a:cs typeface="+mn-lt"/>
              </a:rPr>
              <a:t> </a:t>
            </a:r>
            <a:r>
              <a:rPr lang="en-US" sz="1600" err="1">
                <a:solidFill>
                  <a:srgbClr val="444444"/>
                </a:solidFill>
                <a:ea typeface="+mn-lt"/>
                <a:cs typeface="+mn-lt"/>
              </a:rPr>
              <a:t>utrzymywanie</a:t>
            </a:r>
            <a:r>
              <a:rPr lang="en-US" sz="1600">
                <a:solidFill>
                  <a:srgbClr val="444444"/>
                </a:solidFill>
                <a:ea typeface="+mn-lt"/>
                <a:cs typeface="+mn-lt"/>
              </a:rPr>
              <a:t> </a:t>
            </a:r>
            <a:r>
              <a:rPr lang="en-US" sz="1600" err="1">
                <a:solidFill>
                  <a:srgbClr val="444444"/>
                </a:solidFill>
                <a:ea typeface="+mn-lt"/>
                <a:cs typeface="+mn-lt"/>
              </a:rPr>
              <a:t>się</a:t>
            </a:r>
            <a:r>
              <a:rPr lang="en-US" sz="1600">
                <a:solidFill>
                  <a:srgbClr val="444444"/>
                </a:solidFill>
                <a:ea typeface="+mn-lt"/>
                <a:cs typeface="+mn-lt"/>
              </a:rPr>
              <a:t> za </a:t>
            </a:r>
            <a:r>
              <a:rPr lang="en-US" sz="1600" err="1">
                <a:solidFill>
                  <a:srgbClr val="444444"/>
                </a:solidFill>
                <a:ea typeface="+mn-lt"/>
                <a:cs typeface="+mn-lt"/>
              </a:rPr>
              <a:t>mniej</a:t>
            </a:r>
            <a:r>
              <a:rPr lang="en-US" sz="1600">
                <a:solidFill>
                  <a:srgbClr val="444444"/>
                </a:solidFill>
                <a:ea typeface="+mn-lt"/>
                <a:cs typeface="+mn-lt"/>
              </a:rPr>
              <a:t> </a:t>
            </a:r>
            <a:r>
              <a:rPr lang="en-US" sz="1600" err="1">
                <a:solidFill>
                  <a:srgbClr val="444444"/>
                </a:solidFill>
                <a:ea typeface="+mn-lt"/>
                <a:cs typeface="+mn-lt"/>
              </a:rPr>
              <a:t>niż</a:t>
            </a:r>
            <a:r>
              <a:rPr lang="en-US" sz="1600">
                <a:solidFill>
                  <a:srgbClr val="444444"/>
                </a:solidFill>
                <a:ea typeface="+mn-lt"/>
                <a:cs typeface="+mn-lt"/>
              </a:rPr>
              <a:t> $1,25 </a:t>
            </a:r>
            <a:r>
              <a:rPr lang="en-US" sz="1600" err="1">
                <a:solidFill>
                  <a:srgbClr val="444444"/>
                </a:solidFill>
                <a:ea typeface="+mn-lt"/>
                <a:cs typeface="+mn-lt"/>
              </a:rPr>
              <a:t>dziennie</a:t>
            </a:r>
            <a:r>
              <a:rPr lang="en-US" sz="1600">
                <a:solidFill>
                  <a:srgbClr val="444444"/>
                </a:solidFill>
                <a:ea typeface="+mn-lt"/>
                <a:cs typeface="+mn-lt"/>
              </a:rPr>
              <a:t>.</a:t>
            </a:r>
            <a:endParaRPr lang="en-US" sz="1600">
              <a:latin typeface="Aptos"/>
            </a:endParaRPr>
          </a:p>
          <a:p>
            <a:pPr algn="just"/>
            <a:r>
              <a:rPr lang="en-US" sz="1600" b="1">
                <a:solidFill>
                  <a:srgbClr val="444444"/>
                </a:solidFill>
                <a:ea typeface="+mn-lt"/>
                <a:cs typeface="+mn-lt"/>
              </a:rPr>
              <a:t>1.2</a:t>
            </a:r>
            <a:r>
              <a:rPr lang="en-US" sz="1600">
                <a:solidFill>
                  <a:srgbClr val="444444"/>
                </a:solidFill>
                <a:ea typeface="+mn-lt"/>
                <a:cs typeface="+mn-lt"/>
              </a:rPr>
              <a:t>  Do 2030 </a:t>
            </a:r>
            <a:r>
              <a:rPr lang="en-US" sz="1600" err="1">
                <a:solidFill>
                  <a:srgbClr val="444444"/>
                </a:solidFill>
                <a:ea typeface="+mn-lt"/>
                <a:cs typeface="+mn-lt"/>
              </a:rPr>
              <a:t>roku</a:t>
            </a:r>
            <a:r>
              <a:rPr lang="en-US" sz="1600">
                <a:solidFill>
                  <a:srgbClr val="444444"/>
                </a:solidFill>
                <a:ea typeface="+mn-lt"/>
                <a:cs typeface="+mn-lt"/>
              </a:rPr>
              <a:t> </a:t>
            </a:r>
            <a:r>
              <a:rPr lang="en-US" sz="1600" err="1">
                <a:solidFill>
                  <a:srgbClr val="444444"/>
                </a:solidFill>
                <a:ea typeface="+mn-lt"/>
                <a:cs typeface="+mn-lt"/>
              </a:rPr>
              <a:t>zmniejszyć</a:t>
            </a:r>
            <a:r>
              <a:rPr lang="en-US" sz="1600">
                <a:solidFill>
                  <a:srgbClr val="444444"/>
                </a:solidFill>
                <a:ea typeface="+mn-lt"/>
                <a:cs typeface="+mn-lt"/>
              </a:rPr>
              <a:t> </a:t>
            </a:r>
            <a:r>
              <a:rPr lang="en-US" sz="1600" err="1">
                <a:solidFill>
                  <a:srgbClr val="444444"/>
                </a:solidFill>
                <a:ea typeface="+mn-lt"/>
                <a:cs typeface="+mn-lt"/>
              </a:rPr>
              <a:t>przynajmniej</a:t>
            </a:r>
            <a:r>
              <a:rPr lang="en-US" sz="1600">
                <a:solidFill>
                  <a:srgbClr val="444444"/>
                </a:solidFill>
                <a:ea typeface="+mn-lt"/>
                <a:cs typeface="+mn-lt"/>
              </a:rPr>
              <a:t> o </a:t>
            </a:r>
            <a:r>
              <a:rPr lang="en-US" sz="1600" err="1">
                <a:solidFill>
                  <a:srgbClr val="444444"/>
                </a:solidFill>
                <a:ea typeface="+mn-lt"/>
                <a:cs typeface="+mn-lt"/>
              </a:rPr>
              <a:t>połowę</a:t>
            </a:r>
            <a:r>
              <a:rPr lang="en-US" sz="1600">
                <a:solidFill>
                  <a:srgbClr val="444444"/>
                </a:solidFill>
                <a:ea typeface="+mn-lt"/>
                <a:cs typeface="+mn-lt"/>
              </a:rPr>
              <a:t> </a:t>
            </a:r>
            <a:r>
              <a:rPr lang="en-US" sz="1600" err="1">
                <a:solidFill>
                  <a:srgbClr val="444444"/>
                </a:solidFill>
                <a:ea typeface="+mn-lt"/>
                <a:cs typeface="+mn-lt"/>
              </a:rPr>
              <a:t>odsetek</a:t>
            </a:r>
            <a:r>
              <a:rPr lang="en-US" sz="1600">
                <a:solidFill>
                  <a:srgbClr val="444444"/>
                </a:solidFill>
                <a:ea typeface="+mn-lt"/>
                <a:cs typeface="+mn-lt"/>
              </a:rPr>
              <a:t> </a:t>
            </a:r>
            <a:r>
              <a:rPr lang="en-US" sz="1600" err="1">
                <a:solidFill>
                  <a:srgbClr val="444444"/>
                </a:solidFill>
                <a:ea typeface="+mn-lt"/>
                <a:cs typeface="+mn-lt"/>
              </a:rPr>
              <a:t>mężczyzn</a:t>
            </a:r>
            <a:r>
              <a:rPr lang="en-US" sz="1600">
                <a:solidFill>
                  <a:srgbClr val="444444"/>
                </a:solidFill>
                <a:ea typeface="+mn-lt"/>
                <a:cs typeface="+mn-lt"/>
              </a:rPr>
              <a:t>, </a:t>
            </a:r>
            <a:r>
              <a:rPr lang="en-US" sz="1600" err="1">
                <a:solidFill>
                  <a:srgbClr val="444444"/>
                </a:solidFill>
                <a:ea typeface="+mn-lt"/>
                <a:cs typeface="+mn-lt"/>
              </a:rPr>
              <a:t>kobiet</a:t>
            </a:r>
            <a:r>
              <a:rPr lang="en-US" sz="1600">
                <a:solidFill>
                  <a:srgbClr val="444444"/>
                </a:solidFill>
                <a:ea typeface="+mn-lt"/>
                <a:cs typeface="+mn-lt"/>
              </a:rPr>
              <a:t> </a:t>
            </a:r>
            <a:r>
              <a:rPr lang="en-US" sz="1600" err="1">
                <a:solidFill>
                  <a:srgbClr val="444444"/>
                </a:solidFill>
                <a:ea typeface="+mn-lt"/>
                <a:cs typeface="+mn-lt"/>
              </a:rPr>
              <a:t>i</a:t>
            </a:r>
            <a:r>
              <a:rPr lang="en-US" sz="1600">
                <a:solidFill>
                  <a:srgbClr val="444444"/>
                </a:solidFill>
                <a:ea typeface="+mn-lt"/>
                <a:cs typeface="+mn-lt"/>
              </a:rPr>
              <a:t> </a:t>
            </a:r>
            <a:r>
              <a:rPr lang="en-US" sz="1600" err="1">
                <a:solidFill>
                  <a:srgbClr val="444444"/>
                </a:solidFill>
                <a:ea typeface="+mn-lt"/>
                <a:cs typeface="+mn-lt"/>
              </a:rPr>
              <a:t>dzieci</a:t>
            </a:r>
            <a:r>
              <a:rPr lang="en-US" sz="1600">
                <a:solidFill>
                  <a:srgbClr val="444444"/>
                </a:solidFill>
                <a:ea typeface="+mn-lt"/>
                <a:cs typeface="+mn-lt"/>
              </a:rPr>
              <a:t>, </a:t>
            </a:r>
            <a:r>
              <a:rPr lang="en-US" sz="1600" err="1">
                <a:solidFill>
                  <a:srgbClr val="444444"/>
                </a:solidFill>
                <a:ea typeface="+mn-lt"/>
                <a:cs typeface="+mn-lt"/>
              </a:rPr>
              <a:t>cierpiących</a:t>
            </a:r>
            <a:r>
              <a:rPr lang="en-US" sz="1600">
                <a:solidFill>
                  <a:srgbClr val="444444"/>
                </a:solidFill>
                <a:ea typeface="+mn-lt"/>
                <a:cs typeface="+mn-lt"/>
              </a:rPr>
              <a:t> z </a:t>
            </a:r>
            <a:r>
              <a:rPr lang="en-US" sz="1600" err="1">
                <a:solidFill>
                  <a:srgbClr val="444444"/>
                </a:solidFill>
                <a:ea typeface="+mn-lt"/>
                <a:cs typeface="+mn-lt"/>
              </a:rPr>
              <a:t>powodu</a:t>
            </a:r>
            <a:r>
              <a:rPr lang="en-US" sz="1600">
                <a:solidFill>
                  <a:srgbClr val="444444"/>
                </a:solidFill>
                <a:ea typeface="+mn-lt"/>
                <a:cs typeface="+mn-lt"/>
              </a:rPr>
              <a:t> </a:t>
            </a:r>
            <a:r>
              <a:rPr lang="en-US" sz="1600" err="1">
                <a:solidFill>
                  <a:srgbClr val="444444"/>
                </a:solidFill>
                <a:ea typeface="+mn-lt"/>
                <a:cs typeface="+mn-lt"/>
              </a:rPr>
              <a:t>ubóstwa</a:t>
            </a:r>
            <a:r>
              <a:rPr lang="en-US" sz="1600">
                <a:solidFill>
                  <a:srgbClr val="444444"/>
                </a:solidFill>
                <a:ea typeface="+mn-lt"/>
                <a:cs typeface="+mn-lt"/>
              </a:rPr>
              <a:t>, we </a:t>
            </a:r>
            <a:r>
              <a:rPr lang="en-US" sz="1600" err="1">
                <a:solidFill>
                  <a:srgbClr val="444444"/>
                </a:solidFill>
                <a:ea typeface="+mn-lt"/>
                <a:cs typeface="+mn-lt"/>
              </a:rPr>
              <a:t>wszystkich</a:t>
            </a:r>
            <a:r>
              <a:rPr lang="en-US" sz="1600">
                <a:solidFill>
                  <a:srgbClr val="444444"/>
                </a:solidFill>
                <a:ea typeface="+mn-lt"/>
                <a:cs typeface="+mn-lt"/>
              </a:rPr>
              <a:t> </a:t>
            </a:r>
            <a:r>
              <a:rPr lang="en-US" sz="1600" err="1">
                <a:solidFill>
                  <a:srgbClr val="444444"/>
                </a:solidFill>
                <a:ea typeface="+mn-lt"/>
                <a:cs typeface="+mn-lt"/>
              </a:rPr>
              <a:t>jego</a:t>
            </a:r>
            <a:r>
              <a:rPr lang="en-US" sz="1600">
                <a:solidFill>
                  <a:srgbClr val="444444"/>
                </a:solidFill>
                <a:ea typeface="+mn-lt"/>
                <a:cs typeface="+mn-lt"/>
              </a:rPr>
              <a:t> </a:t>
            </a:r>
            <a:r>
              <a:rPr lang="en-US" sz="1600" err="1">
                <a:solidFill>
                  <a:srgbClr val="444444"/>
                </a:solidFill>
                <a:ea typeface="+mn-lt"/>
                <a:cs typeface="+mn-lt"/>
              </a:rPr>
              <a:t>wymiarach</a:t>
            </a:r>
            <a:r>
              <a:rPr lang="en-US" sz="1600">
                <a:solidFill>
                  <a:srgbClr val="444444"/>
                </a:solidFill>
                <a:ea typeface="+mn-lt"/>
                <a:cs typeface="+mn-lt"/>
              </a:rPr>
              <a:t> </a:t>
            </a:r>
            <a:r>
              <a:rPr lang="en-US" sz="1600" err="1">
                <a:solidFill>
                  <a:srgbClr val="444444"/>
                </a:solidFill>
                <a:ea typeface="+mn-lt"/>
                <a:cs typeface="+mn-lt"/>
              </a:rPr>
              <a:t>oraz</a:t>
            </a:r>
            <a:r>
              <a:rPr lang="en-US" sz="1600">
                <a:solidFill>
                  <a:srgbClr val="444444"/>
                </a:solidFill>
                <a:ea typeface="+mn-lt"/>
                <a:cs typeface="+mn-lt"/>
              </a:rPr>
              <a:t> </a:t>
            </a:r>
            <a:r>
              <a:rPr lang="en-US" sz="1600" err="1">
                <a:solidFill>
                  <a:srgbClr val="444444"/>
                </a:solidFill>
                <a:ea typeface="+mn-lt"/>
                <a:cs typeface="+mn-lt"/>
              </a:rPr>
              <a:t>zgodnie</a:t>
            </a:r>
            <a:r>
              <a:rPr lang="en-US" sz="1600">
                <a:solidFill>
                  <a:srgbClr val="444444"/>
                </a:solidFill>
                <a:ea typeface="+mn-lt"/>
                <a:cs typeface="+mn-lt"/>
              </a:rPr>
              <a:t> z </a:t>
            </a:r>
            <a:r>
              <a:rPr lang="en-US" sz="1600" err="1">
                <a:solidFill>
                  <a:srgbClr val="444444"/>
                </a:solidFill>
                <a:ea typeface="+mn-lt"/>
                <a:cs typeface="+mn-lt"/>
              </a:rPr>
              <a:t>krajowymi</a:t>
            </a:r>
            <a:r>
              <a:rPr lang="en-US" sz="1600">
                <a:solidFill>
                  <a:srgbClr val="444444"/>
                </a:solidFill>
                <a:ea typeface="+mn-lt"/>
                <a:cs typeface="+mn-lt"/>
              </a:rPr>
              <a:t> </a:t>
            </a:r>
            <a:r>
              <a:rPr lang="en-US" sz="1600" err="1">
                <a:solidFill>
                  <a:srgbClr val="444444"/>
                </a:solidFill>
                <a:ea typeface="+mn-lt"/>
                <a:cs typeface="+mn-lt"/>
              </a:rPr>
              <a:t>politykami</a:t>
            </a:r>
            <a:r>
              <a:rPr lang="en-US" sz="1600">
                <a:solidFill>
                  <a:srgbClr val="444444"/>
                </a:solidFill>
                <a:ea typeface="+mn-lt"/>
                <a:cs typeface="+mn-lt"/>
              </a:rPr>
              <a:t>.</a:t>
            </a:r>
            <a:endParaRPr lang="en-US" sz="1600"/>
          </a:p>
          <a:p>
            <a:pPr algn="just"/>
            <a:r>
              <a:rPr lang="en-US" sz="1600" b="1">
                <a:solidFill>
                  <a:srgbClr val="444444"/>
                </a:solidFill>
                <a:ea typeface="+mn-lt"/>
                <a:cs typeface="+mn-lt"/>
              </a:rPr>
              <a:t>1.3</a:t>
            </a:r>
            <a:r>
              <a:rPr lang="en-US" sz="1600">
                <a:solidFill>
                  <a:srgbClr val="444444"/>
                </a:solidFill>
                <a:ea typeface="+mn-lt"/>
                <a:cs typeface="+mn-lt"/>
              </a:rPr>
              <a:t>  </a:t>
            </a:r>
            <a:r>
              <a:rPr lang="en-US" sz="1600" err="1">
                <a:solidFill>
                  <a:srgbClr val="444444"/>
                </a:solidFill>
                <a:ea typeface="+mn-lt"/>
                <a:cs typeface="+mn-lt"/>
              </a:rPr>
              <a:t>Wdrożyć</a:t>
            </a:r>
            <a:r>
              <a:rPr lang="en-US" sz="1600">
                <a:solidFill>
                  <a:srgbClr val="444444"/>
                </a:solidFill>
                <a:ea typeface="+mn-lt"/>
                <a:cs typeface="+mn-lt"/>
              </a:rPr>
              <a:t> </a:t>
            </a:r>
            <a:r>
              <a:rPr lang="en-US" sz="1600" err="1">
                <a:solidFill>
                  <a:srgbClr val="444444"/>
                </a:solidFill>
                <a:ea typeface="+mn-lt"/>
                <a:cs typeface="+mn-lt"/>
              </a:rPr>
              <a:t>właściwe</a:t>
            </a:r>
            <a:r>
              <a:rPr lang="en-US" sz="1600">
                <a:solidFill>
                  <a:srgbClr val="444444"/>
                </a:solidFill>
                <a:ea typeface="+mn-lt"/>
                <a:cs typeface="+mn-lt"/>
              </a:rPr>
              <a:t> </a:t>
            </a:r>
            <a:r>
              <a:rPr lang="en-US" sz="1600" err="1">
                <a:solidFill>
                  <a:srgbClr val="444444"/>
                </a:solidFill>
                <a:ea typeface="+mn-lt"/>
                <a:cs typeface="+mn-lt"/>
              </a:rPr>
              <a:t>dla</a:t>
            </a:r>
            <a:r>
              <a:rPr lang="en-US" sz="1600">
                <a:solidFill>
                  <a:srgbClr val="444444"/>
                </a:solidFill>
                <a:ea typeface="+mn-lt"/>
                <a:cs typeface="+mn-lt"/>
              </a:rPr>
              <a:t> </a:t>
            </a:r>
            <a:r>
              <a:rPr lang="en-US" sz="1600" err="1">
                <a:solidFill>
                  <a:srgbClr val="444444"/>
                </a:solidFill>
                <a:ea typeface="+mn-lt"/>
                <a:cs typeface="+mn-lt"/>
              </a:rPr>
              <a:t>poszczególnych</a:t>
            </a:r>
            <a:r>
              <a:rPr lang="en-US" sz="1600">
                <a:solidFill>
                  <a:srgbClr val="444444"/>
                </a:solidFill>
                <a:ea typeface="+mn-lt"/>
                <a:cs typeface="+mn-lt"/>
              </a:rPr>
              <a:t> </a:t>
            </a:r>
            <a:r>
              <a:rPr lang="en-US" sz="1600" err="1">
                <a:solidFill>
                  <a:srgbClr val="444444"/>
                </a:solidFill>
                <a:ea typeface="+mn-lt"/>
                <a:cs typeface="+mn-lt"/>
              </a:rPr>
              <a:t>krajów</a:t>
            </a:r>
            <a:r>
              <a:rPr lang="en-US" sz="1600">
                <a:solidFill>
                  <a:srgbClr val="444444"/>
                </a:solidFill>
                <a:ea typeface="+mn-lt"/>
                <a:cs typeface="+mn-lt"/>
              </a:rPr>
              <a:t> </a:t>
            </a:r>
            <a:r>
              <a:rPr lang="en-US" sz="1600" err="1">
                <a:solidFill>
                  <a:srgbClr val="444444"/>
                </a:solidFill>
                <a:ea typeface="+mn-lt"/>
                <a:cs typeface="+mn-lt"/>
              </a:rPr>
              <a:t>systemy</a:t>
            </a:r>
            <a:r>
              <a:rPr lang="en-US" sz="1600">
                <a:solidFill>
                  <a:srgbClr val="444444"/>
                </a:solidFill>
                <a:ea typeface="+mn-lt"/>
                <a:cs typeface="+mn-lt"/>
              </a:rPr>
              <a:t> </a:t>
            </a:r>
            <a:r>
              <a:rPr lang="en-US" sz="1600" err="1">
                <a:solidFill>
                  <a:srgbClr val="444444"/>
                </a:solidFill>
                <a:ea typeface="+mn-lt"/>
                <a:cs typeface="+mn-lt"/>
              </a:rPr>
              <a:t>i</a:t>
            </a:r>
            <a:r>
              <a:rPr lang="en-US" sz="1600">
                <a:solidFill>
                  <a:srgbClr val="444444"/>
                </a:solidFill>
                <a:ea typeface="+mn-lt"/>
                <a:cs typeface="+mn-lt"/>
              </a:rPr>
              <a:t> </a:t>
            </a:r>
            <a:r>
              <a:rPr lang="en-US" sz="1600" err="1">
                <a:solidFill>
                  <a:srgbClr val="444444"/>
                </a:solidFill>
                <a:ea typeface="+mn-lt"/>
                <a:cs typeface="+mn-lt"/>
              </a:rPr>
              <a:t>mechanizmy</a:t>
            </a:r>
            <a:r>
              <a:rPr lang="en-US" sz="1600">
                <a:solidFill>
                  <a:srgbClr val="444444"/>
                </a:solidFill>
                <a:ea typeface="+mn-lt"/>
                <a:cs typeface="+mn-lt"/>
              </a:rPr>
              <a:t> </a:t>
            </a:r>
            <a:r>
              <a:rPr lang="en-US" sz="1600" err="1">
                <a:solidFill>
                  <a:srgbClr val="444444"/>
                </a:solidFill>
                <a:ea typeface="+mn-lt"/>
                <a:cs typeface="+mn-lt"/>
              </a:rPr>
              <a:t>ochrony</a:t>
            </a:r>
            <a:r>
              <a:rPr lang="en-US" sz="1600">
                <a:solidFill>
                  <a:srgbClr val="444444"/>
                </a:solidFill>
                <a:ea typeface="+mn-lt"/>
                <a:cs typeface="+mn-lt"/>
              </a:rPr>
              <a:t> </a:t>
            </a:r>
            <a:r>
              <a:rPr lang="en-US" sz="1600" err="1">
                <a:solidFill>
                  <a:srgbClr val="444444"/>
                </a:solidFill>
                <a:ea typeface="+mn-lt"/>
                <a:cs typeface="+mn-lt"/>
              </a:rPr>
              <a:t>socjalnej</a:t>
            </a:r>
            <a:r>
              <a:rPr lang="en-US" sz="1600">
                <a:solidFill>
                  <a:srgbClr val="444444"/>
                </a:solidFill>
                <a:ea typeface="+mn-lt"/>
                <a:cs typeface="+mn-lt"/>
              </a:rPr>
              <a:t> </a:t>
            </a:r>
            <a:r>
              <a:rPr lang="en-US" sz="1600" err="1">
                <a:solidFill>
                  <a:srgbClr val="444444"/>
                </a:solidFill>
                <a:ea typeface="+mn-lt"/>
                <a:cs typeface="+mn-lt"/>
              </a:rPr>
              <a:t>dla</a:t>
            </a:r>
            <a:r>
              <a:rPr lang="en-US" sz="1600">
                <a:solidFill>
                  <a:srgbClr val="444444"/>
                </a:solidFill>
                <a:ea typeface="+mn-lt"/>
                <a:cs typeface="+mn-lt"/>
              </a:rPr>
              <a:t> </a:t>
            </a:r>
            <a:r>
              <a:rPr lang="en-US" sz="1600" err="1">
                <a:solidFill>
                  <a:srgbClr val="444444"/>
                </a:solidFill>
                <a:ea typeface="+mn-lt"/>
                <a:cs typeface="+mn-lt"/>
              </a:rPr>
              <a:t>wszystkich</a:t>
            </a:r>
            <a:r>
              <a:rPr lang="en-US" sz="1600">
                <a:solidFill>
                  <a:srgbClr val="444444"/>
                </a:solidFill>
                <a:ea typeface="+mn-lt"/>
                <a:cs typeface="+mn-lt"/>
              </a:rPr>
              <a:t> </a:t>
            </a:r>
            <a:r>
              <a:rPr lang="en-US" sz="1600" err="1">
                <a:solidFill>
                  <a:srgbClr val="444444"/>
                </a:solidFill>
                <a:ea typeface="+mn-lt"/>
                <a:cs typeface="+mn-lt"/>
              </a:rPr>
              <a:t>ludzi</a:t>
            </a:r>
            <a:r>
              <a:rPr lang="en-US" sz="1600">
                <a:solidFill>
                  <a:srgbClr val="444444"/>
                </a:solidFill>
                <a:ea typeface="+mn-lt"/>
                <a:cs typeface="+mn-lt"/>
              </a:rPr>
              <a:t>, </a:t>
            </a:r>
            <a:r>
              <a:rPr lang="en-US" sz="1600" err="1">
                <a:solidFill>
                  <a:srgbClr val="444444"/>
                </a:solidFill>
                <a:ea typeface="+mn-lt"/>
                <a:cs typeface="+mn-lt"/>
              </a:rPr>
              <a:t>włączając</a:t>
            </a:r>
            <a:r>
              <a:rPr lang="en-US" sz="1600">
                <a:solidFill>
                  <a:srgbClr val="444444"/>
                </a:solidFill>
                <a:ea typeface="+mn-lt"/>
                <a:cs typeface="+mn-lt"/>
              </a:rPr>
              <a:t> w to </a:t>
            </a:r>
            <a:r>
              <a:rPr lang="en-US" sz="1600" err="1">
                <a:solidFill>
                  <a:srgbClr val="444444"/>
                </a:solidFill>
                <a:ea typeface="+mn-lt"/>
                <a:cs typeface="+mn-lt"/>
              </a:rPr>
              <a:t>najniższe</a:t>
            </a:r>
            <a:r>
              <a:rPr lang="en-US" sz="1600">
                <a:solidFill>
                  <a:srgbClr val="444444"/>
                </a:solidFill>
                <a:ea typeface="+mn-lt"/>
                <a:cs typeface="+mn-lt"/>
              </a:rPr>
              <a:t> </a:t>
            </a:r>
            <a:r>
              <a:rPr lang="en-US" sz="1600" err="1">
                <a:solidFill>
                  <a:srgbClr val="444444"/>
                </a:solidFill>
                <a:ea typeface="+mn-lt"/>
                <a:cs typeface="+mn-lt"/>
              </a:rPr>
              <a:t>klasy</a:t>
            </a:r>
            <a:r>
              <a:rPr lang="en-US" sz="1600">
                <a:solidFill>
                  <a:srgbClr val="444444"/>
                </a:solidFill>
                <a:ea typeface="+mn-lt"/>
                <a:cs typeface="+mn-lt"/>
              </a:rPr>
              <a:t> </a:t>
            </a:r>
            <a:r>
              <a:rPr lang="en-US" sz="1600" err="1">
                <a:solidFill>
                  <a:srgbClr val="444444"/>
                </a:solidFill>
                <a:ea typeface="+mn-lt"/>
                <a:cs typeface="+mn-lt"/>
              </a:rPr>
              <a:t>społeczne</a:t>
            </a:r>
            <a:r>
              <a:rPr lang="en-US" sz="1600">
                <a:solidFill>
                  <a:srgbClr val="444444"/>
                </a:solidFill>
                <a:ea typeface="+mn-lt"/>
                <a:cs typeface="+mn-lt"/>
              </a:rPr>
              <a:t> </a:t>
            </a:r>
            <a:r>
              <a:rPr lang="en-US" sz="1600" err="1">
                <a:solidFill>
                  <a:srgbClr val="444444"/>
                </a:solidFill>
                <a:ea typeface="+mn-lt"/>
                <a:cs typeface="+mn-lt"/>
              </a:rPr>
              <a:t>oraz</a:t>
            </a:r>
            <a:r>
              <a:rPr lang="en-US" sz="1600">
                <a:solidFill>
                  <a:srgbClr val="444444"/>
                </a:solidFill>
                <a:ea typeface="+mn-lt"/>
                <a:cs typeface="+mn-lt"/>
              </a:rPr>
              <a:t> do 2030 </a:t>
            </a:r>
            <a:r>
              <a:rPr lang="en-US" sz="1600" err="1">
                <a:solidFill>
                  <a:srgbClr val="444444"/>
                </a:solidFill>
                <a:ea typeface="+mn-lt"/>
                <a:cs typeface="+mn-lt"/>
              </a:rPr>
              <a:t>roku</a:t>
            </a:r>
            <a:r>
              <a:rPr lang="en-US" sz="1600">
                <a:solidFill>
                  <a:srgbClr val="444444"/>
                </a:solidFill>
                <a:ea typeface="+mn-lt"/>
                <a:cs typeface="+mn-lt"/>
              </a:rPr>
              <a:t> </a:t>
            </a:r>
            <a:r>
              <a:rPr lang="en-US" sz="1600" err="1">
                <a:solidFill>
                  <a:srgbClr val="444444"/>
                </a:solidFill>
                <a:ea typeface="+mn-lt"/>
                <a:cs typeface="+mn-lt"/>
              </a:rPr>
              <a:t>objąć</a:t>
            </a:r>
            <a:r>
              <a:rPr lang="en-US" sz="1600">
                <a:solidFill>
                  <a:srgbClr val="444444"/>
                </a:solidFill>
                <a:ea typeface="+mn-lt"/>
                <a:cs typeface="+mn-lt"/>
              </a:rPr>
              <a:t> </a:t>
            </a:r>
            <a:r>
              <a:rPr lang="en-US" sz="1600" err="1">
                <a:solidFill>
                  <a:srgbClr val="444444"/>
                </a:solidFill>
                <a:ea typeface="+mn-lt"/>
                <a:cs typeface="+mn-lt"/>
              </a:rPr>
              <a:t>nimi</a:t>
            </a:r>
            <a:r>
              <a:rPr lang="en-US" sz="1600">
                <a:solidFill>
                  <a:srgbClr val="444444"/>
                </a:solidFill>
                <a:ea typeface="+mn-lt"/>
                <a:cs typeface="+mn-lt"/>
              </a:rPr>
              <a:t> jak </a:t>
            </a:r>
            <a:r>
              <a:rPr lang="en-US" sz="1600" err="1">
                <a:solidFill>
                  <a:srgbClr val="444444"/>
                </a:solidFill>
                <a:ea typeface="+mn-lt"/>
                <a:cs typeface="+mn-lt"/>
              </a:rPr>
              <a:t>największą</a:t>
            </a:r>
            <a:r>
              <a:rPr lang="en-US" sz="1600">
                <a:solidFill>
                  <a:srgbClr val="444444"/>
                </a:solidFill>
                <a:ea typeface="+mn-lt"/>
                <a:cs typeface="+mn-lt"/>
              </a:rPr>
              <a:t> </a:t>
            </a:r>
            <a:r>
              <a:rPr lang="en-US" sz="1600" err="1">
                <a:solidFill>
                  <a:srgbClr val="444444"/>
                </a:solidFill>
                <a:ea typeface="+mn-lt"/>
                <a:cs typeface="+mn-lt"/>
              </a:rPr>
              <a:t>liczbę</a:t>
            </a:r>
            <a:r>
              <a:rPr lang="en-US" sz="1600">
                <a:solidFill>
                  <a:srgbClr val="444444"/>
                </a:solidFill>
                <a:ea typeface="+mn-lt"/>
                <a:cs typeface="+mn-lt"/>
              </a:rPr>
              <a:t> </a:t>
            </a:r>
            <a:r>
              <a:rPr lang="en-US" sz="1600" err="1">
                <a:solidFill>
                  <a:srgbClr val="444444"/>
                </a:solidFill>
                <a:ea typeface="+mn-lt"/>
                <a:cs typeface="+mn-lt"/>
              </a:rPr>
              <a:t>grup</a:t>
            </a:r>
            <a:r>
              <a:rPr lang="en-US" sz="1600">
                <a:solidFill>
                  <a:srgbClr val="444444"/>
                </a:solidFill>
                <a:ea typeface="+mn-lt"/>
                <a:cs typeface="+mn-lt"/>
              </a:rPr>
              <a:t> </a:t>
            </a:r>
            <a:r>
              <a:rPr lang="en-US" sz="1600" err="1">
                <a:solidFill>
                  <a:srgbClr val="444444"/>
                </a:solidFill>
                <a:ea typeface="+mn-lt"/>
                <a:cs typeface="+mn-lt"/>
              </a:rPr>
              <a:t>ubogich</a:t>
            </a:r>
            <a:r>
              <a:rPr lang="en-US" sz="1600">
                <a:solidFill>
                  <a:srgbClr val="444444"/>
                </a:solidFill>
                <a:ea typeface="+mn-lt"/>
                <a:cs typeface="+mn-lt"/>
              </a:rPr>
              <a:t> </a:t>
            </a:r>
            <a:r>
              <a:rPr lang="en-US" sz="1600" err="1">
                <a:solidFill>
                  <a:srgbClr val="444444"/>
                </a:solidFill>
                <a:ea typeface="+mn-lt"/>
                <a:cs typeface="+mn-lt"/>
              </a:rPr>
              <a:t>i</a:t>
            </a:r>
            <a:r>
              <a:rPr lang="en-US" sz="1600">
                <a:solidFill>
                  <a:srgbClr val="444444"/>
                </a:solidFill>
                <a:ea typeface="+mn-lt"/>
                <a:cs typeface="+mn-lt"/>
              </a:rPr>
              <a:t> </a:t>
            </a:r>
            <a:r>
              <a:rPr lang="en-US" sz="1600" err="1">
                <a:solidFill>
                  <a:srgbClr val="444444"/>
                </a:solidFill>
                <a:ea typeface="+mn-lt"/>
                <a:cs typeface="+mn-lt"/>
              </a:rPr>
              <a:t>wrażliwych</a:t>
            </a:r>
            <a:r>
              <a:rPr lang="en-US" sz="1600">
                <a:solidFill>
                  <a:srgbClr val="444444"/>
                </a:solidFill>
                <a:ea typeface="+mn-lt"/>
                <a:cs typeface="+mn-lt"/>
              </a:rPr>
              <a:t>.</a:t>
            </a:r>
            <a:endParaRPr lang="en-US" sz="1600"/>
          </a:p>
          <a:p>
            <a:pPr algn="just"/>
            <a:r>
              <a:rPr lang="en-US" sz="1600" b="1">
                <a:solidFill>
                  <a:srgbClr val="444444"/>
                </a:solidFill>
                <a:ea typeface="+mn-lt"/>
                <a:cs typeface="+mn-lt"/>
              </a:rPr>
              <a:t>1.4</a:t>
            </a:r>
            <a:r>
              <a:rPr lang="en-US" sz="1600">
                <a:solidFill>
                  <a:srgbClr val="444444"/>
                </a:solidFill>
                <a:ea typeface="+mn-lt"/>
                <a:cs typeface="+mn-lt"/>
              </a:rPr>
              <a:t>  Do 2030 </a:t>
            </a:r>
            <a:r>
              <a:rPr lang="en-US" sz="1600" err="1">
                <a:solidFill>
                  <a:srgbClr val="444444"/>
                </a:solidFill>
                <a:ea typeface="+mn-lt"/>
                <a:cs typeface="+mn-lt"/>
              </a:rPr>
              <a:t>roku</a:t>
            </a:r>
            <a:r>
              <a:rPr lang="en-US" sz="1600">
                <a:solidFill>
                  <a:srgbClr val="444444"/>
                </a:solidFill>
                <a:ea typeface="+mn-lt"/>
                <a:cs typeface="+mn-lt"/>
              </a:rPr>
              <a:t> </a:t>
            </a:r>
            <a:r>
              <a:rPr lang="en-US" sz="1600" err="1">
                <a:solidFill>
                  <a:srgbClr val="444444"/>
                </a:solidFill>
                <a:ea typeface="+mn-lt"/>
                <a:cs typeface="+mn-lt"/>
              </a:rPr>
              <a:t>wszystkim</a:t>
            </a:r>
            <a:r>
              <a:rPr lang="en-US" sz="1600">
                <a:solidFill>
                  <a:srgbClr val="444444"/>
                </a:solidFill>
                <a:ea typeface="+mn-lt"/>
                <a:cs typeface="+mn-lt"/>
              </a:rPr>
              <a:t> </a:t>
            </a:r>
            <a:r>
              <a:rPr lang="en-US" sz="1600" err="1">
                <a:solidFill>
                  <a:srgbClr val="444444"/>
                </a:solidFill>
                <a:ea typeface="+mn-lt"/>
                <a:cs typeface="+mn-lt"/>
              </a:rPr>
              <a:t>kobietom</a:t>
            </a:r>
            <a:r>
              <a:rPr lang="en-US" sz="1600">
                <a:solidFill>
                  <a:srgbClr val="444444"/>
                </a:solidFill>
                <a:ea typeface="+mn-lt"/>
                <a:cs typeface="+mn-lt"/>
              </a:rPr>
              <a:t> </a:t>
            </a:r>
            <a:r>
              <a:rPr lang="en-US" sz="1600" err="1">
                <a:solidFill>
                  <a:srgbClr val="444444"/>
                </a:solidFill>
                <a:ea typeface="+mn-lt"/>
                <a:cs typeface="+mn-lt"/>
              </a:rPr>
              <a:t>i</a:t>
            </a:r>
            <a:r>
              <a:rPr lang="en-US" sz="1600">
                <a:solidFill>
                  <a:srgbClr val="444444"/>
                </a:solidFill>
                <a:ea typeface="+mn-lt"/>
                <a:cs typeface="+mn-lt"/>
              </a:rPr>
              <a:t> </a:t>
            </a:r>
            <a:r>
              <a:rPr lang="en-US" sz="1600" err="1">
                <a:solidFill>
                  <a:srgbClr val="444444"/>
                </a:solidFill>
                <a:ea typeface="+mn-lt"/>
                <a:cs typeface="+mn-lt"/>
              </a:rPr>
              <a:t>mężczyznom</a:t>
            </a:r>
            <a:r>
              <a:rPr lang="en-US" sz="1600">
                <a:solidFill>
                  <a:srgbClr val="444444"/>
                </a:solidFill>
                <a:ea typeface="+mn-lt"/>
                <a:cs typeface="+mn-lt"/>
              </a:rPr>
              <a:t>, w </a:t>
            </a:r>
            <a:r>
              <a:rPr lang="en-US" sz="1600" err="1">
                <a:solidFill>
                  <a:srgbClr val="444444"/>
                </a:solidFill>
                <a:ea typeface="+mn-lt"/>
                <a:cs typeface="+mn-lt"/>
              </a:rPr>
              <a:t>szczególności</a:t>
            </a:r>
            <a:r>
              <a:rPr lang="en-US" sz="1600">
                <a:solidFill>
                  <a:srgbClr val="444444"/>
                </a:solidFill>
                <a:ea typeface="+mn-lt"/>
                <a:cs typeface="+mn-lt"/>
              </a:rPr>
              <a:t> </a:t>
            </a:r>
            <a:r>
              <a:rPr lang="en-US" sz="1600" err="1">
                <a:solidFill>
                  <a:srgbClr val="444444"/>
                </a:solidFill>
                <a:ea typeface="+mn-lt"/>
                <a:cs typeface="+mn-lt"/>
              </a:rPr>
              <a:t>osobom</a:t>
            </a:r>
            <a:r>
              <a:rPr lang="en-US" sz="1600">
                <a:solidFill>
                  <a:srgbClr val="444444"/>
                </a:solidFill>
                <a:ea typeface="+mn-lt"/>
                <a:cs typeface="+mn-lt"/>
              </a:rPr>
              <a:t> </a:t>
            </a:r>
            <a:r>
              <a:rPr lang="en-US" sz="1600" err="1">
                <a:solidFill>
                  <a:srgbClr val="444444"/>
                </a:solidFill>
                <a:ea typeface="+mn-lt"/>
                <a:cs typeface="+mn-lt"/>
              </a:rPr>
              <a:t>ubogim</a:t>
            </a:r>
            <a:r>
              <a:rPr lang="en-US" sz="1600">
                <a:solidFill>
                  <a:srgbClr val="444444"/>
                </a:solidFill>
                <a:ea typeface="+mn-lt"/>
                <a:cs typeface="+mn-lt"/>
              </a:rPr>
              <a:t> </a:t>
            </a:r>
            <a:r>
              <a:rPr lang="en-US" sz="1600" err="1">
                <a:solidFill>
                  <a:srgbClr val="444444"/>
                </a:solidFill>
                <a:ea typeface="+mn-lt"/>
                <a:cs typeface="+mn-lt"/>
              </a:rPr>
              <a:t>i</a:t>
            </a:r>
            <a:r>
              <a:rPr lang="en-US" sz="1600">
                <a:solidFill>
                  <a:srgbClr val="444444"/>
                </a:solidFill>
                <a:ea typeface="+mn-lt"/>
                <a:cs typeface="+mn-lt"/>
              </a:rPr>
              <a:t> </a:t>
            </a:r>
            <a:r>
              <a:rPr lang="en-US" sz="1600" err="1">
                <a:solidFill>
                  <a:srgbClr val="444444"/>
                </a:solidFill>
                <a:ea typeface="+mn-lt"/>
                <a:cs typeface="+mn-lt"/>
              </a:rPr>
              <a:t>wrażliwym</a:t>
            </a:r>
            <a:r>
              <a:rPr lang="en-US" sz="1600">
                <a:solidFill>
                  <a:srgbClr val="444444"/>
                </a:solidFill>
                <a:ea typeface="+mn-lt"/>
                <a:cs typeface="+mn-lt"/>
              </a:rPr>
              <a:t>, </a:t>
            </a:r>
            <a:r>
              <a:rPr lang="en-US" sz="1600" err="1">
                <a:solidFill>
                  <a:srgbClr val="444444"/>
                </a:solidFill>
                <a:ea typeface="+mn-lt"/>
                <a:cs typeface="+mn-lt"/>
              </a:rPr>
              <a:t>zapewnić</a:t>
            </a:r>
            <a:r>
              <a:rPr lang="en-US" sz="1600">
                <a:solidFill>
                  <a:srgbClr val="444444"/>
                </a:solidFill>
                <a:ea typeface="+mn-lt"/>
                <a:cs typeface="+mn-lt"/>
              </a:rPr>
              <a:t> </a:t>
            </a:r>
            <a:r>
              <a:rPr lang="en-US" sz="1600" err="1">
                <a:solidFill>
                  <a:srgbClr val="444444"/>
                </a:solidFill>
                <a:ea typeface="+mn-lt"/>
                <a:cs typeface="+mn-lt"/>
              </a:rPr>
              <a:t>równe</a:t>
            </a:r>
            <a:r>
              <a:rPr lang="en-US" sz="1600">
                <a:solidFill>
                  <a:srgbClr val="444444"/>
                </a:solidFill>
                <a:ea typeface="+mn-lt"/>
                <a:cs typeface="+mn-lt"/>
              </a:rPr>
              <a:t> </a:t>
            </a:r>
            <a:r>
              <a:rPr lang="en-US" sz="1600" err="1">
                <a:solidFill>
                  <a:srgbClr val="444444"/>
                </a:solidFill>
                <a:ea typeface="+mn-lt"/>
                <a:cs typeface="+mn-lt"/>
              </a:rPr>
              <a:t>prawa</a:t>
            </a:r>
            <a:r>
              <a:rPr lang="en-US" sz="1600">
                <a:solidFill>
                  <a:srgbClr val="444444"/>
                </a:solidFill>
                <a:ea typeface="+mn-lt"/>
                <a:cs typeface="+mn-lt"/>
              </a:rPr>
              <a:t> w </a:t>
            </a:r>
            <a:r>
              <a:rPr lang="en-US" sz="1600" err="1">
                <a:solidFill>
                  <a:srgbClr val="444444"/>
                </a:solidFill>
                <a:ea typeface="+mn-lt"/>
                <a:cs typeface="+mn-lt"/>
              </a:rPr>
              <a:t>dostępie</a:t>
            </a:r>
            <a:r>
              <a:rPr lang="en-US" sz="1600">
                <a:solidFill>
                  <a:srgbClr val="444444"/>
                </a:solidFill>
                <a:ea typeface="+mn-lt"/>
                <a:cs typeface="+mn-lt"/>
              </a:rPr>
              <a:t> do </a:t>
            </a:r>
            <a:r>
              <a:rPr lang="en-US" sz="1600" err="1">
                <a:solidFill>
                  <a:srgbClr val="444444"/>
                </a:solidFill>
                <a:ea typeface="+mn-lt"/>
                <a:cs typeface="+mn-lt"/>
              </a:rPr>
              <a:t>zasobów</a:t>
            </a:r>
            <a:r>
              <a:rPr lang="en-US" sz="1600">
                <a:solidFill>
                  <a:srgbClr val="444444"/>
                </a:solidFill>
                <a:ea typeface="+mn-lt"/>
                <a:cs typeface="+mn-lt"/>
              </a:rPr>
              <a:t> </a:t>
            </a:r>
            <a:r>
              <a:rPr lang="en-US" sz="1600" err="1">
                <a:solidFill>
                  <a:srgbClr val="444444"/>
                </a:solidFill>
                <a:ea typeface="+mn-lt"/>
                <a:cs typeface="+mn-lt"/>
              </a:rPr>
              <a:t>ekonomicznych</a:t>
            </a:r>
            <a:r>
              <a:rPr lang="en-US" sz="1600">
                <a:solidFill>
                  <a:srgbClr val="444444"/>
                </a:solidFill>
                <a:ea typeface="+mn-lt"/>
                <a:cs typeface="+mn-lt"/>
              </a:rPr>
              <a:t> </a:t>
            </a:r>
            <a:r>
              <a:rPr lang="en-US" sz="1600" err="1">
                <a:solidFill>
                  <a:srgbClr val="444444"/>
                </a:solidFill>
                <a:ea typeface="+mn-lt"/>
                <a:cs typeface="+mn-lt"/>
              </a:rPr>
              <a:t>i</a:t>
            </a:r>
            <a:r>
              <a:rPr lang="en-US" sz="1600">
                <a:solidFill>
                  <a:srgbClr val="444444"/>
                </a:solidFill>
                <a:ea typeface="+mn-lt"/>
                <a:cs typeface="+mn-lt"/>
              </a:rPr>
              <a:t> </a:t>
            </a:r>
            <a:r>
              <a:rPr lang="en-US" sz="1600" err="1">
                <a:solidFill>
                  <a:srgbClr val="444444"/>
                </a:solidFill>
                <a:ea typeface="+mn-lt"/>
                <a:cs typeface="+mn-lt"/>
              </a:rPr>
              <a:t>naturalnych</a:t>
            </a:r>
            <a:r>
              <a:rPr lang="en-US" sz="1600">
                <a:solidFill>
                  <a:srgbClr val="444444"/>
                </a:solidFill>
                <a:ea typeface="+mn-lt"/>
                <a:cs typeface="+mn-lt"/>
              </a:rPr>
              <a:t>, </a:t>
            </a:r>
            <a:r>
              <a:rPr lang="en-US" sz="1600" err="1">
                <a:solidFill>
                  <a:srgbClr val="444444"/>
                </a:solidFill>
                <a:ea typeface="+mn-lt"/>
                <a:cs typeface="+mn-lt"/>
              </a:rPr>
              <a:t>podstawowych</a:t>
            </a:r>
            <a:r>
              <a:rPr lang="en-US" sz="1600">
                <a:solidFill>
                  <a:srgbClr val="444444"/>
                </a:solidFill>
                <a:ea typeface="+mn-lt"/>
                <a:cs typeface="+mn-lt"/>
              </a:rPr>
              <a:t> </a:t>
            </a:r>
            <a:r>
              <a:rPr lang="en-US" sz="1600" err="1">
                <a:solidFill>
                  <a:srgbClr val="444444"/>
                </a:solidFill>
                <a:ea typeface="+mn-lt"/>
                <a:cs typeface="+mn-lt"/>
              </a:rPr>
              <a:t>usług</a:t>
            </a:r>
            <a:r>
              <a:rPr lang="en-US" sz="1600">
                <a:solidFill>
                  <a:srgbClr val="444444"/>
                </a:solidFill>
                <a:ea typeface="+mn-lt"/>
                <a:cs typeface="+mn-lt"/>
              </a:rPr>
              <a:t>, </a:t>
            </a:r>
            <a:r>
              <a:rPr lang="en-US" sz="1600" err="1">
                <a:solidFill>
                  <a:srgbClr val="444444"/>
                </a:solidFill>
                <a:ea typeface="+mn-lt"/>
                <a:cs typeface="+mn-lt"/>
              </a:rPr>
              <a:t>prawa</a:t>
            </a:r>
            <a:r>
              <a:rPr lang="en-US" sz="1600">
                <a:solidFill>
                  <a:srgbClr val="444444"/>
                </a:solidFill>
                <a:ea typeface="+mn-lt"/>
                <a:cs typeface="+mn-lt"/>
              </a:rPr>
              <a:t> do </a:t>
            </a:r>
            <a:r>
              <a:rPr lang="en-US" sz="1600" err="1">
                <a:solidFill>
                  <a:srgbClr val="444444"/>
                </a:solidFill>
                <a:ea typeface="+mn-lt"/>
                <a:cs typeface="+mn-lt"/>
              </a:rPr>
              <a:t>własności</a:t>
            </a:r>
            <a:r>
              <a:rPr lang="en-US" sz="1600">
                <a:solidFill>
                  <a:srgbClr val="444444"/>
                </a:solidFill>
                <a:ea typeface="+mn-lt"/>
                <a:cs typeface="+mn-lt"/>
              </a:rPr>
              <a:t> </a:t>
            </a:r>
            <a:r>
              <a:rPr lang="en-US" sz="1600" err="1">
                <a:solidFill>
                  <a:srgbClr val="444444"/>
                </a:solidFill>
                <a:ea typeface="+mn-lt"/>
                <a:cs typeface="+mn-lt"/>
              </a:rPr>
              <a:t>i</a:t>
            </a:r>
            <a:r>
              <a:rPr lang="en-US" sz="1600">
                <a:solidFill>
                  <a:srgbClr val="444444"/>
                </a:solidFill>
                <a:ea typeface="+mn-lt"/>
                <a:cs typeface="+mn-lt"/>
              </a:rPr>
              <a:t> </a:t>
            </a:r>
            <a:r>
              <a:rPr lang="en-US" sz="1600" err="1">
                <a:solidFill>
                  <a:srgbClr val="444444"/>
                </a:solidFill>
                <a:ea typeface="+mn-lt"/>
                <a:cs typeface="+mn-lt"/>
              </a:rPr>
              <a:t>sprawowania</a:t>
            </a:r>
            <a:r>
              <a:rPr lang="en-US" sz="1600">
                <a:solidFill>
                  <a:srgbClr val="444444"/>
                </a:solidFill>
                <a:ea typeface="+mn-lt"/>
                <a:cs typeface="+mn-lt"/>
              </a:rPr>
              <a:t> </a:t>
            </a:r>
            <a:r>
              <a:rPr lang="en-US" sz="1600" err="1">
                <a:solidFill>
                  <a:srgbClr val="444444"/>
                </a:solidFill>
                <a:ea typeface="+mn-lt"/>
                <a:cs typeface="+mn-lt"/>
              </a:rPr>
              <a:t>kontroli</a:t>
            </a:r>
            <a:r>
              <a:rPr lang="en-US" sz="1600">
                <a:solidFill>
                  <a:srgbClr val="444444"/>
                </a:solidFill>
                <a:ea typeface="+mn-lt"/>
                <a:cs typeface="+mn-lt"/>
              </a:rPr>
              <a:t> </a:t>
            </a:r>
            <a:r>
              <a:rPr lang="en-US" sz="1600" err="1">
                <a:solidFill>
                  <a:srgbClr val="444444"/>
                </a:solidFill>
                <a:ea typeface="+mn-lt"/>
                <a:cs typeface="+mn-lt"/>
              </a:rPr>
              <a:t>nad</a:t>
            </a:r>
            <a:r>
              <a:rPr lang="en-US" sz="1600">
                <a:solidFill>
                  <a:srgbClr val="444444"/>
                </a:solidFill>
                <a:ea typeface="+mn-lt"/>
                <a:cs typeface="+mn-lt"/>
              </a:rPr>
              <a:t> </a:t>
            </a:r>
            <a:r>
              <a:rPr lang="en-US" sz="1600" err="1">
                <a:solidFill>
                  <a:srgbClr val="444444"/>
                </a:solidFill>
                <a:ea typeface="+mn-lt"/>
                <a:cs typeface="+mn-lt"/>
              </a:rPr>
              <a:t>gruntami</a:t>
            </a:r>
            <a:r>
              <a:rPr lang="en-US" sz="1600">
                <a:solidFill>
                  <a:srgbClr val="444444"/>
                </a:solidFill>
                <a:ea typeface="+mn-lt"/>
                <a:cs typeface="+mn-lt"/>
              </a:rPr>
              <a:t> </a:t>
            </a:r>
            <a:r>
              <a:rPr lang="en-US" sz="1600" err="1">
                <a:solidFill>
                  <a:srgbClr val="444444"/>
                </a:solidFill>
                <a:ea typeface="+mn-lt"/>
                <a:cs typeface="+mn-lt"/>
              </a:rPr>
              <a:t>i</a:t>
            </a:r>
            <a:r>
              <a:rPr lang="en-US" sz="1600">
                <a:solidFill>
                  <a:srgbClr val="444444"/>
                </a:solidFill>
                <a:ea typeface="+mn-lt"/>
                <a:cs typeface="+mn-lt"/>
              </a:rPr>
              <a:t> </a:t>
            </a:r>
            <a:r>
              <a:rPr lang="en-US" sz="1600" err="1">
                <a:solidFill>
                  <a:srgbClr val="444444"/>
                </a:solidFill>
                <a:ea typeface="+mn-lt"/>
                <a:cs typeface="+mn-lt"/>
              </a:rPr>
              <a:t>innym</a:t>
            </a:r>
            <a:r>
              <a:rPr lang="en-US" sz="1600">
                <a:solidFill>
                  <a:srgbClr val="444444"/>
                </a:solidFill>
                <a:ea typeface="+mn-lt"/>
                <a:cs typeface="+mn-lt"/>
              </a:rPr>
              <a:t> </a:t>
            </a:r>
            <a:r>
              <a:rPr lang="en-US" sz="1600" err="1">
                <a:solidFill>
                  <a:srgbClr val="444444"/>
                </a:solidFill>
                <a:ea typeface="+mn-lt"/>
                <a:cs typeface="+mn-lt"/>
              </a:rPr>
              <a:t>mieniem</a:t>
            </a:r>
            <a:r>
              <a:rPr lang="en-US" sz="1600">
                <a:solidFill>
                  <a:srgbClr val="444444"/>
                </a:solidFill>
                <a:ea typeface="+mn-lt"/>
                <a:cs typeface="+mn-lt"/>
              </a:rPr>
              <a:t>, </a:t>
            </a:r>
            <a:r>
              <a:rPr lang="en-US" sz="1600" err="1">
                <a:solidFill>
                  <a:srgbClr val="444444"/>
                </a:solidFill>
                <a:ea typeface="+mn-lt"/>
                <a:cs typeface="+mn-lt"/>
              </a:rPr>
              <a:t>dziedziczenia</a:t>
            </a:r>
            <a:r>
              <a:rPr lang="en-US" sz="1600">
                <a:solidFill>
                  <a:srgbClr val="444444"/>
                </a:solidFill>
                <a:ea typeface="+mn-lt"/>
                <a:cs typeface="+mn-lt"/>
              </a:rPr>
              <a:t>, </a:t>
            </a:r>
            <a:r>
              <a:rPr lang="en-US" sz="1600" err="1">
                <a:solidFill>
                  <a:srgbClr val="444444"/>
                </a:solidFill>
                <a:ea typeface="+mn-lt"/>
                <a:cs typeface="+mn-lt"/>
              </a:rPr>
              <a:t>właściwych</a:t>
            </a:r>
            <a:r>
              <a:rPr lang="en-US" sz="1600">
                <a:solidFill>
                  <a:srgbClr val="444444"/>
                </a:solidFill>
                <a:ea typeface="+mn-lt"/>
                <a:cs typeface="+mn-lt"/>
              </a:rPr>
              <a:t> </a:t>
            </a:r>
            <a:r>
              <a:rPr lang="en-US" sz="1600" err="1">
                <a:solidFill>
                  <a:srgbClr val="444444"/>
                </a:solidFill>
                <a:ea typeface="+mn-lt"/>
                <a:cs typeface="+mn-lt"/>
              </a:rPr>
              <a:t>nowych</a:t>
            </a:r>
            <a:r>
              <a:rPr lang="en-US" sz="1600">
                <a:solidFill>
                  <a:srgbClr val="444444"/>
                </a:solidFill>
                <a:ea typeface="+mn-lt"/>
                <a:cs typeface="+mn-lt"/>
              </a:rPr>
              <a:t> </a:t>
            </a:r>
            <a:r>
              <a:rPr lang="en-US" sz="1600" err="1">
                <a:solidFill>
                  <a:srgbClr val="444444"/>
                </a:solidFill>
                <a:ea typeface="+mn-lt"/>
                <a:cs typeface="+mn-lt"/>
              </a:rPr>
              <a:t>technologii</a:t>
            </a:r>
            <a:r>
              <a:rPr lang="en-US" sz="1600">
                <a:solidFill>
                  <a:srgbClr val="444444"/>
                </a:solidFill>
                <a:ea typeface="+mn-lt"/>
                <a:cs typeface="+mn-lt"/>
              </a:rPr>
              <a:t> </a:t>
            </a:r>
            <a:r>
              <a:rPr lang="en-US" sz="1600" err="1">
                <a:solidFill>
                  <a:srgbClr val="444444"/>
                </a:solidFill>
                <a:ea typeface="+mn-lt"/>
                <a:cs typeface="+mn-lt"/>
              </a:rPr>
              <a:t>oraz</a:t>
            </a:r>
            <a:r>
              <a:rPr lang="en-US" sz="1600">
                <a:solidFill>
                  <a:srgbClr val="444444"/>
                </a:solidFill>
                <a:ea typeface="+mn-lt"/>
                <a:cs typeface="+mn-lt"/>
              </a:rPr>
              <a:t> </a:t>
            </a:r>
            <a:r>
              <a:rPr lang="en-US" sz="1600" err="1">
                <a:solidFill>
                  <a:srgbClr val="444444"/>
                </a:solidFill>
                <a:ea typeface="+mn-lt"/>
                <a:cs typeface="+mn-lt"/>
              </a:rPr>
              <a:t>usług</a:t>
            </a:r>
            <a:r>
              <a:rPr lang="en-US" sz="1600">
                <a:solidFill>
                  <a:srgbClr val="444444"/>
                </a:solidFill>
                <a:ea typeface="+mn-lt"/>
                <a:cs typeface="+mn-lt"/>
              </a:rPr>
              <a:t> </a:t>
            </a:r>
            <a:r>
              <a:rPr lang="en-US" sz="1600" err="1">
                <a:solidFill>
                  <a:srgbClr val="444444"/>
                </a:solidFill>
                <a:ea typeface="+mn-lt"/>
                <a:cs typeface="+mn-lt"/>
              </a:rPr>
              <a:t>finansowych</a:t>
            </a:r>
            <a:r>
              <a:rPr lang="en-US" sz="1600">
                <a:solidFill>
                  <a:srgbClr val="444444"/>
                </a:solidFill>
                <a:ea typeface="+mn-lt"/>
                <a:cs typeface="+mn-lt"/>
              </a:rPr>
              <a:t>, w </a:t>
            </a:r>
            <a:r>
              <a:rPr lang="en-US" sz="1600" err="1">
                <a:solidFill>
                  <a:srgbClr val="444444"/>
                </a:solidFill>
                <a:ea typeface="+mn-lt"/>
                <a:cs typeface="+mn-lt"/>
              </a:rPr>
              <a:t>tym</a:t>
            </a:r>
            <a:r>
              <a:rPr lang="en-US" sz="1600">
                <a:solidFill>
                  <a:srgbClr val="444444"/>
                </a:solidFill>
                <a:ea typeface="+mn-lt"/>
                <a:cs typeface="+mn-lt"/>
              </a:rPr>
              <a:t> </a:t>
            </a:r>
            <a:r>
              <a:rPr lang="en-US" sz="1600" err="1">
                <a:solidFill>
                  <a:srgbClr val="444444"/>
                </a:solidFill>
                <a:ea typeface="+mn-lt"/>
                <a:cs typeface="+mn-lt"/>
              </a:rPr>
              <a:t>mikrofinansów</a:t>
            </a:r>
            <a:r>
              <a:rPr lang="en-US" sz="1600">
                <a:solidFill>
                  <a:srgbClr val="444444"/>
                </a:solidFill>
                <a:ea typeface="+mn-lt"/>
                <a:cs typeface="+mn-lt"/>
              </a:rPr>
              <a:t>.</a:t>
            </a:r>
            <a:endParaRPr lang="en-US" sz="1600"/>
          </a:p>
          <a:p>
            <a:pPr algn="just"/>
            <a:r>
              <a:rPr lang="en-US" sz="1600" b="1">
                <a:solidFill>
                  <a:srgbClr val="444444"/>
                </a:solidFill>
                <a:ea typeface="+mn-lt"/>
                <a:cs typeface="+mn-lt"/>
              </a:rPr>
              <a:t>1.5</a:t>
            </a:r>
            <a:r>
              <a:rPr lang="en-US" sz="1600">
                <a:solidFill>
                  <a:srgbClr val="444444"/>
                </a:solidFill>
                <a:ea typeface="+mn-lt"/>
                <a:cs typeface="+mn-lt"/>
              </a:rPr>
              <a:t>  Do 2030 </a:t>
            </a:r>
            <a:r>
              <a:rPr lang="en-US" sz="1600" err="1">
                <a:solidFill>
                  <a:srgbClr val="444444"/>
                </a:solidFill>
                <a:ea typeface="+mn-lt"/>
                <a:cs typeface="+mn-lt"/>
              </a:rPr>
              <a:t>roku</a:t>
            </a:r>
            <a:r>
              <a:rPr lang="en-US" sz="1600">
                <a:solidFill>
                  <a:srgbClr val="444444"/>
                </a:solidFill>
                <a:ea typeface="+mn-lt"/>
                <a:cs typeface="+mn-lt"/>
              </a:rPr>
              <a:t> </a:t>
            </a:r>
            <a:r>
              <a:rPr lang="en-US" sz="1600" err="1">
                <a:solidFill>
                  <a:srgbClr val="444444"/>
                </a:solidFill>
                <a:ea typeface="+mn-lt"/>
                <a:cs typeface="+mn-lt"/>
              </a:rPr>
              <a:t>zbudować</a:t>
            </a:r>
            <a:r>
              <a:rPr lang="en-US" sz="1600">
                <a:solidFill>
                  <a:srgbClr val="444444"/>
                </a:solidFill>
                <a:ea typeface="+mn-lt"/>
                <a:cs typeface="+mn-lt"/>
              </a:rPr>
              <a:t> </a:t>
            </a:r>
            <a:r>
              <a:rPr lang="en-US" sz="1600" err="1">
                <a:solidFill>
                  <a:srgbClr val="444444"/>
                </a:solidFill>
                <a:ea typeface="+mn-lt"/>
                <a:cs typeface="+mn-lt"/>
              </a:rPr>
              <a:t>odporność</a:t>
            </a:r>
            <a:r>
              <a:rPr lang="en-US" sz="1600">
                <a:solidFill>
                  <a:srgbClr val="444444"/>
                </a:solidFill>
                <a:ea typeface="+mn-lt"/>
                <a:cs typeface="+mn-lt"/>
              </a:rPr>
              <a:t> </a:t>
            </a:r>
            <a:r>
              <a:rPr lang="en-US" sz="1600" err="1">
                <a:solidFill>
                  <a:srgbClr val="444444"/>
                </a:solidFill>
                <a:ea typeface="+mn-lt"/>
                <a:cs typeface="+mn-lt"/>
              </a:rPr>
              <a:t>osób</a:t>
            </a:r>
            <a:r>
              <a:rPr lang="en-US" sz="1600">
                <a:solidFill>
                  <a:srgbClr val="444444"/>
                </a:solidFill>
                <a:ea typeface="+mn-lt"/>
                <a:cs typeface="+mn-lt"/>
              </a:rPr>
              <a:t> </a:t>
            </a:r>
            <a:r>
              <a:rPr lang="en-US" sz="1600" err="1">
                <a:solidFill>
                  <a:srgbClr val="444444"/>
                </a:solidFill>
                <a:ea typeface="+mn-lt"/>
                <a:cs typeface="+mn-lt"/>
              </a:rPr>
              <a:t>ubogich</a:t>
            </a:r>
            <a:r>
              <a:rPr lang="en-US" sz="1600">
                <a:solidFill>
                  <a:srgbClr val="444444"/>
                </a:solidFill>
                <a:ea typeface="+mn-lt"/>
                <a:cs typeface="+mn-lt"/>
              </a:rPr>
              <a:t> </a:t>
            </a:r>
            <a:r>
              <a:rPr lang="en-US" sz="1600" err="1">
                <a:solidFill>
                  <a:srgbClr val="444444"/>
                </a:solidFill>
                <a:ea typeface="+mn-lt"/>
                <a:cs typeface="+mn-lt"/>
              </a:rPr>
              <a:t>i</a:t>
            </a:r>
            <a:r>
              <a:rPr lang="en-US" sz="1600">
                <a:solidFill>
                  <a:srgbClr val="444444"/>
                </a:solidFill>
                <a:ea typeface="+mn-lt"/>
                <a:cs typeface="+mn-lt"/>
              </a:rPr>
              <a:t> </a:t>
            </a:r>
            <a:r>
              <a:rPr lang="en-US" sz="1600" err="1">
                <a:solidFill>
                  <a:srgbClr val="444444"/>
                </a:solidFill>
                <a:ea typeface="+mn-lt"/>
                <a:cs typeface="+mn-lt"/>
              </a:rPr>
              <a:t>wrażliwych</a:t>
            </a:r>
            <a:r>
              <a:rPr lang="en-US" sz="1600">
                <a:solidFill>
                  <a:srgbClr val="444444"/>
                </a:solidFill>
                <a:ea typeface="+mn-lt"/>
                <a:cs typeface="+mn-lt"/>
              </a:rPr>
              <a:t> </a:t>
            </a:r>
            <a:r>
              <a:rPr lang="en-US" sz="1600" err="1">
                <a:solidFill>
                  <a:srgbClr val="444444"/>
                </a:solidFill>
                <a:ea typeface="+mn-lt"/>
                <a:cs typeface="+mn-lt"/>
              </a:rPr>
              <a:t>wobec</a:t>
            </a:r>
            <a:r>
              <a:rPr lang="en-US" sz="1600">
                <a:solidFill>
                  <a:srgbClr val="444444"/>
                </a:solidFill>
                <a:ea typeface="+mn-lt"/>
                <a:cs typeface="+mn-lt"/>
              </a:rPr>
              <a:t> </a:t>
            </a:r>
            <a:r>
              <a:rPr lang="en-US" sz="1600" err="1">
                <a:solidFill>
                  <a:srgbClr val="444444"/>
                </a:solidFill>
                <a:ea typeface="+mn-lt"/>
                <a:cs typeface="+mn-lt"/>
              </a:rPr>
              <a:t>zagrożeń</a:t>
            </a:r>
            <a:r>
              <a:rPr lang="en-US" sz="1600">
                <a:solidFill>
                  <a:srgbClr val="444444"/>
                </a:solidFill>
                <a:ea typeface="+mn-lt"/>
                <a:cs typeface="+mn-lt"/>
              </a:rPr>
              <a:t>, </a:t>
            </a:r>
            <a:r>
              <a:rPr lang="en-US" sz="1600" err="1">
                <a:solidFill>
                  <a:srgbClr val="444444"/>
                </a:solidFill>
                <a:ea typeface="+mn-lt"/>
                <a:cs typeface="+mn-lt"/>
              </a:rPr>
              <a:t>zmniejszyć</a:t>
            </a:r>
            <a:r>
              <a:rPr lang="en-US" sz="1600">
                <a:solidFill>
                  <a:srgbClr val="444444"/>
                </a:solidFill>
                <a:ea typeface="+mn-lt"/>
                <a:cs typeface="+mn-lt"/>
              </a:rPr>
              <a:t> ich </a:t>
            </a:r>
            <a:r>
              <a:rPr lang="en-US" sz="1600" err="1">
                <a:solidFill>
                  <a:srgbClr val="444444"/>
                </a:solidFill>
                <a:ea typeface="+mn-lt"/>
                <a:cs typeface="+mn-lt"/>
              </a:rPr>
              <a:t>ekspozycję</a:t>
            </a:r>
            <a:r>
              <a:rPr lang="en-US" sz="1600">
                <a:solidFill>
                  <a:srgbClr val="444444"/>
                </a:solidFill>
                <a:ea typeface="+mn-lt"/>
                <a:cs typeface="+mn-lt"/>
              </a:rPr>
              <a:t> </a:t>
            </a:r>
            <a:r>
              <a:rPr lang="en-US" sz="1600" err="1">
                <a:solidFill>
                  <a:srgbClr val="444444"/>
                </a:solidFill>
                <a:ea typeface="+mn-lt"/>
                <a:cs typeface="+mn-lt"/>
              </a:rPr>
              <a:t>i</a:t>
            </a:r>
            <a:r>
              <a:rPr lang="en-US" sz="1600">
                <a:solidFill>
                  <a:srgbClr val="444444"/>
                </a:solidFill>
                <a:ea typeface="+mn-lt"/>
                <a:cs typeface="+mn-lt"/>
              </a:rPr>
              <a:t> </a:t>
            </a:r>
            <a:r>
              <a:rPr lang="en-US" sz="1600" err="1">
                <a:solidFill>
                  <a:srgbClr val="444444"/>
                </a:solidFill>
                <a:ea typeface="+mn-lt"/>
                <a:cs typeface="+mn-lt"/>
              </a:rPr>
              <a:t>wrażliwość</a:t>
            </a:r>
            <a:r>
              <a:rPr lang="en-US" sz="1600">
                <a:solidFill>
                  <a:srgbClr val="444444"/>
                </a:solidFill>
                <a:ea typeface="+mn-lt"/>
                <a:cs typeface="+mn-lt"/>
              </a:rPr>
              <a:t> </a:t>
            </a:r>
            <a:r>
              <a:rPr lang="en-US" sz="1600" err="1">
                <a:solidFill>
                  <a:srgbClr val="444444"/>
                </a:solidFill>
                <a:ea typeface="+mn-lt"/>
                <a:cs typeface="+mn-lt"/>
              </a:rPr>
              <a:t>na</a:t>
            </a:r>
            <a:r>
              <a:rPr lang="en-US" sz="1600">
                <a:solidFill>
                  <a:srgbClr val="444444"/>
                </a:solidFill>
                <a:ea typeface="+mn-lt"/>
                <a:cs typeface="+mn-lt"/>
              </a:rPr>
              <a:t> </a:t>
            </a:r>
            <a:r>
              <a:rPr lang="en-US" sz="1600" err="1">
                <a:solidFill>
                  <a:srgbClr val="444444"/>
                </a:solidFill>
                <a:ea typeface="+mn-lt"/>
                <a:cs typeface="+mn-lt"/>
              </a:rPr>
              <a:t>ekstremalne</a:t>
            </a:r>
            <a:r>
              <a:rPr lang="en-US" sz="1600">
                <a:solidFill>
                  <a:srgbClr val="444444"/>
                </a:solidFill>
                <a:ea typeface="+mn-lt"/>
                <a:cs typeface="+mn-lt"/>
              </a:rPr>
              <a:t> </a:t>
            </a:r>
            <a:r>
              <a:rPr lang="en-US" sz="1600" err="1">
                <a:solidFill>
                  <a:srgbClr val="444444"/>
                </a:solidFill>
                <a:ea typeface="+mn-lt"/>
                <a:cs typeface="+mn-lt"/>
              </a:rPr>
              <a:t>zjawiska</a:t>
            </a:r>
            <a:r>
              <a:rPr lang="en-US" sz="1600">
                <a:solidFill>
                  <a:srgbClr val="444444"/>
                </a:solidFill>
                <a:ea typeface="+mn-lt"/>
                <a:cs typeface="+mn-lt"/>
              </a:rPr>
              <a:t> </a:t>
            </a:r>
            <a:r>
              <a:rPr lang="en-US" sz="1600" err="1">
                <a:solidFill>
                  <a:srgbClr val="444444"/>
                </a:solidFill>
                <a:ea typeface="+mn-lt"/>
                <a:cs typeface="+mn-lt"/>
              </a:rPr>
              <a:t>klimatyczne</a:t>
            </a:r>
            <a:r>
              <a:rPr lang="en-US" sz="1600">
                <a:solidFill>
                  <a:srgbClr val="444444"/>
                </a:solidFill>
                <a:ea typeface="+mn-lt"/>
                <a:cs typeface="+mn-lt"/>
              </a:rPr>
              <a:t> </a:t>
            </a:r>
            <a:r>
              <a:rPr lang="en-US" sz="1600" err="1">
                <a:solidFill>
                  <a:srgbClr val="444444"/>
                </a:solidFill>
                <a:ea typeface="+mn-lt"/>
                <a:cs typeface="+mn-lt"/>
              </a:rPr>
              <a:t>oraz</a:t>
            </a:r>
            <a:r>
              <a:rPr lang="en-US" sz="1600">
                <a:solidFill>
                  <a:srgbClr val="444444"/>
                </a:solidFill>
                <a:ea typeface="+mn-lt"/>
                <a:cs typeface="+mn-lt"/>
              </a:rPr>
              <a:t> </a:t>
            </a:r>
            <a:r>
              <a:rPr lang="en-US" sz="1600" err="1">
                <a:solidFill>
                  <a:srgbClr val="444444"/>
                </a:solidFill>
                <a:ea typeface="+mn-lt"/>
                <a:cs typeface="+mn-lt"/>
              </a:rPr>
              <a:t>wstrząsy</a:t>
            </a:r>
            <a:r>
              <a:rPr lang="en-US" sz="1600">
                <a:solidFill>
                  <a:srgbClr val="444444"/>
                </a:solidFill>
                <a:ea typeface="+mn-lt"/>
                <a:cs typeface="+mn-lt"/>
              </a:rPr>
              <a:t> </a:t>
            </a:r>
            <a:r>
              <a:rPr lang="en-US" sz="1600" err="1">
                <a:solidFill>
                  <a:srgbClr val="444444"/>
                </a:solidFill>
                <a:ea typeface="+mn-lt"/>
                <a:cs typeface="+mn-lt"/>
              </a:rPr>
              <a:t>gospodarcze</a:t>
            </a:r>
            <a:r>
              <a:rPr lang="en-US" sz="1600">
                <a:solidFill>
                  <a:srgbClr val="444444"/>
                </a:solidFill>
                <a:ea typeface="+mn-lt"/>
                <a:cs typeface="+mn-lt"/>
              </a:rPr>
              <a:t>, </a:t>
            </a:r>
            <a:r>
              <a:rPr lang="en-US" sz="1600" err="1">
                <a:solidFill>
                  <a:srgbClr val="444444"/>
                </a:solidFill>
                <a:ea typeface="+mn-lt"/>
                <a:cs typeface="+mn-lt"/>
              </a:rPr>
              <a:t>społeczne</a:t>
            </a:r>
            <a:r>
              <a:rPr lang="en-US" sz="1600">
                <a:solidFill>
                  <a:srgbClr val="444444"/>
                </a:solidFill>
                <a:ea typeface="+mn-lt"/>
                <a:cs typeface="+mn-lt"/>
              </a:rPr>
              <a:t> </a:t>
            </a:r>
            <a:r>
              <a:rPr lang="en-US" sz="1600" err="1">
                <a:solidFill>
                  <a:srgbClr val="444444"/>
                </a:solidFill>
                <a:ea typeface="+mn-lt"/>
                <a:cs typeface="+mn-lt"/>
              </a:rPr>
              <a:t>i</a:t>
            </a:r>
            <a:r>
              <a:rPr lang="en-US" sz="1600">
                <a:solidFill>
                  <a:srgbClr val="444444"/>
                </a:solidFill>
                <a:ea typeface="+mn-lt"/>
                <a:cs typeface="+mn-lt"/>
              </a:rPr>
              <a:t> </a:t>
            </a:r>
            <a:r>
              <a:rPr lang="en-US" sz="1600" err="1">
                <a:solidFill>
                  <a:srgbClr val="444444"/>
                </a:solidFill>
                <a:ea typeface="+mn-lt"/>
                <a:cs typeface="+mn-lt"/>
              </a:rPr>
              <a:t>środowiskowe</a:t>
            </a:r>
            <a:r>
              <a:rPr lang="en-US" sz="1600">
                <a:solidFill>
                  <a:srgbClr val="444444"/>
                </a:solidFill>
                <a:ea typeface="+mn-lt"/>
                <a:cs typeface="+mn-lt"/>
              </a:rPr>
              <a:t>, a </a:t>
            </a:r>
            <a:r>
              <a:rPr lang="en-US" sz="1600" err="1">
                <a:solidFill>
                  <a:srgbClr val="444444"/>
                </a:solidFill>
                <a:ea typeface="+mn-lt"/>
                <a:cs typeface="+mn-lt"/>
              </a:rPr>
              <a:t>także</a:t>
            </a:r>
            <a:r>
              <a:rPr lang="en-US" sz="1600">
                <a:solidFill>
                  <a:srgbClr val="444444"/>
                </a:solidFill>
                <a:ea typeface="+mn-lt"/>
                <a:cs typeface="+mn-lt"/>
              </a:rPr>
              <a:t> </a:t>
            </a:r>
            <a:r>
              <a:rPr lang="en-US" sz="1600" err="1">
                <a:solidFill>
                  <a:srgbClr val="444444"/>
                </a:solidFill>
                <a:ea typeface="+mn-lt"/>
                <a:cs typeface="+mn-lt"/>
              </a:rPr>
              <a:t>katastrofy</a:t>
            </a:r>
            <a:r>
              <a:rPr lang="en-US" sz="1600">
                <a:solidFill>
                  <a:srgbClr val="444444"/>
                </a:solidFill>
                <a:ea typeface="+mn-lt"/>
                <a:cs typeface="+mn-lt"/>
              </a:rPr>
              <a:t> </a:t>
            </a:r>
            <a:r>
              <a:rPr lang="en-US" sz="1600" err="1">
                <a:solidFill>
                  <a:srgbClr val="444444"/>
                </a:solidFill>
                <a:ea typeface="+mn-lt"/>
                <a:cs typeface="+mn-lt"/>
              </a:rPr>
              <a:t>naturalne</a:t>
            </a:r>
            <a:r>
              <a:rPr lang="en-US" sz="1600">
                <a:solidFill>
                  <a:srgbClr val="444444"/>
                </a:solidFill>
                <a:ea typeface="+mn-lt"/>
                <a:cs typeface="+mn-lt"/>
              </a:rPr>
              <a:t>.</a:t>
            </a:r>
            <a:endParaRPr lang="en-US" sz="1600"/>
          </a:p>
          <a:p>
            <a:pPr algn="just"/>
            <a:r>
              <a:rPr lang="en-US" sz="1600" b="1">
                <a:solidFill>
                  <a:srgbClr val="444444"/>
                </a:solidFill>
                <a:ea typeface="+mn-lt"/>
                <a:cs typeface="+mn-lt"/>
              </a:rPr>
              <a:t>1.A</a:t>
            </a:r>
            <a:r>
              <a:rPr lang="en-US" sz="1600">
                <a:solidFill>
                  <a:srgbClr val="444444"/>
                </a:solidFill>
                <a:ea typeface="+mn-lt"/>
                <a:cs typeface="+mn-lt"/>
              </a:rPr>
              <a:t>  </a:t>
            </a:r>
            <a:r>
              <a:rPr lang="en-US" sz="1600" err="1">
                <a:solidFill>
                  <a:srgbClr val="444444"/>
                </a:solidFill>
                <a:ea typeface="+mn-lt"/>
                <a:cs typeface="+mn-lt"/>
              </a:rPr>
              <a:t>Zapewnić</a:t>
            </a:r>
            <a:r>
              <a:rPr lang="en-US" sz="1600">
                <a:solidFill>
                  <a:srgbClr val="444444"/>
                </a:solidFill>
                <a:ea typeface="+mn-lt"/>
                <a:cs typeface="+mn-lt"/>
              </a:rPr>
              <a:t> </a:t>
            </a:r>
            <a:r>
              <a:rPr lang="en-US" sz="1600" err="1">
                <a:solidFill>
                  <a:srgbClr val="444444"/>
                </a:solidFill>
                <a:ea typeface="+mn-lt"/>
                <a:cs typeface="+mn-lt"/>
              </a:rPr>
              <a:t>znaczną</a:t>
            </a:r>
            <a:r>
              <a:rPr lang="en-US" sz="1600">
                <a:solidFill>
                  <a:srgbClr val="444444"/>
                </a:solidFill>
                <a:ea typeface="+mn-lt"/>
                <a:cs typeface="+mn-lt"/>
              </a:rPr>
              <a:t> </a:t>
            </a:r>
            <a:r>
              <a:rPr lang="en-US" sz="1600" err="1">
                <a:solidFill>
                  <a:srgbClr val="444444"/>
                </a:solidFill>
                <a:ea typeface="+mn-lt"/>
                <a:cs typeface="+mn-lt"/>
              </a:rPr>
              <a:t>mobilizację</a:t>
            </a:r>
            <a:r>
              <a:rPr lang="en-US" sz="1600">
                <a:solidFill>
                  <a:srgbClr val="444444"/>
                </a:solidFill>
                <a:ea typeface="+mn-lt"/>
                <a:cs typeface="+mn-lt"/>
              </a:rPr>
              <a:t> </a:t>
            </a:r>
            <a:r>
              <a:rPr lang="en-US" sz="1600" err="1">
                <a:solidFill>
                  <a:srgbClr val="444444"/>
                </a:solidFill>
                <a:ea typeface="+mn-lt"/>
                <a:cs typeface="+mn-lt"/>
              </a:rPr>
              <a:t>środków</a:t>
            </a:r>
            <a:r>
              <a:rPr lang="en-US" sz="1600">
                <a:solidFill>
                  <a:srgbClr val="444444"/>
                </a:solidFill>
                <a:ea typeface="+mn-lt"/>
                <a:cs typeface="+mn-lt"/>
              </a:rPr>
              <a:t> </a:t>
            </a:r>
            <a:r>
              <a:rPr lang="en-US" sz="1600" err="1">
                <a:solidFill>
                  <a:srgbClr val="444444"/>
                </a:solidFill>
                <a:ea typeface="+mn-lt"/>
                <a:cs typeface="+mn-lt"/>
              </a:rPr>
              <a:t>pochodzących</a:t>
            </a:r>
            <a:r>
              <a:rPr lang="en-US" sz="1600">
                <a:solidFill>
                  <a:srgbClr val="444444"/>
                </a:solidFill>
                <a:ea typeface="+mn-lt"/>
                <a:cs typeface="+mn-lt"/>
              </a:rPr>
              <a:t> z </a:t>
            </a:r>
            <a:r>
              <a:rPr lang="en-US" sz="1600" err="1">
                <a:solidFill>
                  <a:srgbClr val="444444"/>
                </a:solidFill>
                <a:ea typeface="+mn-lt"/>
                <a:cs typeface="+mn-lt"/>
              </a:rPr>
              <a:t>różnych</a:t>
            </a:r>
            <a:r>
              <a:rPr lang="en-US" sz="1600">
                <a:solidFill>
                  <a:srgbClr val="444444"/>
                </a:solidFill>
                <a:ea typeface="+mn-lt"/>
                <a:cs typeface="+mn-lt"/>
              </a:rPr>
              <a:t> </a:t>
            </a:r>
            <a:r>
              <a:rPr lang="en-US" sz="1600" err="1">
                <a:solidFill>
                  <a:srgbClr val="444444"/>
                </a:solidFill>
                <a:ea typeface="+mn-lt"/>
                <a:cs typeface="+mn-lt"/>
              </a:rPr>
              <a:t>źródeł</a:t>
            </a:r>
            <a:r>
              <a:rPr lang="en-US" sz="1600">
                <a:solidFill>
                  <a:srgbClr val="444444"/>
                </a:solidFill>
                <a:ea typeface="+mn-lt"/>
                <a:cs typeface="+mn-lt"/>
              </a:rPr>
              <a:t>, w </a:t>
            </a:r>
            <a:r>
              <a:rPr lang="en-US" sz="1600" err="1">
                <a:solidFill>
                  <a:srgbClr val="444444"/>
                </a:solidFill>
                <a:ea typeface="+mn-lt"/>
                <a:cs typeface="+mn-lt"/>
              </a:rPr>
              <a:t>tym</a:t>
            </a:r>
            <a:r>
              <a:rPr lang="en-US" sz="1600">
                <a:solidFill>
                  <a:srgbClr val="444444"/>
                </a:solidFill>
                <a:ea typeface="+mn-lt"/>
                <a:cs typeface="+mn-lt"/>
              </a:rPr>
              <a:t> ze </a:t>
            </a:r>
            <a:r>
              <a:rPr lang="en-US" sz="1600" err="1">
                <a:solidFill>
                  <a:srgbClr val="444444"/>
                </a:solidFill>
                <a:ea typeface="+mn-lt"/>
                <a:cs typeface="+mn-lt"/>
              </a:rPr>
              <a:t>zwiększonej</a:t>
            </a:r>
            <a:r>
              <a:rPr lang="en-US" sz="1600">
                <a:solidFill>
                  <a:srgbClr val="444444"/>
                </a:solidFill>
                <a:ea typeface="+mn-lt"/>
                <a:cs typeface="+mn-lt"/>
              </a:rPr>
              <a:t> </a:t>
            </a:r>
            <a:r>
              <a:rPr lang="en-US" sz="1600" err="1">
                <a:solidFill>
                  <a:srgbClr val="444444"/>
                </a:solidFill>
                <a:ea typeface="+mn-lt"/>
                <a:cs typeface="+mn-lt"/>
              </a:rPr>
              <a:t>współpracy</a:t>
            </a:r>
            <a:r>
              <a:rPr lang="en-US" sz="1600">
                <a:solidFill>
                  <a:srgbClr val="444444"/>
                </a:solidFill>
                <a:ea typeface="+mn-lt"/>
                <a:cs typeface="+mn-lt"/>
              </a:rPr>
              <a:t> </a:t>
            </a:r>
            <a:r>
              <a:rPr lang="en-US" sz="1600" err="1">
                <a:solidFill>
                  <a:srgbClr val="444444"/>
                </a:solidFill>
                <a:ea typeface="+mn-lt"/>
                <a:cs typeface="+mn-lt"/>
              </a:rPr>
              <a:t>rozwojowej</a:t>
            </a:r>
            <a:r>
              <a:rPr lang="en-US" sz="1600">
                <a:solidFill>
                  <a:srgbClr val="444444"/>
                </a:solidFill>
                <a:ea typeface="+mn-lt"/>
                <a:cs typeface="+mn-lt"/>
              </a:rPr>
              <a:t>, by </a:t>
            </a:r>
            <a:r>
              <a:rPr lang="en-US" sz="1600" err="1">
                <a:solidFill>
                  <a:srgbClr val="444444"/>
                </a:solidFill>
                <a:ea typeface="+mn-lt"/>
                <a:cs typeface="+mn-lt"/>
              </a:rPr>
              <a:t>zapewnić</a:t>
            </a:r>
            <a:r>
              <a:rPr lang="en-US" sz="1600">
                <a:solidFill>
                  <a:srgbClr val="444444"/>
                </a:solidFill>
                <a:ea typeface="+mn-lt"/>
                <a:cs typeface="+mn-lt"/>
              </a:rPr>
              <a:t> </a:t>
            </a:r>
            <a:r>
              <a:rPr lang="en-US" sz="1600" err="1">
                <a:solidFill>
                  <a:srgbClr val="444444"/>
                </a:solidFill>
                <a:ea typeface="+mn-lt"/>
                <a:cs typeface="+mn-lt"/>
              </a:rPr>
              <a:t>odpowiednie</a:t>
            </a:r>
            <a:r>
              <a:rPr lang="en-US" sz="1600">
                <a:solidFill>
                  <a:srgbClr val="444444"/>
                </a:solidFill>
                <a:ea typeface="+mn-lt"/>
                <a:cs typeface="+mn-lt"/>
              </a:rPr>
              <a:t> </a:t>
            </a:r>
            <a:r>
              <a:rPr lang="en-US" sz="1600" err="1">
                <a:solidFill>
                  <a:srgbClr val="444444"/>
                </a:solidFill>
                <a:ea typeface="+mn-lt"/>
                <a:cs typeface="+mn-lt"/>
              </a:rPr>
              <a:t>i</a:t>
            </a:r>
            <a:r>
              <a:rPr lang="en-US" sz="1600">
                <a:solidFill>
                  <a:srgbClr val="444444"/>
                </a:solidFill>
                <a:ea typeface="+mn-lt"/>
                <a:cs typeface="+mn-lt"/>
              </a:rPr>
              <a:t> </a:t>
            </a:r>
            <a:r>
              <a:rPr lang="en-US" sz="1600" err="1">
                <a:solidFill>
                  <a:srgbClr val="444444"/>
                </a:solidFill>
                <a:ea typeface="+mn-lt"/>
                <a:cs typeface="+mn-lt"/>
              </a:rPr>
              <a:t>przewidywalne</a:t>
            </a:r>
            <a:r>
              <a:rPr lang="en-US" sz="1600">
                <a:solidFill>
                  <a:srgbClr val="444444"/>
                </a:solidFill>
                <a:ea typeface="+mn-lt"/>
                <a:cs typeface="+mn-lt"/>
              </a:rPr>
              <a:t> </a:t>
            </a:r>
            <a:r>
              <a:rPr lang="en-US" sz="1600" err="1">
                <a:solidFill>
                  <a:srgbClr val="444444"/>
                </a:solidFill>
                <a:ea typeface="+mn-lt"/>
                <a:cs typeface="+mn-lt"/>
              </a:rPr>
              <a:t>środki</a:t>
            </a:r>
            <a:r>
              <a:rPr lang="en-US" sz="1600">
                <a:solidFill>
                  <a:srgbClr val="444444"/>
                </a:solidFill>
                <a:ea typeface="+mn-lt"/>
                <a:cs typeface="+mn-lt"/>
              </a:rPr>
              <a:t> </a:t>
            </a:r>
            <a:r>
              <a:rPr lang="en-US" sz="1600" err="1">
                <a:solidFill>
                  <a:srgbClr val="444444"/>
                </a:solidFill>
                <a:ea typeface="+mn-lt"/>
                <a:cs typeface="+mn-lt"/>
              </a:rPr>
              <a:t>dla</a:t>
            </a:r>
            <a:r>
              <a:rPr lang="en-US" sz="1600">
                <a:solidFill>
                  <a:srgbClr val="444444"/>
                </a:solidFill>
                <a:ea typeface="+mn-lt"/>
                <a:cs typeface="+mn-lt"/>
              </a:rPr>
              <a:t> </a:t>
            </a:r>
            <a:r>
              <a:rPr lang="en-US" sz="1600" err="1">
                <a:solidFill>
                  <a:srgbClr val="444444"/>
                </a:solidFill>
                <a:ea typeface="+mn-lt"/>
                <a:cs typeface="+mn-lt"/>
              </a:rPr>
              <a:t>krajów</a:t>
            </a:r>
            <a:r>
              <a:rPr lang="en-US" sz="1600">
                <a:solidFill>
                  <a:srgbClr val="444444"/>
                </a:solidFill>
                <a:ea typeface="+mn-lt"/>
                <a:cs typeface="+mn-lt"/>
              </a:rPr>
              <a:t> </a:t>
            </a:r>
            <a:r>
              <a:rPr lang="en-US" sz="1600" err="1">
                <a:solidFill>
                  <a:srgbClr val="444444"/>
                </a:solidFill>
                <a:ea typeface="+mn-lt"/>
                <a:cs typeface="+mn-lt"/>
              </a:rPr>
              <a:t>rozwijających</a:t>
            </a:r>
            <a:r>
              <a:rPr lang="en-US" sz="1600">
                <a:solidFill>
                  <a:srgbClr val="444444"/>
                </a:solidFill>
                <a:ea typeface="+mn-lt"/>
                <a:cs typeface="+mn-lt"/>
              </a:rPr>
              <a:t> </a:t>
            </a:r>
            <a:r>
              <a:rPr lang="en-US" sz="1600" err="1">
                <a:solidFill>
                  <a:srgbClr val="444444"/>
                </a:solidFill>
                <a:ea typeface="+mn-lt"/>
                <a:cs typeface="+mn-lt"/>
              </a:rPr>
              <a:t>się</a:t>
            </a:r>
            <a:r>
              <a:rPr lang="en-US" sz="1600">
                <a:solidFill>
                  <a:srgbClr val="444444"/>
                </a:solidFill>
                <a:ea typeface="+mn-lt"/>
                <a:cs typeface="+mn-lt"/>
              </a:rPr>
              <a:t>, w </a:t>
            </a:r>
            <a:r>
              <a:rPr lang="en-US" sz="1600" err="1">
                <a:solidFill>
                  <a:srgbClr val="444444"/>
                </a:solidFill>
                <a:ea typeface="+mn-lt"/>
                <a:cs typeface="+mn-lt"/>
              </a:rPr>
              <a:t>szczególności</a:t>
            </a:r>
            <a:r>
              <a:rPr lang="en-US" sz="1600">
                <a:solidFill>
                  <a:srgbClr val="444444"/>
                </a:solidFill>
                <a:ea typeface="+mn-lt"/>
                <a:cs typeface="+mn-lt"/>
              </a:rPr>
              <a:t> </a:t>
            </a:r>
            <a:r>
              <a:rPr lang="en-US" sz="1600" err="1">
                <a:solidFill>
                  <a:srgbClr val="444444"/>
                </a:solidFill>
                <a:ea typeface="+mn-lt"/>
                <a:cs typeface="+mn-lt"/>
              </a:rPr>
              <a:t>dla</a:t>
            </a:r>
            <a:r>
              <a:rPr lang="en-US" sz="1600">
                <a:solidFill>
                  <a:srgbClr val="444444"/>
                </a:solidFill>
                <a:ea typeface="+mn-lt"/>
                <a:cs typeface="+mn-lt"/>
              </a:rPr>
              <a:t> </a:t>
            </a:r>
            <a:r>
              <a:rPr lang="en-US" sz="1600" err="1">
                <a:solidFill>
                  <a:srgbClr val="444444"/>
                </a:solidFill>
                <a:ea typeface="+mn-lt"/>
                <a:cs typeface="+mn-lt"/>
              </a:rPr>
              <a:t>państw</a:t>
            </a:r>
            <a:r>
              <a:rPr lang="en-US" sz="1600">
                <a:solidFill>
                  <a:srgbClr val="444444"/>
                </a:solidFill>
                <a:ea typeface="+mn-lt"/>
                <a:cs typeface="+mn-lt"/>
              </a:rPr>
              <a:t> </a:t>
            </a:r>
            <a:r>
              <a:rPr lang="en-US" sz="1600" err="1">
                <a:solidFill>
                  <a:srgbClr val="444444"/>
                </a:solidFill>
                <a:ea typeface="+mn-lt"/>
                <a:cs typeface="+mn-lt"/>
              </a:rPr>
              <a:t>najmniej</a:t>
            </a:r>
            <a:r>
              <a:rPr lang="en-US" sz="1600">
                <a:solidFill>
                  <a:srgbClr val="444444"/>
                </a:solidFill>
                <a:ea typeface="+mn-lt"/>
                <a:cs typeface="+mn-lt"/>
              </a:rPr>
              <a:t> </a:t>
            </a:r>
            <a:r>
              <a:rPr lang="en-US" sz="1600" err="1">
                <a:solidFill>
                  <a:srgbClr val="444444"/>
                </a:solidFill>
                <a:ea typeface="+mn-lt"/>
                <a:cs typeface="+mn-lt"/>
              </a:rPr>
              <a:t>rozwiniętych</a:t>
            </a:r>
            <a:r>
              <a:rPr lang="en-US" sz="1600">
                <a:solidFill>
                  <a:srgbClr val="444444"/>
                </a:solidFill>
                <a:ea typeface="+mn-lt"/>
                <a:cs typeface="+mn-lt"/>
              </a:rPr>
              <a:t>, </a:t>
            </a:r>
            <a:r>
              <a:rPr lang="en-US" sz="1600" err="1">
                <a:solidFill>
                  <a:srgbClr val="444444"/>
                </a:solidFill>
                <a:ea typeface="+mn-lt"/>
                <a:cs typeface="+mn-lt"/>
              </a:rPr>
              <a:t>umożliwiających</a:t>
            </a:r>
            <a:r>
              <a:rPr lang="en-US" sz="1600">
                <a:solidFill>
                  <a:srgbClr val="444444"/>
                </a:solidFill>
                <a:ea typeface="+mn-lt"/>
                <a:cs typeface="+mn-lt"/>
              </a:rPr>
              <a:t> </a:t>
            </a:r>
            <a:r>
              <a:rPr lang="en-US" sz="1600" err="1">
                <a:solidFill>
                  <a:srgbClr val="444444"/>
                </a:solidFill>
                <a:ea typeface="+mn-lt"/>
                <a:cs typeface="+mn-lt"/>
              </a:rPr>
              <a:t>wdrażanie</a:t>
            </a:r>
            <a:r>
              <a:rPr lang="en-US" sz="1600">
                <a:solidFill>
                  <a:srgbClr val="444444"/>
                </a:solidFill>
                <a:ea typeface="+mn-lt"/>
                <a:cs typeface="+mn-lt"/>
              </a:rPr>
              <a:t> </a:t>
            </a:r>
            <a:r>
              <a:rPr lang="en-US" sz="1600" err="1">
                <a:solidFill>
                  <a:srgbClr val="444444"/>
                </a:solidFill>
                <a:ea typeface="+mn-lt"/>
                <a:cs typeface="+mn-lt"/>
              </a:rPr>
              <a:t>programów</a:t>
            </a:r>
            <a:r>
              <a:rPr lang="en-US" sz="1600">
                <a:solidFill>
                  <a:srgbClr val="444444"/>
                </a:solidFill>
                <a:ea typeface="+mn-lt"/>
                <a:cs typeface="+mn-lt"/>
              </a:rPr>
              <a:t> </a:t>
            </a:r>
            <a:r>
              <a:rPr lang="en-US" sz="1600" err="1">
                <a:solidFill>
                  <a:srgbClr val="444444"/>
                </a:solidFill>
                <a:ea typeface="+mn-lt"/>
                <a:cs typeface="+mn-lt"/>
              </a:rPr>
              <a:t>i</a:t>
            </a:r>
            <a:r>
              <a:rPr lang="en-US" sz="1600">
                <a:solidFill>
                  <a:srgbClr val="444444"/>
                </a:solidFill>
                <a:ea typeface="+mn-lt"/>
                <a:cs typeface="+mn-lt"/>
              </a:rPr>
              <a:t> </a:t>
            </a:r>
            <a:r>
              <a:rPr lang="en-US" sz="1600" err="1">
                <a:solidFill>
                  <a:srgbClr val="444444"/>
                </a:solidFill>
                <a:ea typeface="+mn-lt"/>
                <a:cs typeface="+mn-lt"/>
              </a:rPr>
              <a:t>polityk</a:t>
            </a:r>
            <a:r>
              <a:rPr lang="en-US" sz="1600">
                <a:solidFill>
                  <a:srgbClr val="444444"/>
                </a:solidFill>
                <a:ea typeface="+mn-lt"/>
                <a:cs typeface="+mn-lt"/>
              </a:rPr>
              <a:t> </a:t>
            </a:r>
            <a:r>
              <a:rPr lang="en-US" sz="1600" err="1">
                <a:solidFill>
                  <a:srgbClr val="444444"/>
                </a:solidFill>
                <a:ea typeface="+mn-lt"/>
                <a:cs typeface="+mn-lt"/>
              </a:rPr>
              <a:t>dotyczących</a:t>
            </a:r>
            <a:r>
              <a:rPr lang="en-US" sz="1600">
                <a:solidFill>
                  <a:srgbClr val="444444"/>
                </a:solidFill>
                <a:ea typeface="+mn-lt"/>
                <a:cs typeface="+mn-lt"/>
              </a:rPr>
              <a:t> </a:t>
            </a:r>
            <a:r>
              <a:rPr lang="en-US" sz="1600" err="1">
                <a:solidFill>
                  <a:srgbClr val="444444"/>
                </a:solidFill>
                <a:ea typeface="+mn-lt"/>
                <a:cs typeface="+mn-lt"/>
              </a:rPr>
              <a:t>wyeliminowania</a:t>
            </a:r>
            <a:r>
              <a:rPr lang="en-US" sz="1600">
                <a:solidFill>
                  <a:srgbClr val="444444"/>
                </a:solidFill>
                <a:ea typeface="+mn-lt"/>
                <a:cs typeface="+mn-lt"/>
              </a:rPr>
              <a:t> </a:t>
            </a:r>
            <a:r>
              <a:rPr lang="en-US" sz="1600" err="1">
                <a:solidFill>
                  <a:srgbClr val="444444"/>
                </a:solidFill>
                <a:ea typeface="+mn-lt"/>
                <a:cs typeface="+mn-lt"/>
              </a:rPr>
              <a:t>głodu</a:t>
            </a:r>
            <a:r>
              <a:rPr lang="en-US" sz="1600">
                <a:solidFill>
                  <a:srgbClr val="444444"/>
                </a:solidFill>
                <a:ea typeface="+mn-lt"/>
                <a:cs typeface="+mn-lt"/>
              </a:rPr>
              <a:t> we </a:t>
            </a:r>
            <a:r>
              <a:rPr lang="en-US" sz="1600" err="1">
                <a:solidFill>
                  <a:srgbClr val="444444"/>
                </a:solidFill>
                <a:ea typeface="+mn-lt"/>
                <a:cs typeface="+mn-lt"/>
              </a:rPr>
              <a:t>wszystkich</a:t>
            </a:r>
            <a:r>
              <a:rPr lang="en-US" sz="1600">
                <a:solidFill>
                  <a:srgbClr val="444444"/>
                </a:solidFill>
                <a:ea typeface="+mn-lt"/>
                <a:cs typeface="+mn-lt"/>
              </a:rPr>
              <a:t> </a:t>
            </a:r>
            <a:r>
              <a:rPr lang="en-US" sz="1600" err="1">
                <a:solidFill>
                  <a:srgbClr val="444444"/>
                </a:solidFill>
                <a:ea typeface="+mn-lt"/>
                <a:cs typeface="+mn-lt"/>
              </a:rPr>
              <a:t>jego</a:t>
            </a:r>
            <a:r>
              <a:rPr lang="en-US" sz="1600">
                <a:solidFill>
                  <a:srgbClr val="444444"/>
                </a:solidFill>
                <a:ea typeface="+mn-lt"/>
                <a:cs typeface="+mn-lt"/>
              </a:rPr>
              <a:t> </a:t>
            </a:r>
            <a:r>
              <a:rPr lang="en-US" sz="1600" err="1">
                <a:solidFill>
                  <a:srgbClr val="444444"/>
                </a:solidFill>
                <a:ea typeface="+mn-lt"/>
                <a:cs typeface="+mn-lt"/>
              </a:rPr>
              <a:t>formach</a:t>
            </a:r>
            <a:r>
              <a:rPr lang="en-US" sz="1600">
                <a:solidFill>
                  <a:srgbClr val="444444"/>
                </a:solidFill>
                <a:ea typeface="+mn-lt"/>
                <a:cs typeface="+mn-lt"/>
              </a:rPr>
              <a:t>.</a:t>
            </a:r>
            <a:endParaRPr lang="en-US" sz="1600"/>
          </a:p>
          <a:p>
            <a:pPr algn="just"/>
            <a:r>
              <a:rPr lang="en-US" sz="1600" b="1">
                <a:solidFill>
                  <a:srgbClr val="444444"/>
                </a:solidFill>
                <a:ea typeface="+mn-lt"/>
                <a:cs typeface="+mn-lt"/>
              </a:rPr>
              <a:t>1.B</a:t>
            </a:r>
            <a:r>
              <a:rPr lang="en-US" sz="1600">
                <a:solidFill>
                  <a:srgbClr val="444444"/>
                </a:solidFill>
                <a:ea typeface="+mn-lt"/>
                <a:cs typeface="+mn-lt"/>
              </a:rPr>
              <a:t>  </a:t>
            </a:r>
            <a:r>
              <a:rPr lang="en-US" sz="1600" err="1">
                <a:solidFill>
                  <a:srgbClr val="444444"/>
                </a:solidFill>
                <a:ea typeface="+mn-lt"/>
                <a:cs typeface="+mn-lt"/>
              </a:rPr>
              <a:t>Stworzyć</a:t>
            </a:r>
            <a:r>
              <a:rPr lang="en-US" sz="1600">
                <a:solidFill>
                  <a:srgbClr val="444444"/>
                </a:solidFill>
                <a:ea typeface="+mn-lt"/>
                <a:cs typeface="+mn-lt"/>
              </a:rPr>
              <a:t> </a:t>
            </a:r>
            <a:r>
              <a:rPr lang="en-US" sz="1600" err="1">
                <a:solidFill>
                  <a:srgbClr val="444444"/>
                </a:solidFill>
                <a:ea typeface="+mn-lt"/>
                <a:cs typeface="+mn-lt"/>
              </a:rPr>
              <a:t>ramy</a:t>
            </a:r>
            <a:r>
              <a:rPr lang="en-US" sz="1600">
                <a:solidFill>
                  <a:srgbClr val="444444"/>
                </a:solidFill>
                <a:ea typeface="+mn-lt"/>
                <a:cs typeface="+mn-lt"/>
              </a:rPr>
              <a:t> </a:t>
            </a:r>
            <a:r>
              <a:rPr lang="en-US" sz="1600" err="1">
                <a:solidFill>
                  <a:srgbClr val="444444"/>
                </a:solidFill>
                <a:ea typeface="+mn-lt"/>
                <a:cs typeface="+mn-lt"/>
              </a:rPr>
              <a:t>stabilnej</a:t>
            </a:r>
            <a:r>
              <a:rPr lang="en-US" sz="1600">
                <a:solidFill>
                  <a:srgbClr val="444444"/>
                </a:solidFill>
                <a:ea typeface="+mn-lt"/>
                <a:cs typeface="+mn-lt"/>
              </a:rPr>
              <a:t> </a:t>
            </a:r>
            <a:r>
              <a:rPr lang="en-US" sz="1600" err="1">
                <a:solidFill>
                  <a:srgbClr val="444444"/>
                </a:solidFill>
                <a:ea typeface="+mn-lt"/>
                <a:cs typeface="+mn-lt"/>
              </a:rPr>
              <a:t>polityki</a:t>
            </a:r>
            <a:r>
              <a:rPr lang="en-US" sz="1600">
                <a:solidFill>
                  <a:srgbClr val="444444"/>
                </a:solidFill>
                <a:ea typeface="+mn-lt"/>
                <a:cs typeface="+mn-lt"/>
              </a:rPr>
              <a:t> </a:t>
            </a:r>
            <a:r>
              <a:rPr lang="en-US" sz="1600" err="1">
                <a:solidFill>
                  <a:srgbClr val="444444"/>
                </a:solidFill>
                <a:ea typeface="+mn-lt"/>
                <a:cs typeface="+mn-lt"/>
              </a:rPr>
              <a:t>na</a:t>
            </a:r>
            <a:r>
              <a:rPr lang="en-US" sz="1600">
                <a:solidFill>
                  <a:srgbClr val="444444"/>
                </a:solidFill>
                <a:ea typeface="+mn-lt"/>
                <a:cs typeface="+mn-lt"/>
              </a:rPr>
              <a:t> </a:t>
            </a:r>
            <a:r>
              <a:rPr lang="en-US" sz="1600" err="1">
                <a:solidFill>
                  <a:srgbClr val="444444"/>
                </a:solidFill>
                <a:ea typeface="+mn-lt"/>
                <a:cs typeface="+mn-lt"/>
              </a:rPr>
              <a:t>poziomie</a:t>
            </a:r>
            <a:r>
              <a:rPr lang="en-US" sz="1600">
                <a:solidFill>
                  <a:srgbClr val="444444"/>
                </a:solidFill>
                <a:ea typeface="+mn-lt"/>
                <a:cs typeface="+mn-lt"/>
              </a:rPr>
              <a:t> </a:t>
            </a:r>
            <a:r>
              <a:rPr lang="en-US" sz="1600" err="1">
                <a:solidFill>
                  <a:srgbClr val="444444"/>
                </a:solidFill>
                <a:ea typeface="+mn-lt"/>
                <a:cs typeface="+mn-lt"/>
              </a:rPr>
              <a:t>krajowym</a:t>
            </a:r>
            <a:r>
              <a:rPr lang="en-US" sz="1600">
                <a:solidFill>
                  <a:srgbClr val="444444"/>
                </a:solidFill>
                <a:ea typeface="+mn-lt"/>
                <a:cs typeface="+mn-lt"/>
              </a:rPr>
              <a:t>, </a:t>
            </a:r>
            <a:r>
              <a:rPr lang="en-US" sz="1600" err="1">
                <a:solidFill>
                  <a:srgbClr val="444444"/>
                </a:solidFill>
                <a:ea typeface="+mn-lt"/>
                <a:cs typeface="+mn-lt"/>
              </a:rPr>
              <a:t>regionalnym</a:t>
            </a:r>
            <a:r>
              <a:rPr lang="en-US" sz="1600">
                <a:solidFill>
                  <a:srgbClr val="444444"/>
                </a:solidFill>
                <a:ea typeface="+mn-lt"/>
                <a:cs typeface="+mn-lt"/>
              </a:rPr>
              <a:t> </a:t>
            </a:r>
            <a:r>
              <a:rPr lang="en-US" sz="1600" err="1">
                <a:solidFill>
                  <a:srgbClr val="444444"/>
                </a:solidFill>
                <a:ea typeface="+mn-lt"/>
                <a:cs typeface="+mn-lt"/>
              </a:rPr>
              <a:t>i</a:t>
            </a:r>
            <a:r>
              <a:rPr lang="en-US" sz="1600">
                <a:solidFill>
                  <a:srgbClr val="444444"/>
                </a:solidFill>
                <a:ea typeface="+mn-lt"/>
                <a:cs typeface="+mn-lt"/>
              </a:rPr>
              <a:t> </a:t>
            </a:r>
            <a:r>
              <a:rPr lang="en-US" sz="1600" err="1">
                <a:solidFill>
                  <a:srgbClr val="444444"/>
                </a:solidFill>
                <a:ea typeface="+mn-lt"/>
                <a:cs typeface="+mn-lt"/>
              </a:rPr>
              <a:t>międzynarodowym</a:t>
            </a:r>
            <a:r>
              <a:rPr lang="en-US" sz="1600">
                <a:solidFill>
                  <a:srgbClr val="444444"/>
                </a:solidFill>
                <a:ea typeface="+mn-lt"/>
                <a:cs typeface="+mn-lt"/>
              </a:rPr>
              <a:t> w </a:t>
            </a:r>
            <a:r>
              <a:rPr lang="en-US" sz="1600" err="1">
                <a:solidFill>
                  <a:srgbClr val="444444"/>
                </a:solidFill>
                <a:ea typeface="+mn-lt"/>
                <a:cs typeface="+mn-lt"/>
              </a:rPr>
              <a:t>oparciu</a:t>
            </a:r>
            <a:r>
              <a:rPr lang="en-US" sz="1600">
                <a:solidFill>
                  <a:srgbClr val="444444"/>
                </a:solidFill>
                <a:ea typeface="+mn-lt"/>
                <a:cs typeface="+mn-lt"/>
              </a:rPr>
              <a:t> o </a:t>
            </a:r>
            <a:r>
              <a:rPr lang="en-US" sz="1600" err="1">
                <a:solidFill>
                  <a:srgbClr val="444444"/>
                </a:solidFill>
                <a:ea typeface="+mn-lt"/>
                <a:cs typeface="+mn-lt"/>
              </a:rPr>
              <a:t>strategie</a:t>
            </a:r>
            <a:r>
              <a:rPr lang="en-US" sz="1600">
                <a:solidFill>
                  <a:srgbClr val="444444"/>
                </a:solidFill>
                <a:ea typeface="+mn-lt"/>
                <a:cs typeface="+mn-lt"/>
              </a:rPr>
              <a:t> </a:t>
            </a:r>
            <a:r>
              <a:rPr lang="en-US" sz="1600" err="1">
                <a:solidFill>
                  <a:srgbClr val="444444"/>
                </a:solidFill>
                <a:ea typeface="+mn-lt"/>
                <a:cs typeface="+mn-lt"/>
              </a:rPr>
              <a:t>rozwoju</a:t>
            </a:r>
            <a:r>
              <a:rPr lang="en-US" sz="1600">
                <a:solidFill>
                  <a:srgbClr val="444444"/>
                </a:solidFill>
                <a:ea typeface="+mn-lt"/>
                <a:cs typeface="+mn-lt"/>
              </a:rPr>
              <a:t> </a:t>
            </a:r>
            <a:r>
              <a:rPr lang="en-US" sz="1600" err="1">
                <a:solidFill>
                  <a:srgbClr val="444444"/>
                </a:solidFill>
                <a:ea typeface="+mn-lt"/>
                <a:cs typeface="+mn-lt"/>
              </a:rPr>
              <a:t>wspierające</a:t>
            </a:r>
            <a:r>
              <a:rPr lang="en-US" sz="1600">
                <a:solidFill>
                  <a:srgbClr val="444444"/>
                </a:solidFill>
                <a:ea typeface="+mn-lt"/>
                <a:cs typeface="+mn-lt"/>
              </a:rPr>
              <a:t> </a:t>
            </a:r>
            <a:r>
              <a:rPr lang="en-US" sz="1600" err="1">
                <a:solidFill>
                  <a:srgbClr val="444444"/>
                </a:solidFill>
                <a:ea typeface="+mn-lt"/>
                <a:cs typeface="+mn-lt"/>
              </a:rPr>
              <a:t>ubogich</a:t>
            </a:r>
            <a:r>
              <a:rPr lang="en-US" sz="1600">
                <a:solidFill>
                  <a:srgbClr val="444444"/>
                </a:solidFill>
                <a:ea typeface="+mn-lt"/>
                <a:cs typeface="+mn-lt"/>
              </a:rPr>
              <a:t> </a:t>
            </a:r>
            <a:r>
              <a:rPr lang="en-US" sz="1600" err="1">
                <a:solidFill>
                  <a:srgbClr val="444444"/>
                </a:solidFill>
                <a:ea typeface="+mn-lt"/>
                <a:cs typeface="+mn-lt"/>
              </a:rPr>
              <a:t>i</a:t>
            </a:r>
            <a:r>
              <a:rPr lang="en-US" sz="1600">
                <a:solidFill>
                  <a:srgbClr val="444444"/>
                </a:solidFill>
                <a:ea typeface="+mn-lt"/>
                <a:cs typeface="+mn-lt"/>
              </a:rPr>
              <a:t> </a:t>
            </a:r>
            <a:r>
              <a:rPr lang="en-US" sz="1600" err="1">
                <a:solidFill>
                  <a:srgbClr val="444444"/>
                </a:solidFill>
                <a:ea typeface="+mn-lt"/>
                <a:cs typeface="+mn-lt"/>
              </a:rPr>
              <a:t>uwzględniające</a:t>
            </a:r>
            <a:r>
              <a:rPr lang="en-US" sz="1600">
                <a:solidFill>
                  <a:srgbClr val="444444"/>
                </a:solidFill>
                <a:ea typeface="+mn-lt"/>
                <a:cs typeface="+mn-lt"/>
              </a:rPr>
              <a:t> </a:t>
            </a:r>
            <a:r>
              <a:rPr lang="en-US" sz="1600" err="1">
                <a:solidFill>
                  <a:srgbClr val="444444"/>
                </a:solidFill>
                <a:ea typeface="+mn-lt"/>
                <a:cs typeface="+mn-lt"/>
              </a:rPr>
              <a:t>kwestię</a:t>
            </a:r>
            <a:r>
              <a:rPr lang="en-US" sz="1600">
                <a:solidFill>
                  <a:srgbClr val="444444"/>
                </a:solidFill>
                <a:ea typeface="+mn-lt"/>
                <a:cs typeface="+mn-lt"/>
              </a:rPr>
              <a:t> </a:t>
            </a:r>
            <a:r>
              <a:rPr lang="en-US" sz="1600" err="1">
                <a:solidFill>
                  <a:srgbClr val="444444"/>
                </a:solidFill>
                <a:ea typeface="+mn-lt"/>
                <a:cs typeface="+mn-lt"/>
              </a:rPr>
              <a:t>płci</a:t>
            </a:r>
            <a:r>
              <a:rPr lang="en-US" sz="1600">
                <a:solidFill>
                  <a:srgbClr val="444444"/>
                </a:solidFill>
                <a:ea typeface="+mn-lt"/>
                <a:cs typeface="+mn-lt"/>
              </a:rPr>
              <a:t>, by </a:t>
            </a:r>
            <a:r>
              <a:rPr lang="en-US" sz="1600" err="1">
                <a:solidFill>
                  <a:srgbClr val="444444"/>
                </a:solidFill>
                <a:ea typeface="+mn-lt"/>
                <a:cs typeface="+mn-lt"/>
              </a:rPr>
              <a:t>wesprzeć</a:t>
            </a:r>
            <a:r>
              <a:rPr lang="en-US" sz="1600">
                <a:solidFill>
                  <a:srgbClr val="444444"/>
                </a:solidFill>
                <a:ea typeface="+mn-lt"/>
                <a:cs typeface="+mn-lt"/>
              </a:rPr>
              <a:t> </a:t>
            </a:r>
            <a:r>
              <a:rPr lang="en-US" sz="1600" err="1">
                <a:solidFill>
                  <a:srgbClr val="444444"/>
                </a:solidFill>
                <a:ea typeface="+mn-lt"/>
                <a:cs typeface="+mn-lt"/>
              </a:rPr>
              <a:t>szybkie</a:t>
            </a:r>
            <a:r>
              <a:rPr lang="en-US" sz="1600">
                <a:solidFill>
                  <a:srgbClr val="444444"/>
                </a:solidFill>
                <a:ea typeface="+mn-lt"/>
                <a:cs typeface="+mn-lt"/>
              </a:rPr>
              <a:t> </a:t>
            </a:r>
            <a:r>
              <a:rPr lang="en-US" sz="1600" err="1">
                <a:solidFill>
                  <a:srgbClr val="444444"/>
                </a:solidFill>
                <a:ea typeface="+mn-lt"/>
                <a:cs typeface="+mn-lt"/>
              </a:rPr>
              <a:t>inwestowanie</a:t>
            </a:r>
            <a:r>
              <a:rPr lang="en-US" sz="1600">
                <a:solidFill>
                  <a:srgbClr val="444444"/>
                </a:solidFill>
                <a:ea typeface="+mn-lt"/>
                <a:cs typeface="+mn-lt"/>
              </a:rPr>
              <a:t> </a:t>
            </a:r>
            <a:r>
              <a:rPr lang="en-US" sz="1600" err="1">
                <a:solidFill>
                  <a:srgbClr val="444444"/>
                </a:solidFill>
                <a:ea typeface="+mn-lt"/>
                <a:cs typeface="+mn-lt"/>
              </a:rPr>
              <a:t>działań</a:t>
            </a:r>
            <a:r>
              <a:rPr lang="en-US" sz="1600">
                <a:solidFill>
                  <a:srgbClr val="444444"/>
                </a:solidFill>
                <a:ea typeface="+mn-lt"/>
                <a:cs typeface="+mn-lt"/>
              </a:rPr>
              <a:t> </a:t>
            </a:r>
            <a:r>
              <a:rPr lang="en-US" sz="1600" err="1">
                <a:solidFill>
                  <a:srgbClr val="444444"/>
                </a:solidFill>
                <a:ea typeface="+mn-lt"/>
                <a:cs typeface="+mn-lt"/>
              </a:rPr>
              <a:t>dążących</a:t>
            </a:r>
            <a:r>
              <a:rPr lang="en-US" sz="1600">
                <a:solidFill>
                  <a:srgbClr val="444444"/>
                </a:solidFill>
                <a:ea typeface="+mn-lt"/>
                <a:cs typeface="+mn-lt"/>
              </a:rPr>
              <a:t> do </a:t>
            </a:r>
            <a:r>
              <a:rPr lang="en-US" sz="1600" err="1">
                <a:solidFill>
                  <a:srgbClr val="444444"/>
                </a:solidFill>
                <a:ea typeface="+mn-lt"/>
                <a:cs typeface="+mn-lt"/>
              </a:rPr>
              <a:t>eliminacji</a:t>
            </a:r>
            <a:r>
              <a:rPr lang="en-US" sz="1600">
                <a:solidFill>
                  <a:srgbClr val="444444"/>
                </a:solidFill>
                <a:ea typeface="+mn-lt"/>
                <a:cs typeface="+mn-lt"/>
              </a:rPr>
              <a:t> </a:t>
            </a:r>
            <a:r>
              <a:rPr lang="en-US" sz="1600" err="1">
                <a:solidFill>
                  <a:srgbClr val="444444"/>
                </a:solidFill>
                <a:ea typeface="+mn-lt"/>
                <a:cs typeface="+mn-lt"/>
              </a:rPr>
              <a:t>ubóstwa</a:t>
            </a:r>
            <a:r>
              <a:rPr lang="en-US" sz="1600">
                <a:solidFill>
                  <a:srgbClr val="444444"/>
                </a:solidFill>
                <a:ea typeface="+mn-lt"/>
                <a:cs typeface="+mn-lt"/>
              </a:rPr>
              <a:t>.</a:t>
            </a:r>
            <a:endParaRPr lang="en-US" sz="1600"/>
          </a:p>
        </p:txBody>
      </p:sp>
      <p:sp>
        <p:nvSpPr>
          <p:cNvPr id="6" name="pole tekstowe 5">
            <a:extLst>
              <a:ext uri="{FF2B5EF4-FFF2-40B4-BE49-F238E27FC236}">
                <a16:creationId xmlns:a16="http://schemas.microsoft.com/office/drawing/2014/main" id="{555B49C4-24EB-70FD-6B9F-94B4D324DFD7}"/>
              </a:ext>
            </a:extLst>
          </p:cNvPr>
          <p:cNvSpPr txBox="1"/>
          <p:nvPr/>
        </p:nvSpPr>
        <p:spPr>
          <a:xfrm>
            <a:off x="494631" y="1691105"/>
            <a:ext cx="429126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l-PL" sz="2800" b="1">
                <a:solidFill>
                  <a:srgbClr val="FF0000"/>
                </a:solidFill>
              </a:rPr>
              <a:t>ZADANIA</a:t>
            </a:r>
            <a:endParaRPr lang="pl-PL"/>
          </a:p>
        </p:txBody>
      </p:sp>
      <p:pic>
        <p:nvPicPr>
          <p:cNvPr id="3" name="Grafika 2" descr="Karteczki samoprzylepne z wypełnieniem pełnym">
            <a:extLst>
              <a:ext uri="{FF2B5EF4-FFF2-40B4-BE49-F238E27FC236}">
                <a16:creationId xmlns:a16="http://schemas.microsoft.com/office/drawing/2014/main" id="{46EC929B-1217-11A3-504C-A9519F9C12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7589" y="1494589"/>
            <a:ext cx="914400" cy="914400"/>
          </a:xfrm>
          <a:prstGeom prst="rect">
            <a:avLst/>
          </a:prstGeom>
        </p:spPr>
      </p:pic>
    </p:spTree>
    <p:extLst>
      <p:ext uri="{BB962C8B-B14F-4D97-AF65-F5344CB8AC3E}">
        <p14:creationId xmlns:p14="http://schemas.microsoft.com/office/powerpoint/2010/main" val="1974213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DB78903-3423-6367-9F2D-BA2E2294C16B}"/>
              </a:ext>
            </a:extLst>
          </p:cNvPr>
          <p:cNvSpPr>
            <a:spLocks noGrp="1"/>
          </p:cNvSpPr>
          <p:nvPr>
            <p:ph type="title"/>
          </p:nvPr>
        </p:nvSpPr>
        <p:spPr/>
        <p:txBody>
          <a:bodyPr/>
          <a:lstStyle/>
          <a:p>
            <a:r>
              <a:rPr lang="pl-PL" b="1" dirty="0"/>
              <a:t>Cel 1</a:t>
            </a:r>
            <a:r>
              <a:rPr lang="pl-PL" dirty="0"/>
              <a:t> na Politechnice Łódzkiej</a:t>
            </a:r>
          </a:p>
        </p:txBody>
      </p:sp>
      <p:pic>
        <p:nvPicPr>
          <p:cNvPr id="4" name="Symbol zastępczy zawartości 3" descr="Obraz zawierający tekst, Czcionka, plakat, zrzut ekranu&#10;&#10;Opis wygenerowany automatycznie">
            <a:extLst>
              <a:ext uri="{FF2B5EF4-FFF2-40B4-BE49-F238E27FC236}">
                <a16:creationId xmlns:a16="http://schemas.microsoft.com/office/drawing/2014/main" id="{358EC0D6-EDC0-3C33-E540-0FC790B7910D}"/>
              </a:ext>
            </a:extLst>
          </p:cNvPr>
          <p:cNvPicPr>
            <a:picLocks noChangeAspect="1"/>
          </p:cNvPicPr>
          <p:nvPr/>
        </p:nvPicPr>
        <p:blipFill>
          <a:blip r:embed="rId2"/>
          <a:stretch>
            <a:fillRect/>
          </a:stretch>
        </p:blipFill>
        <p:spPr>
          <a:xfrm>
            <a:off x="9838809" y="219531"/>
            <a:ext cx="2116890" cy="2110206"/>
          </a:xfrm>
          <a:prstGeom prst="rect">
            <a:avLst/>
          </a:prstGeom>
        </p:spPr>
      </p:pic>
      <p:pic>
        <p:nvPicPr>
          <p:cNvPr id="6" name="Obraz 5">
            <a:extLst>
              <a:ext uri="{FF2B5EF4-FFF2-40B4-BE49-F238E27FC236}">
                <a16:creationId xmlns:a16="http://schemas.microsoft.com/office/drawing/2014/main" id="{C608649A-0D01-0DDE-D3F0-B75CBB9450A2}"/>
              </a:ext>
            </a:extLst>
          </p:cNvPr>
          <p:cNvPicPr>
            <a:picLocks noChangeAspect="1"/>
          </p:cNvPicPr>
          <p:nvPr/>
        </p:nvPicPr>
        <p:blipFill>
          <a:blip r:embed="rId3"/>
          <a:stretch>
            <a:fillRect/>
          </a:stretch>
        </p:blipFill>
        <p:spPr>
          <a:xfrm>
            <a:off x="561975" y="1924050"/>
            <a:ext cx="3467100" cy="1009650"/>
          </a:xfrm>
          <a:prstGeom prst="rect">
            <a:avLst/>
          </a:prstGeom>
        </p:spPr>
      </p:pic>
      <p:pic>
        <p:nvPicPr>
          <p:cNvPr id="8" name="Obraz 7">
            <a:extLst>
              <a:ext uri="{FF2B5EF4-FFF2-40B4-BE49-F238E27FC236}">
                <a16:creationId xmlns:a16="http://schemas.microsoft.com/office/drawing/2014/main" id="{E6D172A5-A922-8D34-FFE1-B2C8AAF7FF06}"/>
              </a:ext>
            </a:extLst>
          </p:cNvPr>
          <p:cNvPicPr>
            <a:picLocks noChangeAspect="1"/>
          </p:cNvPicPr>
          <p:nvPr/>
        </p:nvPicPr>
        <p:blipFill>
          <a:blip r:embed="rId4"/>
          <a:stretch>
            <a:fillRect/>
          </a:stretch>
        </p:blipFill>
        <p:spPr>
          <a:xfrm>
            <a:off x="1028700" y="3405188"/>
            <a:ext cx="4095750" cy="1038225"/>
          </a:xfrm>
          <a:prstGeom prst="rect">
            <a:avLst/>
          </a:prstGeom>
        </p:spPr>
      </p:pic>
      <p:pic>
        <p:nvPicPr>
          <p:cNvPr id="10" name="Obraz 9">
            <a:extLst>
              <a:ext uri="{FF2B5EF4-FFF2-40B4-BE49-F238E27FC236}">
                <a16:creationId xmlns:a16="http://schemas.microsoft.com/office/drawing/2014/main" id="{60F3043A-AD78-91E5-E3F3-4066AAEA7566}"/>
              </a:ext>
            </a:extLst>
          </p:cNvPr>
          <p:cNvPicPr>
            <a:picLocks noChangeAspect="1"/>
          </p:cNvPicPr>
          <p:nvPr/>
        </p:nvPicPr>
        <p:blipFill>
          <a:blip r:embed="rId5"/>
          <a:stretch>
            <a:fillRect/>
          </a:stretch>
        </p:blipFill>
        <p:spPr>
          <a:xfrm>
            <a:off x="5010152" y="1714500"/>
            <a:ext cx="4114800" cy="1714500"/>
          </a:xfrm>
          <a:prstGeom prst="rect">
            <a:avLst/>
          </a:prstGeom>
        </p:spPr>
      </p:pic>
      <p:pic>
        <p:nvPicPr>
          <p:cNvPr id="12" name="Obraz 11">
            <a:extLst>
              <a:ext uri="{FF2B5EF4-FFF2-40B4-BE49-F238E27FC236}">
                <a16:creationId xmlns:a16="http://schemas.microsoft.com/office/drawing/2014/main" id="{72439504-99D9-84D2-E9B2-CE1D28F0F823}"/>
              </a:ext>
            </a:extLst>
          </p:cNvPr>
          <p:cNvPicPr>
            <a:picLocks noChangeAspect="1"/>
          </p:cNvPicPr>
          <p:nvPr/>
        </p:nvPicPr>
        <p:blipFill>
          <a:blip r:embed="rId6"/>
          <a:stretch>
            <a:fillRect/>
          </a:stretch>
        </p:blipFill>
        <p:spPr>
          <a:xfrm>
            <a:off x="561975" y="4914901"/>
            <a:ext cx="4038600" cy="1343025"/>
          </a:xfrm>
          <a:prstGeom prst="rect">
            <a:avLst/>
          </a:prstGeom>
        </p:spPr>
      </p:pic>
      <p:pic>
        <p:nvPicPr>
          <p:cNvPr id="14" name="Obraz 13">
            <a:extLst>
              <a:ext uri="{FF2B5EF4-FFF2-40B4-BE49-F238E27FC236}">
                <a16:creationId xmlns:a16="http://schemas.microsoft.com/office/drawing/2014/main" id="{F9B934C9-376D-EE07-F575-CA2A630299D0}"/>
              </a:ext>
            </a:extLst>
          </p:cNvPr>
          <p:cNvPicPr>
            <a:picLocks noChangeAspect="1"/>
          </p:cNvPicPr>
          <p:nvPr/>
        </p:nvPicPr>
        <p:blipFill>
          <a:blip r:embed="rId7"/>
          <a:stretch>
            <a:fillRect/>
          </a:stretch>
        </p:blipFill>
        <p:spPr>
          <a:xfrm>
            <a:off x="5043231" y="5068516"/>
            <a:ext cx="4152900" cy="1362075"/>
          </a:xfrm>
          <a:prstGeom prst="rect">
            <a:avLst/>
          </a:prstGeom>
        </p:spPr>
      </p:pic>
      <p:pic>
        <p:nvPicPr>
          <p:cNvPr id="16" name="Obraz 15">
            <a:extLst>
              <a:ext uri="{FF2B5EF4-FFF2-40B4-BE49-F238E27FC236}">
                <a16:creationId xmlns:a16="http://schemas.microsoft.com/office/drawing/2014/main" id="{CB6F5DAA-9003-71B2-DBF4-6A89BA82E8D3}"/>
              </a:ext>
            </a:extLst>
          </p:cNvPr>
          <p:cNvPicPr>
            <a:picLocks noChangeAspect="1"/>
          </p:cNvPicPr>
          <p:nvPr/>
        </p:nvPicPr>
        <p:blipFill>
          <a:blip r:embed="rId8"/>
          <a:stretch>
            <a:fillRect/>
          </a:stretch>
        </p:blipFill>
        <p:spPr>
          <a:xfrm>
            <a:off x="7643556" y="3082211"/>
            <a:ext cx="3676650" cy="2085975"/>
          </a:xfrm>
          <a:prstGeom prst="rect">
            <a:avLst/>
          </a:prstGeom>
        </p:spPr>
      </p:pic>
      <p:sp>
        <p:nvSpPr>
          <p:cNvPr id="5" name="pole tekstowe 4">
            <a:extLst>
              <a:ext uri="{FF2B5EF4-FFF2-40B4-BE49-F238E27FC236}">
                <a16:creationId xmlns:a16="http://schemas.microsoft.com/office/drawing/2014/main" id="{D28423C4-C2F8-06EA-BAED-D137279F267B}"/>
              </a:ext>
            </a:extLst>
          </p:cNvPr>
          <p:cNvSpPr txBox="1"/>
          <p:nvPr/>
        </p:nvSpPr>
        <p:spPr>
          <a:xfrm>
            <a:off x="239367" y="6424614"/>
            <a:ext cx="11499988" cy="369332"/>
          </a:xfrm>
          <a:prstGeom prst="rect">
            <a:avLst/>
          </a:prstGeom>
          <a:noFill/>
        </p:spPr>
        <p:txBody>
          <a:bodyPr wrap="square">
            <a:spAutoFit/>
          </a:bodyPr>
          <a:lstStyle/>
          <a:p>
            <a:r>
              <a:rPr lang="pl-PL" dirty="0">
                <a:hlinkClick r:id="rId9"/>
              </a:rPr>
              <a:t>https://p.lodz.pl/uczelnia/zrownowazony-rozwoj/cele-zrownowazonego-rozwoju-na-pl/cel-1-koniec-z-ubostwem</a:t>
            </a:r>
            <a:r>
              <a:rPr lang="pl-PL" dirty="0"/>
              <a:t> </a:t>
            </a:r>
          </a:p>
        </p:txBody>
      </p:sp>
    </p:spTree>
    <p:extLst>
      <p:ext uri="{BB962C8B-B14F-4D97-AF65-F5344CB8AC3E}">
        <p14:creationId xmlns:p14="http://schemas.microsoft.com/office/powerpoint/2010/main" val="3887820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6F88A2F-397A-A811-E7A4-A980F628B607}"/>
              </a:ext>
            </a:extLst>
          </p:cNvPr>
          <p:cNvSpPr>
            <a:spLocks noGrp="1"/>
          </p:cNvSpPr>
          <p:nvPr>
            <p:ph type="title"/>
          </p:nvPr>
        </p:nvSpPr>
        <p:spPr/>
        <p:txBody>
          <a:bodyPr/>
          <a:lstStyle/>
          <a:p>
            <a:r>
              <a:rPr lang="pl-PL" b="1" dirty="0"/>
              <a:t>Cel 2 </a:t>
            </a:r>
            <a:r>
              <a:rPr lang="pl-PL" dirty="0"/>
              <a:t>na Politechnice Łódzkiej</a:t>
            </a:r>
          </a:p>
        </p:txBody>
      </p:sp>
      <p:pic>
        <p:nvPicPr>
          <p:cNvPr id="4" name="Symbol zastępczy zawartości 3" descr="Obraz zawierający tekst, design, logo, Czcionka&#10;&#10;Opis wygenerowany automatycznie">
            <a:extLst>
              <a:ext uri="{FF2B5EF4-FFF2-40B4-BE49-F238E27FC236}">
                <a16:creationId xmlns:a16="http://schemas.microsoft.com/office/drawing/2014/main" id="{D7C1AE0B-A5A5-6985-7E42-FF6BF19C6A8D}"/>
              </a:ext>
            </a:extLst>
          </p:cNvPr>
          <p:cNvPicPr>
            <a:picLocks noGrp="1" noChangeAspect="1"/>
          </p:cNvPicPr>
          <p:nvPr>
            <p:ph idx="1"/>
          </p:nvPr>
        </p:nvPicPr>
        <p:blipFill>
          <a:blip r:embed="rId2"/>
          <a:stretch>
            <a:fillRect/>
          </a:stretch>
        </p:blipFill>
        <p:spPr>
          <a:xfrm>
            <a:off x="10056863" y="252987"/>
            <a:ext cx="1911317" cy="1903211"/>
          </a:xfrm>
        </p:spPr>
      </p:pic>
      <p:pic>
        <p:nvPicPr>
          <p:cNvPr id="5" name="Obraz 4">
            <a:extLst>
              <a:ext uri="{FF2B5EF4-FFF2-40B4-BE49-F238E27FC236}">
                <a16:creationId xmlns:a16="http://schemas.microsoft.com/office/drawing/2014/main" id="{B47D9FBC-57E4-BE38-E17B-92704C76A2E6}"/>
              </a:ext>
            </a:extLst>
          </p:cNvPr>
          <p:cNvPicPr>
            <a:picLocks noChangeAspect="1"/>
          </p:cNvPicPr>
          <p:nvPr/>
        </p:nvPicPr>
        <p:blipFill>
          <a:blip r:embed="rId3"/>
          <a:stretch>
            <a:fillRect/>
          </a:stretch>
        </p:blipFill>
        <p:spPr>
          <a:xfrm>
            <a:off x="528637" y="1850451"/>
            <a:ext cx="4067175" cy="1362075"/>
          </a:xfrm>
          <a:prstGeom prst="rect">
            <a:avLst/>
          </a:prstGeom>
        </p:spPr>
      </p:pic>
      <p:pic>
        <p:nvPicPr>
          <p:cNvPr id="7" name="Obraz 6">
            <a:extLst>
              <a:ext uri="{FF2B5EF4-FFF2-40B4-BE49-F238E27FC236}">
                <a16:creationId xmlns:a16="http://schemas.microsoft.com/office/drawing/2014/main" id="{743A227F-ED66-310C-627B-73EDC5F39D1C}"/>
              </a:ext>
            </a:extLst>
          </p:cNvPr>
          <p:cNvPicPr>
            <a:picLocks noChangeAspect="1"/>
          </p:cNvPicPr>
          <p:nvPr/>
        </p:nvPicPr>
        <p:blipFill>
          <a:blip r:embed="rId4"/>
          <a:stretch>
            <a:fillRect/>
          </a:stretch>
        </p:blipFill>
        <p:spPr>
          <a:xfrm>
            <a:off x="5348286" y="1994368"/>
            <a:ext cx="3895725" cy="1733550"/>
          </a:xfrm>
          <a:prstGeom prst="rect">
            <a:avLst/>
          </a:prstGeom>
        </p:spPr>
      </p:pic>
      <p:pic>
        <p:nvPicPr>
          <p:cNvPr id="9" name="Obraz 8">
            <a:extLst>
              <a:ext uri="{FF2B5EF4-FFF2-40B4-BE49-F238E27FC236}">
                <a16:creationId xmlns:a16="http://schemas.microsoft.com/office/drawing/2014/main" id="{FC47E7E7-2826-F021-0ABA-EB9559C2CD96}"/>
              </a:ext>
            </a:extLst>
          </p:cNvPr>
          <p:cNvPicPr>
            <a:picLocks noChangeAspect="1"/>
          </p:cNvPicPr>
          <p:nvPr/>
        </p:nvPicPr>
        <p:blipFill>
          <a:blip r:embed="rId5"/>
          <a:stretch>
            <a:fillRect/>
          </a:stretch>
        </p:blipFill>
        <p:spPr>
          <a:xfrm>
            <a:off x="528637" y="4237505"/>
            <a:ext cx="4210050" cy="1762125"/>
          </a:xfrm>
          <a:prstGeom prst="rect">
            <a:avLst/>
          </a:prstGeom>
        </p:spPr>
      </p:pic>
      <p:pic>
        <p:nvPicPr>
          <p:cNvPr id="13" name="Obraz 12">
            <a:extLst>
              <a:ext uri="{FF2B5EF4-FFF2-40B4-BE49-F238E27FC236}">
                <a16:creationId xmlns:a16="http://schemas.microsoft.com/office/drawing/2014/main" id="{E7298109-040A-55F9-09CA-D9007B5B604A}"/>
              </a:ext>
            </a:extLst>
          </p:cNvPr>
          <p:cNvPicPr>
            <a:picLocks noChangeAspect="1"/>
          </p:cNvPicPr>
          <p:nvPr/>
        </p:nvPicPr>
        <p:blipFill>
          <a:blip r:embed="rId6"/>
          <a:stretch>
            <a:fillRect/>
          </a:stretch>
        </p:blipFill>
        <p:spPr>
          <a:xfrm>
            <a:off x="5253035" y="4435475"/>
            <a:ext cx="4086225" cy="2057400"/>
          </a:xfrm>
          <a:prstGeom prst="rect">
            <a:avLst/>
          </a:prstGeom>
        </p:spPr>
      </p:pic>
      <p:pic>
        <p:nvPicPr>
          <p:cNvPr id="11" name="Obraz 10">
            <a:extLst>
              <a:ext uri="{FF2B5EF4-FFF2-40B4-BE49-F238E27FC236}">
                <a16:creationId xmlns:a16="http://schemas.microsoft.com/office/drawing/2014/main" id="{E27A5134-33A3-561D-8770-35CB39951AC3}"/>
              </a:ext>
            </a:extLst>
          </p:cNvPr>
          <p:cNvPicPr>
            <a:picLocks noChangeAspect="1"/>
          </p:cNvPicPr>
          <p:nvPr/>
        </p:nvPicPr>
        <p:blipFill>
          <a:blip r:embed="rId7"/>
          <a:stretch>
            <a:fillRect/>
          </a:stretch>
        </p:blipFill>
        <p:spPr>
          <a:xfrm>
            <a:off x="7697811" y="3647607"/>
            <a:ext cx="4095750" cy="1019175"/>
          </a:xfrm>
          <a:prstGeom prst="rect">
            <a:avLst/>
          </a:prstGeom>
        </p:spPr>
      </p:pic>
      <p:sp>
        <p:nvSpPr>
          <p:cNvPr id="6" name="pole tekstowe 5">
            <a:extLst>
              <a:ext uri="{FF2B5EF4-FFF2-40B4-BE49-F238E27FC236}">
                <a16:creationId xmlns:a16="http://schemas.microsoft.com/office/drawing/2014/main" id="{5574596E-DD1C-627A-8C9B-689504219497}"/>
              </a:ext>
            </a:extLst>
          </p:cNvPr>
          <p:cNvSpPr txBox="1"/>
          <p:nvPr/>
        </p:nvSpPr>
        <p:spPr>
          <a:xfrm>
            <a:off x="261731" y="6401823"/>
            <a:ext cx="11668538" cy="369332"/>
          </a:xfrm>
          <a:prstGeom prst="rect">
            <a:avLst/>
          </a:prstGeom>
          <a:noFill/>
        </p:spPr>
        <p:txBody>
          <a:bodyPr wrap="square">
            <a:spAutoFit/>
          </a:bodyPr>
          <a:lstStyle/>
          <a:p>
            <a:r>
              <a:rPr lang="pl-PL" dirty="0">
                <a:hlinkClick r:id="rId8"/>
              </a:rPr>
              <a:t>https://p.lodz.pl/uczelnia/zrownowazony-rozwoj/cele-zrownowazonego-rozwoju-na-pl/cel-2-zero-glodu</a:t>
            </a:r>
            <a:r>
              <a:rPr lang="pl-PL" dirty="0"/>
              <a:t> </a:t>
            </a:r>
          </a:p>
        </p:txBody>
      </p:sp>
    </p:spTree>
    <p:extLst>
      <p:ext uri="{BB962C8B-B14F-4D97-AF65-F5344CB8AC3E}">
        <p14:creationId xmlns:p14="http://schemas.microsoft.com/office/powerpoint/2010/main" val="3182206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02D945B-8D16-261D-2A30-B0DE996DC0F8}"/>
              </a:ext>
            </a:extLst>
          </p:cNvPr>
          <p:cNvSpPr>
            <a:spLocks noGrp="1"/>
          </p:cNvSpPr>
          <p:nvPr>
            <p:ph type="title"/>
          </p:nvPr>
        </p:nvSpPr>
        <p:spPr/>
        <p:txBody>
          <a:bodyPr/>
          <a:lstStyle/>
          <a:p>
            <a:r>
              <a:rPr lang="pl-PL" b="1" dirty="0"/>
              <a:t>Cel 3 </a:t>
            </a:r>
            <a:r>
              <a:rPr lang="pl-PL" dirty="0"/>
              <a:t>na Politechnice Łódzkiej</a:t>
            </a:r>
          </a:p>
        </p:txBody>
      </p:sp>
      <p:pic>
        <p:nvPicPr>
          <p:cNvPr id="4" name="Symbol zastępczy zawartości 3" descr="Obraz zawierający tekst, Czcionka, Grafika, zieleń&#10;&#10;Opis wygenerowany automatycznie">
            <a:extLst>
              <a:ext uri="{FF2B5EF4-FFF2-40B4-BE49-F238E27FC236}">
                <a16:creationId xmlns:a16="http://schemas.microsoft.com/office/drawing/2014/main" id="{1FF1EA49-762F-A5D6-00B7-E3C4278493AB}"/>
              </a:ext>
            </a:extLst>
          </p:cNvPr>
          <p:cNvPicPr>
            <a:picLocks noGrp="1" noChangeAspect="1"/>
          </p:cNvPicPr>
          <p:nvPr>
            <p:ph idx="1"/>
          </p:nvPr>
        </p:nvPicPr>
        <p:blipFill>
          <a:blip r:embed="rId2"/>
          <a:stretch>
            <a:fillRect/>
          </a:stretch>
        </p:blipFill>
        <p:spPr>
          <a:xfrm>
            <a:off x="9982909" y="181309"/>
            <a:ext cx="2045286" cy="2038602"/>
          </a:xfrm>
        </p:spPr>
      </p:pic>
      <p:pic>
        <p:nvPicPr>
          <p:cNvPr id="5" name="Obraz 4">
            <a:extLst>
              <a:ext uri="{FF2B5EF4-FFF2-40B4-BE49-F238E27FC236}">
                <a16:creationId xmlns:a16="http://schemas.microsoft.com/office/drawing/2014/main" id="{2438E447-A453-74F1-B44C-F1088C91D65E}"/>
              </a:ext>
            </a:extLst>
          </p:cNvPr>
          <p:cNvPicPr>
            <a:picLocks noChangeAspect="1"/>
          </p:cNvPicPr>
          <p:nvPr/>
        </p:nvPicPr>
        <p:blipFill>
          <a:blip r:embed="rId3"/>
          <a:stretch>
            <a:fillRect/>
          </a:stretch>
        </p:blipFill>
        <p:spPr>
          <a:xfrm>
            <a:off x="4562476" y="1563280"/>
            <a:ext cx="3724275" cy="1714500"/>
          </a:xfrm>
          <a:prstGeom prst="rect">
            <a:avLst/>
          </a:prstGeom>
        </p:spPr>
      </p:pic>
      <p:pic>
        <p:nvPicPr>
          <p:cNvPr id="7" name="Obraz 6">
            <a:extLst>
              <a:ext uri="{FF2B5EF4-FFF2-40B4-BE49-F238E27FC236}">
                <a16:creationId xmlns:a16="http://schemas.microsoft.com/office/drawing/2014/main" id="{7E962027-25F2-7B2A-3032-6605E8B58239}"/>
              </a:ext>
            </a:extLst>
          </p:cNvPr>
          <p:cNvPicPr>
            <a:picLocks noChangeAspect="1"/>
          </p:cNvPicPr>
          <p:nvPr/>
        </p:nvPicPr>
        <p:blipFill>
          <a:blip r:embed="rId4"/>
          <a:stretch>
            <a:fillRect/>
          </a:stretch>
        </p:blipFill>
        <p:spPr>
          <a:xfrm>
            <a:off x="404812" y="1895475"/>
            <a:ext cx="4010025" cy="1352550"/>
          </a:xfrm>
          <a:prstGeom prst="rect">
            <a:avLst/>
          </a:prstGeom>
        </p:spPr>
      </p:pic>
      <p:pic>
        <p:nvPicPr>
          <p:cNvPr id="9" name="Obraz 8">
            <a:extLst>
              <a:ext uri="{FF2B5EF4-FFF2-40B4-BE49-F238E27FC236}">
                <a16:creationId xmlns:a16="http://schemas.microsoft.com/office/drawing/2014/main" id="{91F775E4-7D12-36BA-EFAC-C8013B976C6D}"/>
              </a:ext>
            </a:extLst>
          </p:cNvPr>
          <p:cNvPicPr>
            <a:picLocks noChangeAspect="1"/>
          </p:cNvPicPr>
          <p:nvPr/>
        </p:nvPicPr>
        <p:blipFill>
          <a:blip r:embed="rId5"/>
          <a:stretch>
            <a:fillRect/>
          </a:stretch>
        </p:blipFill>
        <p:spPr>
          <a:xfrm>
            <a:off x="623888" y="3454192"/>
            <a:ext cx="3819525" cy="1381125"/>
          </a:xfrm>
          <a:prstGeom prst="rect">
            <a:avLst/>
          </a:prstGeom>
        </p:spPr>
      </p:pic>
      <p:pic>
        <p:nvPicPr>
          <p:cNvPr id="13" name="Obraz 12">
            <a:extLst>
              <a:ext uri="{FF2B5EF4-FFF2-40B4-BE49-F238E27FC236}">
                <a16:creationId xmlns:a16="http://schemas.microsoft.com/office/drawing/2014/main" id="{D80550F7-5E57-72DC-EB5C-EF4CB23EC64E}"/>
              </a:ext>
            </a:extLst>
          </p:cNvPr>
          <p:cNvPicPr>
            <a:picLocks noChangeAspect="1"/>
          </p:cNvPicPr>
          <p:nvPr/>
        </p:nvPicPr>
        <p:blipFill>
          <a:blip r:embed="rId6"/>
          <a:stretch>
            <a:fillRect/>
          </a:stretch>
        </p:blipFill>
        <p:spPr>
          <a:xfrm>
            <a:off x="227660" y="4775719"/>
            <a:ext cx="4057650" cy="1371600"/>
          </a:xfrm>
          <a:prstGeom prst="rect">
            <a:avLst/>
          </a:prstGeom>
        </p:spPr>
      </p:pic>
      <p:pic>
        <p:nvPicPr>
          <p:cNvPr id="15" name="Obraz 14">
            <a:extLst>
              <a:ext uri="{FF2B5EF4-FFF2-40B4-BE49-F238E27FC236}">
                <a16:creationId xmlns:a16="http://schemas.microsoft.com/office/drawing/2014/main" id="{3437CA11-D517-901F-C062-C3BB8DC0A223}"/>
              </a:ext>
            </a:extLst>
          </p:cNvPr>
          <p:cNvPicPr>
            <a:picLocks noChangeAspect="1"/>
          </p:cNvPicPr>
          <p:nvPr/>
        </p:nvPicPr>
        <p:blipFill>
          <a:blip r:embed="rId7"/>
          <a:stretch>
            <a:fillRect/>
          </a:stretch>
        </p:blipFill>
        <p:spPr>
          <a:xfrm>
            <a:off x="3924300" y="3291281"/>
            <a:ext cx="4343400" cy="1362075"/>
          </a:xfrm>
          <a:prstGeom prst="rect">
            <a:avLst/>
          </a:prstGeom>
        </p:spPr>
      </p:pic>
      <p:pic>
        <p:nvPicPr>
          <p:cNvPr id="17" name="Obraz 16">
            <a:extLst>
              <a:ext uri="{FF2B5EF4-FFF2-40B4-BE49-F238E27FC236}">
                <a16:creationId xmlns:a16="http://schemas.microsoft.com/office/drawing/2014/main" id="{8559B8E8-08E0-F69D-BA29-C0AE8BE93F40}"/>
              </a:ext>
            </a:extLst>
          </p:cNvPr>
          <p:cNvPicPr>
            <a:picLocks noChangeAspect="1"/>
          </p:cNvPicPr>
          <p:nvPr/>
        </p:nvPicPr>
        <p:blipFill>
          <a:blip r:embed="rId8"/>
          <a:stretch>
            <a:fillRect/>
          </a:stretch>
        </p:blipFill>
        <p:spPr>
          <a:xfrm>
            <a:off x="7999120" y="2506455"/>
            <a:ext cx="4029075" cy="1638300"/>
          </a:xfrm>
          <a:prstGeom prst="rect">
            <a:avLst/>
          </a:prstGeom>
        </p:spPr>
      </p:pic>
      <p:pic>
        <p:nvPicPr>
          <p:cNvPr id="19" name="Obraz 18">
            <a:extLst>
              <a:ext uri="{FF2B5EF4-FFF2-40B4-BE49-F238E27FC236}">
                <a16:creationId xmlns:a16="http://schemas.microsoft.com/office/drawing/2014/main" id="{2AB8E007-7EB0-B929-5484-AAB1900EC04A}"/>
              </a:ext>
            </a:extLst>
          </p:cNvPr>
          <p:cNvPicPr>
            <a:picLocks noChangeAspect="1"/>
          </p:cNvPicPr>
          <p:nvPr/>
        </p:nvPicPr>
        <p:blipFill>
          <a:blip r:embed="rId9"/>
          <a:stretch>
            <a:fillRect/>
          </a:stretch>
        </p:blipFill>
        <p:spPr>
          <a:xfrm>
            <a:off x="3962400" y="4589028"/>
            <a:ext cx="3914775" cy="1685925"/>
          </a:xfrm>
          <a:prstGeom prst="rect">
            <a:avLst/>
          </a:prstGeom>
        </p:spPr>
      </p:pic>
      <p:pic>
        <p:nvPicPr>
          <p:cNvPr id="11" name="Obraz 10">
            <a:extLst>
              <a:ext uri="{FF2B5EF4-FFF2-40B4-BE49-F238E27FC236}">
                <a16:creationId xmlns:a16="http://schemas.microsoft.com/office/drawing/2014/main" id="{059816F7-74D3-3BDF-0C6C-A0F4F5389FB8}"/>
              </a:ext>
            </a:extLst>
          </p:cNvPr>
          <p:cNvPicPr>
            <a:picLocks noChangeAspect="1"/>
          </p:cNvPicPr>
          <p:nvPr/>
        </p:nvPicPr>
        <p:blipFill>
          <a:blip r:embed="rId10"/>
          <a:stretch>
            <a:fillRect/>
          </a:stretch>
        </p:blipFill>
        <p:spPr>
          <a:xfrm>
            <a:off x="7877175" y="4659972"/>
            <a:ext cx="4314825" cy="1333500"/>
          </a:xfrm>
          <a:prstGeom prst="rect">
            <a:avLst/>
          </a:prstGeom>
        </p:spPr>
      </p:pic>
      <p:sp>
        <p:nvSpPr>
          <p:cNvPr id="6" name="pole tekstowe 5">
            <a:extLst>
              <a:ext uri="{FF2B5EF4-FFF2-40B4-BE49-F238E27FC236}">
                <a16:creationId xmlns:a16="http://schemas.microsoft.com/office/drawing/2014/main" id="{59CE1CB7-E450-CB6B-A221-12F4173FDB61}"/>
              </a:ext>
            </a:extLst>
          </p:cNvPr>
          <p:cNvSpPr txBox="1"/>
          <p:nvPr/>
        </p:nvSpPr>
        <p:spPr>
          <a:xfrm>
            <a:off x="175894" y="6210625"/>
            <a:ext cx="11628783" cy="646331"/>
          </a:xfrm>
          <a:prstGeom prst="rect">
            <a:avLst/>
          </a:prstGeom>
          <a:noFill/>
        </p:spPr>
        <p:txBody>
          <a:bodyPr wrap="square">
            <a:spAutoFit/>
          </a:bodyPr>
          <a:lstStyle/>
          <a:p>
            <a:r>
              <a:rPr lang="pl-PL" dirty="0">
                <a:hlinkClick r:id="rId11"/>
              </a:rPr>
              <a:t>https://p.lodz.pl/uczelnia/zrownowazony-rozwoj/cele-zrownowazonego-rozwoju-na-pl/cel-3-dobre-zdrowie-i-jakosc-zycia</a:t>
            </a:r>
            <a:r>
              <a:rPr lang="pl-PL" dirty="0"/>
              <a:t> </a:t>
            </a:r>
          </a:p>
        </p:txBody>
      </p:sp>
    </p:spTree>
    <p:extLst>
      <p:ext uri="{BB962C8B-B14F-4D97-AF65-F5344CB8AC3E}">
        <p14:creationId xmlns:p14="http://schemas.microsoft.com/office/powerpoint/2010/main" val="518023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0B3DEF-CE23-033B-EEC4-B2BB50CBD40E}"/>
              </a:ext>
            </a:extLst>
          </p:cNvPr>
          <p:cNvSpPr>
            <a:spLocks noGrp="1"/>
          </p:cNvSpPr>
          <p:nvPr>
            <p:ph type="title"/>
          </p:nvPr>
        </p:nvSpPr>
        <p:spPr/>
        <p:txBody>
          <a:bodyPr/>
          <a:lstStyle/>
          <a:p>
            <a:r>
              <a:rPr lang="pl-PL" b="1" dirty="0"/>
              <a:t>Cel 4 </a:t>
            </a:r>
            <a:r>
              <a:rPr lang="pl-PL" dirty="0"/>
              <a:t>na Politechnice Łódzkiej</a:t>
            </a:r>
          </a:p>
        </p:txBody>
      </p:sp>
      <p:pic>
        <p:nvPicPr>
          <p:cNvPr id="4" name="Symbol zastępczy zawartości 3" descr="Obraz zawierający tekst, design, Grafika, logo&#10;&#10;Opis wygenerowany automatycznie">
            <a:extLst>
              <a:ext uri="{FF2B5EF4-FFF2-40B4-BE49-F238E27FC236}">
                <a16:creationId xmlns:a16="http://schemas.microsoft.com/office/drawing/2014/main" id="{B941D9CE-BEC9-0BAF-0E47-64DEB0CC1B19}"/>
              </a:ext>
            </a:extLst>
          </p:cNvPr>
          <p:cNvPicPr>
            <a:picLocks noGrp="1" noChangeAspect="1"/>
          </p:cNvPicPr>
          <p:nvPr>
            <p:ph idx="1"/>
          </p:nvPr>
        </p:nvPicPr>
        <p:blipFill>
          <a:blip r:embed="rId2"/>
          <a:stretch>
            <a:fillRect/>
          </a:stretch>
        </p:blipFill>
        <p:spPr>
          <a:xfrm>
            <a:off x="9969541" y="101099"/>
            <a:ext cx="2138865" cy="2132181"/>
          </a:xfrm>
        </p:spPr>
      </p:pic>
      <p:pic>
        <p:nvPicPr>
          <p:cNvPr id="5" name="Obraz 4">
            <a:extLst>
              <a:ext uri="{FF2B5EF4-FFF2-40B4-BE49-F238E27FC236}">
                <a16:creationId xmlns:a16="http://schemas.microsoft.com/office/drawing/2014/main" id="{F92C1BB3-D545-802B-2BF3-43E90E378665}"/>
              </a:ext>
            </a:extLst>
          </p:cNvPr>
          <p:cNvPicPr>
            <a:picLocks noChangeAspect="1"/>
          </p:cNvPicPr>
          <p:nvPr/>
        </p:nvPicPr>
        <p:blipFill>
          <a:blip r:embed="rId3"/>
          <a:stretch>
            <a:fillRect/>
          </a:stretch>
        </p:blipFill>
        <p:spPr>
          <a:xfrm>
            <a:off x="257175" y="1690688"/>
            <a:ext cx="3733800" cy="1343025"/>
          </a:xfrm>
          <a:prstGeom prst="rect">
            <a:avLst/>
          </a:prstGeom>
        </p:spPr>
      </p:pic>
      <p:pic>
        <p:nvPicPr>
          <p:cNvPr id="7" name="Obraz 6">
            <a:extLst>
              <a:ext uri="{FF2B5EF4-FFF2-40B4-BE49-F238E27FC236}">
                <a16:creationId xmlns:a16="http://schemas.microsoft.com/office/drawing/2014/main" id="{5A0FCBDA-1761-B4C6-023D-A53BE296F989}"/>
              </a:ext>
            </a:extLst>
          </p:cNvPr>
          <p:cNvPicPr>
            <a:picLocks noChangeAspect="1"/>
          </p:cNvPicPr>
          <p:nvPr/>
        </p:nvPicPr>
        <p:blipFill>
          <a:blip r:embed="rId4"/>
          <a:stretch>
            <a:fillRect/>
          </a:stretch>
        </p:blipFill>
        <p:spPr>
          <a:xfrm>
            <a:off x="4078329" y="1600200"/>
            <a:ext cx="3733800" cy="1295400"/>
          </a:xfrm>
          <a:prstGeom prst="rect">
            <a:avLst/>
          </a:prstGeom>
        </p:spPr>
      </p:pic>
      <p:pic>
        <p:nvPicPr>
          <p:cNvPr id="9" name="Obraz 8">
            <a:extLst>
              <a:ext uri="{FF2B5EF4-FFF2-40B4-BE49-F238E27FC236}">
                <a16:creationId xmlns:a16="http://schemas.microsoft.com/office/drawing/2014/main" id="{38D0C5A4-C498-C956-4853-3D3CCEB291B3}"/>
              </a:ext>
            </a:extLst>
          </p:cNvPr>
          <p:cNvPicPr>
            <a:picLocks noChangeAspect="1"/>
          </p:cNvPicPr>
          <p:nvPr/>
        </p:nvPicPr>
        <p:blipFill>
          <a:blip r:embed="rId5"/>
          <a:stretch>
            <a:fillRect/>
          </a:stretch>
        </p:blipFill>
        <p:spPr>
          <a:xfrm>
            <a:off x="257175" y="3152774"/>
            <a:ext cx="4200525" cy="1343025"/>
          </a:xfrm>
          <a:prstGeom prst="rect">
            <a:avLst/>
          </a:prstGeom>
        </p:spPr>
      </p:pic>
      <p:pic>
        <p:nvPicPr>
          <p:cNvPr id="11" name="Obraz 10">
            <a:extLst>
              <a:ext uri="{FF2B5EF4-FFF2-40B4-BE49-F238E27FC236}">
                <a16:creationId xmlns:a16="http://schemas.microsoft.com/office/drawing/2014/main" id="{29C51498-6185-3195-2E99-15544425CC74}"/>
              </a:ext>
            </a:extLst>
          </p:cNvPr>
          <p:cNvPicPr>
            <a:picLocks noChangeAspect="1"/>
          </p:cNvPicPr>
          <p:nvPr/>
        </p:nvPicPr>
        <p:blipFill>
          <a:blip r:embed="rId6"/>
          <a:stretch>
            <a:fillRect/>
          </a:stretch>
        </p:blipFill>
        <p:spPr>
          <a:xfrm>
            <a:off x="105589" y="4752973"/>
            <a:ext cx="4143375" cy="1352550"/>
          </a:xfrm>
          <a:prstGeom prst="rect">
            <a:avLst/>
          </a:prstGeom>
        </p:spPr>
      </p:pic>
      <p:pic>
        <p:nvPicPr>
          <p:cNvPr id="13" name="Obraz 12">
            <a:extLst>
              <a:ext uri="{FF2B5EF4-FFF2-40B4-BE49-F238E27FC236}">
                <a16:creationId xmlns:a16="http://schemas.microsoft.com/office/drawing/2014/main" id="{A1D7BA1F-6499-6C4C-F933-35822667B85E}"/>
              </a:ext>
            </a:extLst>
          </p:cNvPr>
          <p:cNvPicPr>
            <a:picLocks noChangeAspect="1"/>
          </p:cNvPicPr>
          <p:nvPr/>
        </p:nvPicPr>
        <p:blipFill>
          <a:blip r:embed="rId7"/>
          <a:stretch>
            <a:fillRect/>
          </a:stretch>
        </p:blipFill>
        <p:spPr>
          <a:xfrm>
            <a:off x="7974054" y="2326148"/>
            <a:ext cx="3867150" cy="1276350"/>
          </a:xfrm>
          <a:prstGeom prst="rect">
            <a:avLst/>
          </a:prstGeom>
        </p:spPr>
      </p:pic>
      <p:pic>
        <p:nvPicPr>
          <p:cNvPr id="15" name="Obraz 14">
            <a:extLst>
              <a:ext uri="{FF2B5EF4-FFF2-40B4-BE49-F238E27FC236}">
                <a16:creationId xmlns:a16="http://schemas.microsoft.com/office/drawing/2014/main" id="{1AA392FA-1929-E114-A191-03E6AAAF6F3B}"/>
              </a:ext>
            </a:extLst>
          </p:cNvPr>
          <p:cNvPicPr>
            <a:picLocks noChangeAspect="1"/>
          </p:cNvPicPr>
          <p:nvPr/>
        </p:nvPicPr>
        <p:blipFill>
          <a:blip r:embed="rId8"/>
          <a:stretch>
            <a:fillRect/>
          </a:stretch>
        </p:blipFill>
        <p:spPr>
          <a:xfrm>
            <a:off x="8048625" y="3579553"/>
            <a:ext cx="4076700" cy="1266825"/>
          </a:xfrm>
          <a:prstGeom prst="rect">
            <a:avLst/>
          </a:prstGeom>
        </p:spPr>
      </p:pic>
      <p:pic>
        <p:nvPicPr>
          <p:cNvPr id="17" name="Obraz 16">
            <a:extLst>
              <a:ext uri="{FF2B5EF4-FFF2-40B4-BE49-F238E27FC236}">
                <a16:creationId xmlns:a16="http://schemas.microsoft.com/office/drawing/2014/main" id="{18FB795E-B60A-137F-23FD-036482959C01}"/>
              </a:ext>
            </a:extLst>
          </p:cNvPr>
          <p:cNvPicPr>
            <a:picLocks noChangeAspect="1"/>
          </p:cNvPicPr>
          <p:nvPr/>
        </p:nvPicPr>
        <p:blipFill>
          <a:blip r:embed="rId9"/>
          <a:stretch>
            <a:fillRect/>
          </a:stretch>
        </p:blipFill>
        <p:spPr>
          <a:xfrm>
            <a:off x="3990975" y="3152774"/>
            <a:ext cx="3895725" cy="1323975"/>
          </a:xfrm>
          <a:prstGeom prst="rect">
            <a:avLst/>
          </a:prstGeom>
        </p:spPr>
      </p:pic>
      <p:pic>
        <p:nvPicPr>
          <p:cNvPr id="19" name="Obraz 18">
            <a:extLst>
              <a:ext uri="{FF2B5EF4-FFF2-40B4-BE49-F238E27FC236}">
                <a16:creationId xmlns:a16="http://schemas.microsoft.com/office/drawing/2014/main" id="{584E0B3F-E1BC-AD43-5FD5-7A19A0EF42AB}"/>
              </a:ext>
            </a:extLst>
          </p:cNvPr>
          <p:cNvPicPr>
            <a:picLocks noChangeAspect="1"/>
          </p:cNvPicPr>
          <p:nvPr/>
        </p:nvPicPr>
        <p:blipFill>
          <a:blip r:embed="rId10"/>
          <a:stretch>
            <a:fillRect/>
          </a:stretch>
        </p:blipFill>
        <p:spPr>
          <a:xfrm>
            <a:off x="4393970" y="4730231"/>
            <a:ext cx="4057650" cy="1714500"/>
          </a:xfrm>
          <a:prstGeom prst="rect">
            <a:avLst/>
          </a:prstGeom>
        </p:spPr>
      </p:pic>
      <p:sp>
        <p:nvSpPr>
          <p:cNvPr id="6" name="pole tekstowe 5">
            <a:extLst>
              <a:ext uri="{FF2B5EF4-FFF2-40B4-BE49-F238E27FC236}">
                <a16:creationId xmlns:a16="http://schemas.microsoft.com/office/drawing/2014/main" id="{2E2E769D-C645-EEFA-6C99-9DC0F18D8EFA}"/>
              </a:ext>
            </a:extLst>
          </p:cNvPr>
          <p:cNvSpPr txBox="1"/>
          <p:nvPr/>
        </p:nvSpPr>
        <p:spPr>
          <a:xfrm>
            <a:off x="257175" y="6463781"/>
            <a:ext cx="11677650" cy="369332"/>
          </a:xfrm>
          <a:prstGeom prst="rect">
            <a:avLst/>
          </a:prstGeom>
          <a:noFill/>
        </p:spPr>
        <p:txBody>
          <a:bodyPr wrap="square">
            <a:spAutoFit/>
          </a:bodyPr>
          <a:lstStyle/>
          <a:p>
            <a:r>
              <a:rPr lang="pl-PL" dirty="0">
                <a:hlinkClick r:id="rId11"/>
              </a:rPr>
              <a:t>https://p.lodz.pl/uczelnia/zrownowazony-rozwoj/cele-zrownowazonego-rozwoju-na-pl/cel-4-dobra-jakosc-edukacji</a:t>
            </a:r>
            <a:r>
              <a:rPr lang="pl-PL" dirty="0"/>
              <a:t> </a:t>
            </a:r>
          </a:p>
        </p:txBody>
      </p:sp>
    </p:spTree>
    <p:extLst>
      <p:ext uri="{BB962C8B-B14F-4D97-AF65-F5344CB8AC3E}">
        <p14:creationId xmlns:p14="http://schemas.microsoft.com/office/powerpoint/2010/main" val="399780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882FD9-36A0-48B4-9405-775A7FC9CE87}"/>
              </a:ext>
            </a:extLst>
          </p:cNvPr>
          <p:cNvSpPr>
            <a:spLocks noGrp="1"/>
          </p:cNvSpPr>
          <p:nvPr>
            <p:ph type="title"/>
          </p:nvPr>
        </p:nvSpPr>
        <p:spPr/>
        <p:txBody>
          <a:bodyPr/>
          <a:lstStyle/>
          <a:p>
            <a:r>
              <a:rPr lang="pl-PL" b="1" dirty="0"/>
              <a:t>Cel 5 </a:t>
            </a:r>
            <a:r>
              <a:rPr lang="pl-PL" dirty="0"/>
              <a:t>na Politechnice Łódzkiej</a:t>
            </a:r>
          </a:p>
        </p:txBody>
      </p:sp>
      <p:pic>
        <p:nvPicPr>
          <p:cNvPr id="4" name="Symbol zastępczy zawartości 3" descr="Obraz zawierający tekst, Czcionka, logo, zrzut ekranu&#10;&#10;Opis wygenerowany automatycznie">
            <a:extLst>
              <a:ext uri="{FF2B5EF4-FFF2-40B4-BE49-F238E27FC236}">
                <a16:creationId xmlns:a16="http://schemas.microsoft.com/office/drawing/2014/main" id="{6917CA9D-647A-1E93-2BC6-5D6C3B1287DF}"/>
              </a:ext>
            </a:extLst>
          </p:cNvPr>
          <p:cNvPicPr>
            <a:picLocks noGrp="1" noChangeAspect="1"/>
          </p:cNvPicPr>
          <p:nvPr>
            <p:ph idx="1"/>
          </p:nvPr>
        </p:nvPicPr>
        <p:blipFill>
          <a:blip r:embed="rId2"/>
          <a:stretch>
            <a:fillRect/>
          </a:stretch>
        </p:blipFill>
        <p:spPr>
          <a:xfrm>
            <a:off x="9929436" y="114467"/>
            <a:ext cx="2152233" cy="2145549"/>
          </a:xfrm>
        </p:spPr>
      </p:pic>
      <p:pic>
        <p:nvPicPr>
          <p:cNvPr id="5" name="Obraz 4">
            <a:extLst>
              <a:ext uri="{FF2B5EF4-FFF2-40B4-BE49-F238E27FC236}">
                <a16:creationId xmlns:a16="http://schemas.microsoft.com/office/drawing/2014/main" id="{93F524AF-AD05-ABCF-B605-6DF0E820F549}"/>
              </a:ext>
            </a:extLst>
          </p:cNvPr>
          <p:cNvPicPr>
            <a:picLocks noChangeAspect="1"/>
          </p:cNvPicPr>
          <p:nvPr/>
        </p:nvPicPr>
        <p:blipFill>
          <a:blip r:embed="rId3"/>
          <a:stretch>
            <a:fillRect/>
          </a:stretch>
        </p:blipFill>
        <p:spPr>
          <a:xfrm>
            <a:off x="500062" y="1769478"/>
            <a:ext cx="4143375" cy="981075"/>
          </a:xfrm>
          <a:prstGeom prst="rect">
            <a:avLst/>
          </a:prstGeom>
        </p:spPr>
      </p:pic>
      <p:pic>
        <p:nvPicPr>
          <p:cNvPr id="7" name="Obraz 6">
            <a:extLst>
              <a:ext uri="{FF2B5EF4-FFF2-40B4-BE49-F238E27FC236}">
                <a16:creationId xmlns:a16="http://schemas.microsoft.com/office/drawing/2014/main" id="{59D0CC07-BA50-0ADC-B1B4-590F4650B2EE}"/>
              </a:ext>
            </a:extLst>
          </p:cNvPr>
          <p:cNvPicPr>
            <a:picLocks noChangeAspect="1"/>
          </p:cNvPicPr>
          <p:nvPr/>
        </p:nvPicPr>
        <p:blipFill>
          <a:blip r:embed="rId4"/>
          <a:stretch>
            <a:fillRect/>
          </a:stretch>
        </p:blipFill>
        <p:spPr>
          <a:xfrm>
            <a:off x="5334000" y="2011948"/>
            <a:ext cx="3333750" cy="1314450"/>
          </a:xfrm>
          <a:prstGeom prst="rect">
            <a:avLst/>
          </a:prstGeom>
        </p:spPr>
      </p:pic>
      <p:pic>
        <p:nvPicPr>
          <p:cNvPr id="9" name="Obraz 8">
            <a:extLst>
              <a:ext uri="{FF2B5EF4-FFF2-40B4-BE49-F238E27FC236}">
                <a16:creationId xmlns:a16="http://schemas.microsoft.com/office/drawing/2014/main" id="{867B3E1B-D29E-F7E9-FCCA-27598F3DD9CC}"/>
              </a:ext>
            </a:extLst>
          </p:cNvPr>
          <p:cNvPicPr>
            <a:picLocks noChangeAspect="1"/>
          </p:cNvPicPr>
          <p:nvPr/>
        </p:nvPicPr>
        <p:blipFill>
          <a:blip r:embed="rId5"/>
          <a:stretch>
            <a:fillRect/>
          </a:stretch>
        </p:blipFill>
        <p:spPr>
          <a:xfrm>
            <a:off x="1090612" y="3326398"/>
            <a:ext cx="4086225" cy="1000125"/>
          </a:xfrm>
          <a:prstGeom prst="rect">
            <a:avLst/>
          </a:prstGeom>
        </p:spPr>
      </p:pic>
      <p:pic>
        <p:nvPicPr>
          <p:cNvPr id="11" name="Obraz 10">
            <a:extLst>
              <a:ext uri="{FF2B5EF4-FFF2-40B4-BE49-F238E27FC236}">
                <a16:creationId xmlns:a16="http://schemas.microsoft.com/office/drawing/2014/main" id="{D2E9ED7C-703E-66FF-DE7B-0C0CB48AE04C}"/>
              </a:ext>
            </a:extLst>
          </p:cNvPr>
          <p:cNvPicPr>
            <a:picLocks noChangeAspect="1"/>
          </p:cNvPicPr>
          <p:nvPr/>
        </p:nvPicPr>
        <p:blipFill>
          <a:blip r:embed="rId6"/>
          <a:stretch>
            <a:fillRect/>
          </a:stretch>
        </p:blipFill>
        <p:spPr>
          <a:xfrm>
            <a:off x="500062" y="4778543"/>
            <a:ext cx="3771900" cy="1314450"/>
          </a:xfrm>
          <a:prstGeom prst="rect">
            <a:avLst/>
          </a:prstGeom>
        </p:spPr>
      </p:pic>
      <p:pic>
        <p:nvPicPr>
          <p:cNvPr id="13" name="Obraz 12">
            <a:extLst>
              <a:ext uri="{FF2B5EF4-FFF2-40B4-BE49-F238E27FC236}">
                <a16:creationId xmlns:a16="http://schemas.microsoft.com/office/drawing/2014/main" id="{1E5A684D-EC2B-EABE-7560-763CF593E5BC}"/>
              </a:ext>
            </a:extLst>
          </p:cNvPr>
          <p:cNvPicPr>
            <a:picLocks noChangeAspect="1"/>
          </p:cNvPicPr>
          <p:nvPr/>
        </p:nvPicPr>
        <p:blipFill>
          <a:blip r:embed="rId7"/>
          <a:stretch>
            <a:fillRect/>
          </a:stretch>
        </p:blipFill>
        <p:spPr>
          <a:xfrm>
            <a:off x="7000875" y="3516898"/>
            <a:ext cx="4352925" cy="1619250"/>
          </a:xfrm>
          <a:prstGeom prst="rect">
            <a:avLst/>
          </a:prstGeom>
        </p:spPr>
      </p:pic>
      <p:pic>
        <p:nvPicPr>
          <p:cNvPr id="15" name="Obraz 14">
            <a:extLst>
              <a:ext uri="{FF2B5EF4-FFF2-40B4-BE49-F238E27FC236}">
                <a16:creationId xmlns:a16="http://schemas.microsoft.com/office/drawing/2014/main" id="{6E85F387-7788-FEC4-5467-5A698FEC282E}"/>
              </a:ext>
            </a:extLst>
          </p:cNvPr>
          <p:cNvPicPr>
            <a:picLocks noChangeAspect="1"/>
          </p:cNvPicPr>
          <p:nvPr/>
        </p:nvPicPr>
        <p:blipFill>
          <a:blip r:embed="rId8"/>
          <a:stretch>
            <a:fillRect/>
          </a:stretch>
        </p:blipFill>
        <p:spPr>
          <a:xfrm>
            <a:off x="4942646" y="5110817"/>
            <a:ext cx="3371850" cy="1333500"/>
          </a:xfrm>
          <a:prstGeom prst="rect">
            <a:avLst/>
          </a:prstGeom>
        </p:spPr>
      </p:pic>
      <p:sp>
        <p:nvSpPr>
          <p:cNvPr id="6" name="pole tekstowe 5">
            <a:extLst>
              <a:ext uri="{FF2B5EF4-FFF2-40B4-BE49-F238E27FC236}">
                <a16:creationId xmlns:a16="http://schemas.microsoft.com/office/drawing/2014/main" id="{F14928BE-7499-6F72-C72B-C473027F5759}"/>
              </a:ext>
            </a:extLst>
          </p:cNvPr>
          <p:cNvSpPr txBox="1"/>
          <p:nvPr/>
        </p:nvSpPr>
        <p:spPr>
          <a:xfrm>
            <a:off x="206237" y="6444317"/>
            <a:ext cx="11985763" cy="369332"/>
          </a:xfrm>
          <a:prstGeom prst="rect">
            <a:avLst/>
          </a:prstGeom>
          <a:noFill/>
        </p:spPr>
        <p:txBody>
          <a:bodyPr wrap="square">
            <a:spAutoFit/>
          </a:bodyPr>
          <a:lstStyle/>
          <a:p>
            <a:r>
              <a:rPr lang="pl-PL" dirty="0">
                <a:hlinkClick r:id="rId9"/>
              </a:rPr>
              <a:t>https://p.lodz.pl/uczelnia/zrownowazony-rozwoj/cele-zrownowazonego-rozwoju-na-pl/cel-5-rownosc-plci</a:t>
            </a:r>
            <a:r>
              <a:rPr lang="pl-PL" dirty="0"/>
              <a:t> </a:t>
            </a:r>
          </a:p>
        </p:txBody>
      </p:sp>
    </p:spTree>
    <p:extLst>
      <p:ext uri="{BB962C8B-B14F-4D97-AF65-F5344CB8AC3E}">
        <p14:creationId xmlns:p14="http://schemas.microsoft.com/office/powerpoint/2010/main" val="2814872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A1B46D2-D24F-F0D2-F78E-BB7DC01E5671}"/>
              </a:ext>
            </a:extLst>
          </p:cNvPr>
          <p:cNvSpPr>
            <a:spLocks noGrp="1"/>
          </p:cNvSpPr>
          <p:nvPr>
            <p:ph type="title"/>
          </p:nvPr>
        </p:nvSpPr>
        <p:spPr/>
        <p:txBody>
          <a:bodyPr/>
          <a:lstStyle/>
          <a:p>
            <a:r>
              <a:rPr lang="pl-PL" b="1" dirty="0"/>
              <a:t>Cel 6 </a:t>
            </a:r>
            <a:r>
              <a:rPr lang="pl-PL" dirty="0"/>
              <a:t>na Politechnice Łódzkiej</a:t>
            </a:r>
          </a:p>
        </p:txBody>
      </p:sp>
      <p:pic>
        <p:nvPicPr>
          <p:cNvPr id="4" name="Symbol zastępczy zawartości 3" descr="Obraz zawierający tekst, Czcionka, logo, Grafika&#10;&#10;Opis wygenerowany automatycznie">
            <a:extLst>
              <a:ext uri="{FF2B5EF4-FFF2-40B4-BE49-F238E27FC236}">
                <a16:creationId xmlns:a16="http://schemas.microsoft.com/office/drawing/2014/main" id="{B5C7CA22-54EA-9B5D-A9E5-93C3B2F3F147}"/>
              </a:ext>
            </a:extLst>
          </p:cNvPr>
          <p:cNvPicPr>
            <a:picLocks noGrp="1" noChangeAspect="1"/>
          </p:cNvPicPr>
          <p:nvPr>
            <p:ph idx="1"/>
          </p:nvPr>
        </p:nvPicPr>
        <p:blipFill>
          <a:blip r:embed="rId2"/>
          <a:stretch>
            <a:fillRect/>
          </a:stretch>
        </p:blipFill>
        <p:spPr>
          <a:xfrm>
            <a:off x="9992438" y="139497"/>
            <a:ext cx="2105444" cy="2105444"/>
          </a:xfrm>
        </p:spPr>
      </p:pic>
      <p:pic>
        <p:nvPicPr>
          <p:cNvPr id="5" name="Obraz 4">
            <a:extLst>
              <a:ext uri="{FF2B5EF4-FFF2-40B4-BE49-F238E27FC236}">
                <a16:creationId xmlns:a16="http://schemas.microsoft.com/office/drawing/2014/main" id="{352950A4-9706-4882-248F-586C486B02EF}"/>
              </a:ext>
            </a:extLst>
          </p:cNvPr>
          <p:cNvPicPr>
            <a:picLocks noChangeAspect="1"/>
          </p:cNvPicPr>
          <p:nvPr/>
        </p:nvPicPr>
        <p:blipFill>
          <a:blip r:embed="rId3"/>
          <a:stretch>
            <a:fillRect/>
          </a:stretch>
        </p:blipFill>
        <p:spPr>
          <a:xfrm>
            <a:off x="395287" y="2105025"/>
            <a:ext cx="3914775" cy="1323975"/>
          </a:xfrm>
          <a:prstGeom prst="rect">
            <a:avLst/>
          </a:prstGeom>
        </p:spPr>
      </p:pic>
      <p:pic>
        <p:nvPicPr>
          <p:cNvPr id="7" name="Obraz 6">
            <a:extLst>
              <a:ext uri="{FF2B5EF4-FFF2-40B4-BE49-F238E27FC236}">
                <a16:creationId xmlns:a16="http://schemas.microsoft.com/office/drawing/2014/main" id="{24C34745-5B2C-2A35-782C-A83589DCF329}"/>
              </a:ext>
            </a:extLst>
          </p:cNvPr>
          <p:cNvPicPr>
            <a:picLocks noChangeAspect="1"/>
          </p:cNvPicPr>
          <p:nvPr/>
        </p:nvPicPr>
        <p:blipFill>
          <a:blip r:embed="rId4"/>
          <a:stretch>
            <a:fillRect/>
          </a:stretch>
        </p:blipFill>
        <p:spPr>
          <a:xfrm>
            <a:off x="1571625" y="3586162"/>
            <a:ext cx="4210050" cy="1381125"/>
          </a:xfrm>
          <a:prstGeom prst="rect">
            <a:avLst/>
          </a:prstGeom>
        </p:spPr>
      </p:pic>
      <p:pic>
        <p:nvPicPr>
          <p:cNvPr id="9" name="Obraz 8">
            <a:extLst>
              <a:ext uri="{FF2B5EF4-FFF2-40B4-BE49-F238E27FC236}">
                <a16:creationId xmlns:a16="http://schemas.microsoft.com/office/drawing/2014/main" id="{79345119-4688-EF8B-B669-9F540BB7AC41}"/>
              </a:ext>
            </a:extLst>
          </p:cNvPr>
          <p:cNvPicPr>
            <a:picLocks noChangeAspect="1"/>
          </p:cNvPicPr>
          <p:nvPr/>
        </p:nvPicPr>
        <p:blipFill>
          <a:blip r:embed="rId5"/>
          <a:stretch>
            <a:fillRect/>
          </a:stretch>
        </p:blipFill>
        <p:spPr>
          <a:xfrm>
            <a:off x="5365312" y="1847850"/>
            <a:ext cx="3571875" cy="2028825"/>
          </a:xfrm>
          <a:prstGeom prst="rect">
            <a:avLst/>
          </a:prstGeom>
        </p:spPr>
      </p:pic>
      <p:pic>
        <p:nvPicPr>
          <p:cNvPr id="11" name="Obraz 10">
            <a:extLst>
              <a:ext uri="{FF2B5EF4-FFF2-40B4-BE49-F238E27FC236}">
                <a16:creationId xmlns:a16="http://schemas.microsoft.com/office/drawing/2014/main" id="{C9B6DFF5-FA39-DADD-6811-A7DDDB59695C}"/>
              </a:ext>
            </a:extLst>
          </p:cNvPr>
          <p:cNvPicPr>
            <a:picLocks noChangeAspect="1"/>
          </p:cNvPicPr>
          <p:nvPr/>
        </p:nvPicPr>
        <p:blipFill>
          <a:blip r:embed="rId6"/>
          <a:stretch>
            <a:fillRect/>
          </a:stretch>
        </p:blipFill>
        <p:spPr>
          <a:xfrm>
            <a:off x="6410327" y="3917735"/>
            <a:ext cx="4572000" cy="1390650"/>
          </a:xfrm>
          <a:prstGeom prst="rect">
            <a:avLst/>
          </a:prstGeom>
        </p:spPr>
      </p:pic>
      <p:pic>
        <p:nvPicPr>
          <p:cNvPr id="13" name="Obraz 12">
            <a:extLst>
              <a:ext uri="{FF2B5EF4-FFF2-40B4-BE49-F238E27FC236}">
                <a16:creationId xmlns:a16="http://schemas.microsoft.com/office/drawing/2014/main" id="{5A1F2950-F0A0-5F4B-C15F-53330430F0F6}"/>
              </a:ext>
            </a:extLst>
          </p:cNvPr>
          <p:cNvPicPr>
            <a:picLocks noChangeAspect="1"/>
          </p:cNvPicPr>
          <p:nvPr/>
        </p:nvPicPr>
        <p:blipFill>
          <a:blip r:embed="rId7"/>
          <a:stretch>
            <a:fillRect/>
          </a:stretch>
        </p:blipFill>
        <p:spPr>
          <a:xfrm>
            <a:off x="928687" y="5324474"/>
            <a:ext cx="4162425" cy="942975"/>
          </a:xfrm>
          <a:prstGeom prst="rect">
            <a:avLst/>
          </a:prstGeom>
        </p:spPr>
      </p:pic>
      <p:sp>
        <p:nvSpPr>
          <p:cNvPr id="6" name="pole tekstowe 5">
            <a:extLst>
              <a:ext uri="{FF2B5EF4-FFF2-40B4-BE49-F238E27FC236}">
                <a16:creationId xmlns:a16="http://schemas.microsoft.com/office/drawing/2014/main" id="{42007F17-0F08-D9F9-39FA-9E5992248F7B}"/>
              </a:ext>
            </a:extLst>
          </p:cNvPr>
          <p:cNvSpPr txBox="1"/>
          <p:nvPr/>
        </p:nvSpPr>
        <p:spPr>
          <a:xfrm>
            <a:off x="146450" y="6211669"/>
            <a:ext cx="11899099" cy="646331"/>
          </a:xfrm>
          <a:prstGeom prst="rect">
            <a:avLst/>
          </a:prstGeom>
          <a:noFill/>
        </p:spPr>
        <p:txBody>
          <a:bodyPr wrap="square">
            <a:spAutoFit/>
          </a:bodyPr>
          <a:lstStyle/>
          <a:p>
            <a:r>
              <a:rPr lang="pl-PL" dirty="0">
                <a:hlinkClick r:id="rId8"/>
              </a:rPr>
              <a:t>https://p.lodz.pl/uczelnia/zrownowazony-rozwoj/cele-zrownowazonego-rozwoju-na-pl/cel-6-czysta-woda-i-warunki-sanitarne</a:t>
            </a:r>
            <a:r>
              <a:rPr lang="pl-PL" dirty="0"/>
              <a:t> </a:t>
            </a:r>
          </a:p>
        </p:txBody>
      </p:sp>
    </p:spTree>
    <p:extLst>
      <p:ext uri="{BB962C8B-B14F-4D97-AF65-F5344CB8AC3E}">
        <p14:creationId xmlns:p14="http://schemas.microsoft.com/office/powerpoint/2010/main" val="1639058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88F0D0-7F1E-E656-87B1-E7CFB65EDD93}"/>
              </a:ext>
            </a:extLst>
          </p:cNvPr>
          <p:cNvSpPr>
            <a:spLocks noGrp="1"/>
          </p:cNvSpPr>
          <p:nvPr>
            <p:ph type="title"/>
          </p:nvPr>
        </p:nvSpPr>
        <p:spPr/>
        <p:txBody>
          <a:bodyPr/>
          <a:lstStyle/>
          <a:p>
            <a:r>
              <a:rPr lang="pl-PL" b="1" dirty="0"/>
              <a:t>Cel 7 </a:t>
            </a:r>
            <a:r>
              <a:rPr lang="pl-PL" dirty="0"/>
              <a:t>na Politechnice Łódzkiej</a:t>
            </a:r>
          </a:p>
        </p:txBody>
      </p:sp>
      <p:pic>
        <p:nvPicPr>
          <p:cNvPr id="17" name="Obraz 16">
            <a:extLst>
              <a:ext uri="{FF2B5EF4-FFF2-40B4-BE49-F238E27FC236}">
                <a16:creationId xmlns:a16="http://schemas.microsoft.com/office/drawing/2014/main" id="{61CB9915-BE89-31CA-19C5-E86DAF1F237B}"/>
              </a:ext>
            </a:extLst>
          </p:cNvPr>
          <p:cNvPicPr>
            <a:picLocks noChangeAspect="1"/>
          </p:cNvPicPr>
          <p:nvPr/>
        </p:nvPicPr>
        <p:blipFill>
          <a:blip r:embed="rId2"/>
          <a:stretch>
            <a:fillRect/>
          </a:stretch>
        </p:blipFill>
        <p:spPr>
          <a:xfrm>
            <a:off x="3071812" y="4587207"/>
            <a:ext cx="4181475" cy="1905000"/>
          </a:xfrm>
          <a:prstGeom prst="rect">
            <a:avLst/>
          </a:prstGeom>
        </p:spPr>
      </p:pic>
      <p:pic>
        <p:nvPicPr>
          <p:cNvPr id="4" name="Symbol zastępczy zawartości 3" descr="Obraz zawierający tekst, Czcionka, logo, design&#10;&#10;Opis wygenerowany automatycznie">
            <a:extLst>
              <a:ext uri="{FF2B5EF4-FFF2-40B4-BE49-F238E27FC236}">
                <a16:creationId xmlns:a16="http://schemas.microsoft.com/office/drawing/2014/main" id="{89B393F9-B244-9DAA-4284-BE904B7F0990}"/>
              </a:ext>
            </a:extLst>
          </p:cNvPr>
          <p:cNvPicPr>
            <a:picLocks noGrp="1" noChangeAspect="1"/>
          </p:cNvPicPr>
          <p:nvPr>
            <p:ph idx="1"/>
          </p:nvPr>
        </p:nvPicPr>
        <p:blipFill>
          <a:blip r:embed="rId3"/>
          <a:stretch>
            <a:fillRect/>
          </a:stretch>
        </p:blipFill>
        <p:spPr>
          <a:xfrm>
            <a:off x="9802436" y="101099"/>
            <a:ext cx="2305970" cy="2305970"/>
          </a:xfrm>
        </p:spPr>
      </p:pic>
      <p:pic>
        <p:nvPicPr>
          <p:cNvPr id="5" name="Obraz 4">
            <a:extLst>
              <a:ext uri="{FF2B5EF4-FFF2-40B4-BE49-F238E27FC236}">
                <a16:creationId xmlns:a16="http://schemas.microsoft.com/office/drawing/2014/main" id="{AD1AA0ED-19D1-A3DD-105C-21CCA6EC5783}"/>
              </a:ext>
            </a:extLst>
          </p:cNvPr>
          <p:cNvPicPr>
            <a:picLocks noChangeAspect="1"/>
          </p:cNvPicPr>
          <p:nvPr/>
        </p:nvPicPr>
        <p:blipFill>
          <a:blip r:embed="rId4"/>
          <a:stretch>
            <a:fillRect/>
          </a:stretch>
        </p:blipFill>
        <p:spPr>
          <a:xfrm>
            <a:off x="333375" y="1954714"/>
            <a:ext cx="4000500" cy="1000125"/>
          </a:xfrm>
          <a:prstGeom prst="rect">
            <a:avLst/>
          </a:prstGeom>
        </p:spPr>
      </p:pic>
      <p:pic>
        <p:nvPicPr>
          <p:cNvPr id="7" name="Obraz 6">
            <a:extLst>
              <a:ext uri="{FF2B5EF4-FFF2-40B4-BE49-F238E27FC236}">
                <a16:creationId xmlns:a16="http://schemas.microsoft.com/office/drawing/2014/main" id="{BCE10E72-CE18-9CB9-E3A8-76CE606E82AC}"/>
              </a:ext>
            </a:extLst>
          </p:cNvPr>
          <p:cNvPicPr>
            <a:picLocks noChangeAspect="1"/>
          </p:cNvPicPr>
          <p:nvPr/>
        </p:nvPicPr>
        <p:blipFill>
          <a:blip r:embed="rId5"/>
          <a:stretch>
            <a:fillRect/>
          </a:stretch>
        </p:blipFill>
        <p:spPr>
          <a:xfrm>
            <a:off x="852487" y="3218865"/>
            <a:ext cx="4029075" cy="1000125"/>
          </a:xfrm>
          <a:prstGeom prst="rect">
            <a:avLst/>
          </a:prstGeom>
        </p:spPr>
      </p:pic>
      <p:pic>
        <p:nvPicPr>
          <p:cNvPr id="9" name="Obraz 8">
            <a:extLst>
              <a:ext uri="{FF2B5EF4-FFF2-40B4-BE49-F238E27FC236}">
                <a16:creationId xmlns:a16="http://schemas.microsoft.com/office/drawing/2014/main" id="{2BB9A3EA-F136-0ED1-13FF-3D506884A483}"/>
              </a:ext>
            </a:extLst>
          </p:cNvPr>
          <p:cNvPicPr>
            <a:picLocks noChangeAspect="1"/>
          </p:cNvPicPr>
          <p:nvPr/>
        </p:nvPicPr>
        <p:blipFill>
          <a:blip r:embed="rId6"/>
          <a:stretch>
            <a:fillRect/>
          </a:stretch>
        </p:blipFill>
        <p:spPr>
          <a:xfrm>
            <a:off x="6953250" y="3556797"/>
            <a:ext cx="4324350" cy="1514475"/>
          </a:xfrm>
          <a:prstGeom prst="rect">
            <a:avLst/>
          </a:prstGeom>
        </p:spPr>
      </p:pic>
      <p:pic>
        <p:nvPicPr>
          <p:cNvPr id="11" name="Obraz 10">
            <a:extLst>
              <a:ext uri="{FF2B5EF4-FFF2-40B4-BE49-F238E27FC236}">
                <a16:creationId xmlns:a16="http://schemas.microsoft.com/office/drawing/2014/main" id="{234C7B68-0A5B-5A5C-11D0-70239D6743A5}"/>
              </a:ext>
            </a:extLst>
          </p:cNvPr>
          <p:cNvPicPr>
            <a:picLocks noChangeAspect="1"/>
          </p:cNvPicPr>
          <p:nvPr/>
        </p:nvPicPr>
        <p:blipFill>
          <a:blip r:embed="rId7"/>
          <a:stretch>
            <a:fillRect/>
          </a:stretch>
        </p:blipFill>
        <p:spPr>
          <a:xfrm>
            <a:off x="7048500" y="5071272"/>
            <a:ext cx="3657600" cy="762000"/>
          </a:xfrm>
          <a:prstGeom prst="rect">
            <a:avLst/>
          </a:prstGeom>
        </p:spPr>
      </p:pic>
      <p:pic>
        <p:nvPicPr>
          <p:cNvPr id="13" name="Obraz 12">
            <a:extLst>
              <a:ext uri="{FF2B5EF4-FFF2-40B4-BE49-F238E27FC236}">
                <a16:creationId xmlns:a16="http://schemas.microsoft.com/office/drawing/2014/main" id="{CF60585A-C954-7E01-5A22-EC8258D475CE}"/>
              </a:ext>
            </a:extLst>
          </p:cNvPr>
          <p:cNvPicPr>
            <a:picLocks noChangeAspect="1"/>
          </p:cNvPicPr>
          <p:nvPr/>
        </p:nvPicPr>
        <p:blipFill>
          <a:blip r:embed="rId8"/>
          <a:stretch>
            <a:fillRect/>
          </a:stretch>
        </p:blipFill>
        <p:spPr>
          <a:xfrm>
            <a:off x="261937" y="5030119"/>
            <a:ext cx="2762250" cy="1019175"/>
          </a:xfrm>
          <a:prstGeom prst="rect">
            <a:avLst/>
          </a:prstGeom>
        </p:spPr>
      </p:pic>
      <p:pic>
        <p:nvPicPr>
          <p:cNvPr id="15" name="Obraz 14">
            <a:extLst>
              <a:ext uri="{FF2B5EF4-FFF2-40B4-BE49-F238E27FC236}">
                <a16:creationId xmlns:a16="http://schemas.microsoft.com/office/drawing/2014/main" id="{BC79A851-B108-FC97-90EF-920C7F2CE480}"/>
              </a:ext>
            </a:extLst>
          </p:cNvPr>
          <p:cNvPicPr>
            <a:picLocks noChangeAspect="1"/>
          </p:cNvPicPr>
          <p:nvPr/>
        </p:nvPicPr>
        <p:blipFill>
          <a:blip r:embed="rId9"/>
          <a:stretch>
            <a:fillRect/>
          </a:stretch>
        </p:blipFill>
        <p:spPr>
          <a:xfrm>
            <a:off x="4800600" y="1685258"/>
            <a:ext cx="4171950" cy="1676400"/>
          </a:xfrm>
          <a:prstGeom prst="rect">
            <a:avLst/>
          </a:prstGeom>
        </p:spPr>
      </p:pic>
      <p:sp>
        <p:nvSpPr>
          <p:cNvPr id="6" name="pole tekstowe 5">
            <a:extLst>
              <a:ext uri="{FF2B5EF4-FFF2-40B4-BE49-F238E27FC236}">
                <a16:creationId xmlns:a16="http://schemas.microsoft.com/office/drawing/2014/main" id="{BACC2B65-6619-1992-56D8-C2823BBC5C82}"/>
              </a:ext>
            </a:extLst>
          </p:cNvPr>
          <p:cNvSpPr txBox="1"/>
          <p:nvPr/>
        </p:nvSpPr>
        <p:spPr>
          <a:xfrm>
            <a:off x="159026" y="6452342"/>
            <a:ext cx="11949380" cy="369332"/>
          </a:xfrm>
          <a:prstGeom prst="rect">
            <a:avLst/>
          </a:prstGeom>
          <a:noFill/>
        </p:spPr>
        <p:txBody>
          <a:bodyPr wrap="square">
            <a:spAutoFit/>
          </a:bodyPr>
          <a:lstStyle/>
          <a:p>
            <a:r>
              <a:rPr lang="pl-PL" dirty="0">
                <a:hlinkClick r:id="rId10"/>
              </a:rPr>
              <a:t>https://p.lodz.pl/uczelnia/zrownowazony-rozwoj/cele-zrownowazonego-rozwoju-na-pl/cel-7-czysta-i-dostepna-energia</a:t>
            </a:r>
            <a:r>
              <a:rPr lang="pl-PL" dirty="0"/>
              <a:t> </a:t>
            </a:r>
          </a:p>
        </p:txBody>
      </p:sp>
    </p:spTree>
    <p:extLst>
      <p:ext uri="{BB962C8B-B14F-4D97-AF65-F5344CB8AC3E}">
        <p14:creationId xmlns:p14="http://schemas.microsoft.com/office/powerpoint/2010/main" val="80037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5432CB-A364-7B24-6100-4311F0BE0A2C}"/>
              </a:ext>
            </a:extLst>
          </p:cNvPr>
          <p:cNvSpPr>
            <a:spLocks noGrp="1"/>
          </p:cNvSpPr>
          <p:nvPr>
            <p:ph type="title"/>
          </p:nvPr>
        </p:nvSpPr>
        <p:spPr/>
        <p:txBody>
          <a:bodyPr/>
          <a:lstStyle/>
          <a:p>
            <a:r>
              <a:rPr lang="pl-PL" b="1" dirty="0"/>
              <a:t>Cel 8 </a:t>
            </a:r>
            <a:r>
              <a:rPr lang="pl-PL" dirty="0"/>
              <a:t>na Politechnice Łódzkiej</a:t>
            </a:r>
          </a:p>
        </p:txBody>
      </p:sp>
      <p:pic>
        <p:nvPicPr>
          <p:cNvPr id="4" name="Symbol zastępczy zawartości 3" descr="Obraz zawierający tekst, Czcionka, Grafika, logo&#10;&#10;Opis wygenerowany automatycznie">
            <a:extLst>
              <a:ext uri="{FF2B5EF4-FFF2-40B4-BE49-F238E27FC236}">
                <a16:creationId xmlns:a16="http://schemas.microsoft.com/office/drawing/2014/main" id="{1413AAE6-22E8-7E74-1475-80B7179CB9C1}"/>
              </a:ext>
            </a:extLst>
          </p:cNvPr>
          <p:cNvPicPr>
            <a:picLocks noGrp="1" noChangeAspect="1"/>
          </p:cNvPicPr>
          <p:nvPr>
            <p:ph idx="1"/>
          </p:nvPr>
        </p:nvPicPr>
        <p:blipFill>
          <a:blip r:embed="rId2"/>
          <a:stretch>
            <a:fillRect/>
          </a:stretch>
        </p:blipFill>
        <p:spPr>
          <a:xfrm>
            <a:off x="9578017" y="98965"/>
            <a:ext cx="2519865" cy="2519865"/>
          </a:xfrm>
        </p:spPr>
      </p:pic>
      <p:pic>
        <p:nvPicPr>
          <p:cNvPr id="5" name="Obraz 4">
            <a:extLst>
              <a:ext uri="{FF2B5EF4-FFF2-40B4-BE49-F238E27FC236}">
                <a16:creationId xmlns:a16="http://schemas.microsoft.com/office/drawing/2014/main" id="{B2E665F9-5D3F-D4A4-4AD3-14E63D42B3CB}"/>
              </a:ext>
            </a:extLst>
          </p:cNvPr>
          <p:cNvPicPr>
            <a:picLocks noChangeAspect="1"/>
          </p:cNvPicPr>
          <p:nvPr/>
        </p:nvPicPr>
        <p:blipFill>
          <a:blip r:embed="rId3"/>
          <a:stretch>
            <a:fillRect/>
          </a:stretch>
        </p:blipFill>
        <p:spPr>
          <a:xfrm>
            <a:off x="290512" y="2041700"/>
            <a:ext cx="3733800" cy="1352550"/>
          </a:xfrm>
          <a:prstGeom prst="rect">
            <a:avLst/>
          </a:prstGeom>
        </p:spPr>
      </p:pic>
      <p:pic>
        <p:nvPicPr>
          <p:cNvPr id="9" name="Obraz 8">
            <a:extLst>
              <a:ext uri="{FF2B5EF4-FFF2-40B4-BE49-F238E27FC236}">
                <a16:creationId xmlns:a16="http://schemas.microsoft.com/office/drawing/2014/main" id="{66F9F96E-0997-7769-952A-55D318B66804}"/>
              </a:ext>
            </a:extLst>
          </p:cNvPr>
          <p:cNvPicPr>
            <a:picLocks noChangeAspect="1"/>
          </p:cNvPicPr>
          <p:nvPr/>
        </p:nvPicPr>
        <p:blipFill>
          <a:blip r:embed="rId4"/>
          <a:stretch>
            <a:fillRect/>
          </a:stretch>
        </p:blipFill>
        <p:spPr>
          <a:xfrm>
            <a:off x="317897" y="3463751"/>
            <a:ext cx="3790950" cy="1371600"/>
          </a:xfrm>
          <a:prstGeom prst="rect">
            <a:avLst/>
          </a:prstGeom>
        </p:spPr>
      </p:pic>
      <p:pic>
        <p:nvPicPr>
          <p:cNvPr id="11" name="Obraz 10">
            <a:extLst>
              <a:ext uri="{FF2B5EF4-FFF2-40B4-BE49-F238E27FC236}">
                <a16:creationId xmlns:a16="http://schemas.microsoft.com/office/drawing/2014/main" id="{4B4F1165-DF7E-C277-A051-7775940A6464}"/>
              </a:ext>
            </a:extLst>
          </p:cNvPr>
          <p:cNvPicPr>
            <a:picLocks noChangeAspect="1"/>
          </p:cNvPicPr>
          <p:nvPr/>
        </p:nvPicPr>
        <p:blipFill>
          <a:blip r:embed="rId5"/>
          <a:stretch>
            <a:fillRect/>
          </a:stretch>
        </p:blipFill>
        <p:spPr>
          <a:xfrm>
            <a:off x="211931" y="4764183"/>
            <a:ext cx="4257675" cy="1390650"/>
          </a:xfrm>
          <a:prstGeom prst="rect">
            <a:avLst/>
          </a:prstGeom>
        </p:spPr>
      </p:pic>
      <p:pic>
        <p:nvPicPr>
          <p:cNvPr id="13" name="Obraz 12">
            <a:extLst>
              <a:ext uri="{FF2B5EF4-FFF2-40B4-BE49-F238E27FC236}">
                <a16:creationId xmlns:a16="http://schemas.microsoft.com/office/drawing/2014/main" id="{09F63108-7BEE-4A18-E6C1-2DE396DDA905}"/>
              </a:ext>
            </a:extLst>
          </p:cNvPr>
          <p:cNvPicPr>
            <a:picLocks noChangeAspect="1"/>
          </p:cNvPicPr>
          <p:nvPr/>
        </p:nvPicPr>
        <p:blipFill>
          <a:blip r:embed="rId6"/>
          <a:stretch>
            <a:fillRect/>
          </a:stretch>
        </p:blipFill>
        <p:spPr>
          <a:xfrm>
            <a:off x="7539037" y="3144320"/>
            <a:ext cx="4143375" cy="2362200"/>
          </a:xfrm>
          <a:prstGeom prst="rect">
            <a:avLst/>
          </a:prstGeom>
        </p:spPr>
      </p:pic>
      <p:pic>
        <p:nvPicPr>
          <p:cNvPr id="15" name="Obraz 14">
            <a:extLst>
              <a:ext uri="{FF2B5EF4-FFF2-40B4-BE49-F238E27FC236}">
                <a16:creationId xmlns:a16="http://schemas.microsoft.com/office/drawing/2014/main" id="{DE11C319-D616-578D-AFA3-D5F9C15E7A2A}"/>
              </a:ext>
            </a:extLst>
          </p:cNvPr>
          <p:cNvPicPr>
            <a:picLocks noChangeAspect="1"/>
          </p:cNvPicPr>
          <p:nvPr/>
        </p:nvPicPr>
        <p:blipFill>
          <a:blip r:embed="rId7"/>
          <a:srcRect r="39136"/>
          <a:stretch>
            <a:fillRect/>
          </a:stretch>
        </p:blipFill>
        <p:spPr>
          <a:xfrm>
            <a:off x="4352925" y="3508441"/>
            <a:ext cx="2423282" cy="942975"/>
          </a:xfrm>
          <a:prstGeom prst="rect">
            <a:avLst/>
          </a:prstGeom>
        </p:spPr>
      </p:pic>
      <p:pic>
        <p:nvPicPr>
          <p:cNvPr id="17" name="Obraz 16">
            <a:extLst>
              <a:ext uri="{FF2B5EF4-FFF2-40B4-BE49-F238E27FC236}">
                <a16:creationId xmlns:a16="http://schemas.microsoft.com/office/drawing/2014/main" id="{1DC193F6-96EB-367D-3A39-93D985588587}"/>
              </a:ext>
            </a:extLst>
          </p:cNvPr>
          <p:cNvPicPr>
            <a:picLocks noChangeAspect="1"/>
          </p:cNvPicPr>
          <p:nvPr/>
        </p:nvPicPr>
        <p:blipFill>
          <a:blip r:embed="rId8"/>
          <a:stretch>
            <a:fillRect/>
          </a:stretch>
        </p:blipFill>
        <p:spPr>
          <a:xfrm>
            <a:off x="4352925" y="1568800"/>
            <a:ext cx="4229100" cy="1609725"/>
          </a:xfrm>
          <a:prstGeom prst="rect">
            <a:avLst/>
          </a:prstGeom>
        </p:spPr>
      </p:pic>
      <p:pic>
        <p:nvPicPr>
          <p:cNvPr id="7" name="Obraz 6">
            <a:extLst>
              <a:ext uri="{FF2B5EF4-FFF2-40B4-BE49-F238E27FC236}">
                <a16:creationId xmlns:a16="http://schemas.microsoft.com/office/drawing/2014/main" id="{CC021ECC-752F-9366-867E-AB8627A0EE5B}"/>
              </a:ext>
            </a:extLst>
          </p:cNvPr>
          <p:cNvPicPr>
            <a:picLocks noChangeAspect="1"/>
          </p:cNvPicPr>
          <p:nvPr/>
        </p:nvPicPr>
        <p:blipFill>
          <a:blip r:embed="rId9"/>
          <a:srcRect r="22628"/>
          <a:stretch>
            <a:fillRect/>
          </a:stretch>
        </p:blipFill>
        <p:spPr>
          <a:xfrm>
            <a:off x="4736306" y="4764183"/>
            <a:ext cx="2719387" cy="1228725"/>
          </a:xfrm>
          <a:prstGeom prst="rect">
            <a:avLst/>
          </a:prstGeom>
        </p:spPr>
      </p:pic>
      <p:sp>
        <p:nvSpPr>
          <p:cNvPr id="6" name="pole tekstowe 5">
            <a:extLst>
              <a:ext uri="{FF2B5EF4-FFF2-40B4-BE49-F238E27FC236}">
                <a16:creationId xmlns:a16="http://schemas.microsoft.com/office/drawing/2014/main" id="{AD1E538A-3FA4-C49D-D8AF-67B0E3D4FD29}"/>
              </a:ext>
            </a:extLst>
          </p:cNvPr>
          <p:cNvSpPr txBox="1"/>
          <p:nvPr/>
        </p:nvSpPr>
        <p:spPr>
          <a:xfrm>
            <a:off x="290512" y="6241125"/>
            <a:ext cx="11610976" cy="646331"/>
          </a:xfrm>
          <a:prstGeom prst="rect">
            <a:avLst/>
          </a:prstGeom>
          <a:noFill/>
        </p:spPr>
        <p:txBody>
          <a:bodyPr wrap="square">
            <a:spAutoFit/>
          </a:bodyPr>
          <a:lstStyle/>
          <a:p>
            <a:r>
              <a:rPr lang="pl-PL" dirty="0">
                <a:hlinkClick r:id="rId10"/>
              </a:rPr>
              <a:t>https://p.lodz.pl/uczelnia/zrownowazony-rozwoj/cele-zrownowazonego-rozwoju-na-pl/cel-8-wzrost-gospodarczy-i-godna-praca</a:t>
            </a:r>
            <a:r>
              <a:rPr lang="pl-PL" dirty="0"/>
              <a:t> </a:t>
            </a:r>
          </a:p>
        </p:txBody>
      </p:sp>
    </p:spTree>
    <p:extLst>
      <p:ext uri="{BB962C8B-B14F-4D97-AF65-F5344CB8AC3E}">
        <p14:creationId xmlns:p14="http://schemas.microsoft.com/office/powerpoint/2010/main" val="3095957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8" name="Rectangle 1037">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9FE7E83E-4816-B2A2-528C-4CF295B15896}"/>
              </a:ext>
            </a:extLst>
          </p:cNvPr>
          <p:cNvSpPr>
            <a:spLocks noGrp="1"/>
          </p:cNvSpPr>
          <p:nvPr>
            <p:ph type="title"/>
          </p:nvPr>
        </p:nvSpPr>
        <p:spPr>
          <a:xfrm>
            <a:off x="1046746" y="586822"/>
            <a:ext cx="3560252" cy="1645920"/>
          </a:xfrm>
        </p:spPr>
        <p:txBody>
          <a:bodyPr vert="horz" lIns="91440" tIns="45720" rIns="91440" bIns="45720" rtlCol="0" anchor="ctr">
            <a:normAutofit/>
          </a:bodyPr>
          <a:lstStyle/>
          <a:p>
            <a:pPr algn="ctr"/>
            <a:r>
              <a:rPr lang="en-US" sz="3600" kern="1200" dirty="0" err="1">
                <a:solidFill>
                  <a:schemeClr val="tx1"/>
                </a:solidFill>
                <a:latin typeface="+mj-lt"/>
                <a:ea typeface="+mj-ea"/>
                <a:cs typeface="+mj-cs"/>
              </a:rPr>
              <a:t>Przedstaw</a:t>
            </a:r>
            <a:r>
              <a:rPr lang="pl-PL" sz="3600" kern="1200" dirty="0" err="1">
                <a:solidFill>
                  <a:schemeClr val="tx1"/>
                </a:solidFill>
                <a:latin typeface="+mj-lt"/>
                <a:ea typeface="+mj-ea"/>
                <a:cs typeface="+mj-cs"/>
              </a:rPr>
              <a:t>ia</a:t>
            </a:r>
            <a:r>
              <a:rPr lang="en-US" sz="3600" kern="1200" dirty="0">
                <a:solidFill>
                  <a:schemeClr val="tx1"/>
                </a:solidFill>
                <a:latin typeface="+mj-lt"/>
                <a:ea typeface="+mj-ea"/>
                <a:cs typeface="+mj-cs"/>
              </a:rPr>
              <a:t>my </a:t>
            </a:r>
            <a:r>
              <a:rPr lang="en-US" sz="3600" kern="1200" dirty="0" err="1">
                <a:solidFill>
                  <a:schemeClr val="tx1"/>
                </a:solidFill>
                <a:latin typeface="+mj-lt"/>
                <a:ea typeface="+mj-ea"/>
                <a:cs typeface="+mj-cs"/>
              </a:rPr>
              <a:t>się</a:t>
            </a:r>
            <a:r>
              <a:rPr lang="en-US" sz="3600" kern="1200" dirty="0">
                <a:solidFill>
                  <a:schemeClr val="tx1"/>
                </a:solidFill>
                <a:latin typeface="+mj-lt"/>
                <a:ea typeface="+mj-ea"/>
                <a:cs typeface="+mj-cs"/>
              </a:rPr>
              <a:t> </a:t>
            </a:r>
          </a:p>
        </p:txBody>
      </p:sp>
      <p:sp>
        <p:nvSpPr>
          <p:cNvPr id="1040" name="Rectangle 1039">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42" name="Rectangle 1041">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pole tekstowe 3">
            <a:extLst>
              <a:ext uri="{FF2B5EF4-FFF2-40B4-BE49-F238E27FC236}">
                <a16:creationId xmlns:a16="http://schemas.microsoft.com/office/drawing/2014/main" id="{4F4142CE-779F-FFBD-426C-D470FEDFF75F}"/>
              </a:ext>
            </a:extLst>
          </p:cNvPr>
          <p:cNvSpPr txBox="1"/>
          <p:nvPr/>
        </p:nvSpPr>
        <p:spPr>
          <a:xfrm>
            <a:off x="5351164" y="586822"/>
            <a:ext cx="6002636" cy="1645920"/>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dirty="0" err="1"/>
              <a:t>Imię</a:t>
            </a:r>
            <a:r>
              <a:rPr lang="en-US" dirty="0"/>
              <a:t>, </a:t>
            </a:r>
            <a:r>
              <a:rPr lang="en-US" dirty="0" err="1"/>
              <a:t>nazwisko</a:t>
            </a:r>
            <a:endParaRPr lang="en-US" dirty="0"/>
          </a:p>
          <a:p>
            <a:pPr marL="342900" indent="-228600">
              <a:lnSpc>
                <a:spcPct val="90000"/>
              </a:lnSpc>
              <a:spcAft>
                <a:spcPts val="600"/>
              </a:spcAft>
              <a:buFont typeface="Arial" panose="020B0604020202020204" pitchFamily="34" charset="0"/>
              <a:buChar char="•"/>
            </a:pPr>
            <a:r>
              <a:rPr lang="en-US" dirty="0" err="1"/>
              <a:t>Reprezentowana</a:t>
            </a:r>
            <a:r>
              <a:rPr lang="en-US" dirty="0"/>
              <a:t> </a:t>
            </a:r>
            <a:r>
              <a:rPr lang="en-US" dirty="0" err="1"/>
              <a:t>jednostka</a:t>
            </a:r>
            <a:endParaRPr lang="en-US" dirty="0"/>
          </a:p>
          <a:p>
            <a:pPr marL="342900" indent="-228600">
              <a:lnSpc>
                <a:spcPct val="90000"/>
              </a:lnSpc>
              <a:spcAft>
                <a:spcPts val="600"/>
              </a:spcAft>
              <a:buFont typeface="Arial" panose="020B0604020202020204" pitchFamily="34" charset="0"/>
              <a:buChar char="•"/>
            </a:pPr>
            <a:r>
              <a:rPr lang="en-US" dirty="0" err="1"/>
              <a:t>Prowadzone</a:t>
            </a:r>
            <a:r>
              <a:rPr lang="en-US" dirty="0"/>
              <a:t> </a:t>
            </a:r>
            <a:r>
              <a:rPr lang="pl-PL" dirty="0"/>
              <a:t>zajęcia</a:t>
            </a:r>
            <a:endParaRPr lang="en-US" dirty="0"/>
          </a:p>
          <a:p>
            <a:pPr marL="342900" indent="-228600">
              <a:lnSpc>
                <a:spcPct val="90000"/>
              </a:lnSpc>
              <a:spcAft>
                <a:spcPts val="600"/>
              </a:spcAft>
              <a:buFont typeface="Arial" panose="020B0604020202020204" pitchFamily="34" charset="0"/>
              <a:buChar char="•"/>
            </a:pPr>
            <a:r>
              <a:rPr lang="en-US" dirty="0" err="1"/>
              <a:t>Zainteresowania</a:t>
            </a:r>
            <a:r>
              <a:rPr lang="pl-PL" dirty="0"/>
              <a:t> naukowe i nie tylko</a:t>
            </a:r>
            <a:endParaRPr lang="en-US" dirty="0"/>
          </a:p>
          <a:p>
            <a:pPr marL="342900" indent="-228600">
              <a:lnSpc>
                <a:spcPct val="90000"/>
              </a:lnSpc>
              <a:spcAft>
                <a:spcPts val="600"/>
              </a:spcAft>
              <a:buFont typeface="Arial" panose="020B0604020202020204" pitchFamily="34" charset="0"/>
              <a:buChar char="•"/>
            </a:pPr>
            <a:r>
              <a:rPr lang="en-US" dirty="0" err="1"/>
              <a:t>Oczekiwania</a:t>
            </a:r>
            <a:r>
              <a:rPr lang="pl-PL" dirty="0"/>
              <a:t> </a:t>
            </a:r>
            <a:r>
              <a:rPr lang="pl-PL" dirty="0">
                <a:sym typeface="Wingdings" panose="05000000000000000000" pitchFamily="2" charset="2"/>
              </a:rPr>
              <a:t></a:t>
            </a:r>
            <a:endParaRPr lang="en-US" dirty="0"/>
          </a:p>
        </p:txBody>
      </p:sp>
    </p:spTree>
    <p:extLst>
      <p:ext uri="{BB962C8B-B14F-4D97-AF65-F5344CB8AC3E}">
        <p14:creationId xmlns:p14="http://schemas.microsoft.com/office/powerpoint/2010/main" val="2088389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64DDB48-D820-94D5-E23C-7712C90DD44D}"/>
              </a:ext>
            </a:extLst>
          </p:cNvPr>
          <p:cNvSpPr>
            <a:spLocks noGrp="1"/>
          </p:cNvSpPr>
          <p:nvPr>
            <p:ph type="title"/>
          </p:nvPr>
        </p:nvSpPr>
        <p:spPr/>
        <p:txBody>
          <a:bodyPr/>
          <a:lstStyle/>
          <a:p>
            <a:r>
              <a:rPr lang="pl-PL" b="1" dirty="0"/>
              <a:t>Cel 9 </a:t>
            </a:r>
            <a:r>
              <a:rPr lang="pl-PL" dirty="0"/>
              <a:t>na Politechnice Łódzkiej</a:t>
            </a:r>
          </a:p>
        </p:txBody>
      </p:sp>
      <p:pic>
        <p:nvPicPr>
          <p:cNvPr id="4" name="Symbol zastępczy zawartości 3" descr="Obraz zawierający tekst, design, Czcionka, Grafika&#10;&#10;Opis wygenerowany automatycznie">
            <a:extLst>
              <a:ext uri="{FF2B5EF4-FFF2-40B4-BE49-F238E27FC236}">
                <a16:creationId xmlns:a16="http://schemas.microsoft.com/office/drawing/2014/main" id="{2E8C7466-E562-7884-6965-0F39361D2B5D}"/>
              </a:ext>
            </a:extLst>
          </p:cNvPr>
          <p:cNvPicPr>
            <a:picLocks noGrp="1" noChangeAspect="1"/>
          </p:cNvPicPr>
          <p:nvPr>
            <p:ph idx="1"/>
          </p:nvPr>
        </p:nvPicPr>
        <p:blipFill>
          <a:blip r:embed="rId2"/>
          <a:stretch>
            <a:fillRect/>
          </a:stretch>
        </p:blipFill>
        <p:spPr>
          <a:xfrm>
            <a:off x="9706439" y="90859"/>
            <a:ext cx="2439654" cy="2399549"/>
          </a:xfrm>
        </p:spPr>
      </p:pic>
      <p:pic>
        <p:nvPicPr>
          <p:cNvPr id="5" name="Obraz 4">
            <a:extLst>
              <a:ext uri="{FF2B5EF4-FFF2-40B4-BE49-F238E27FC236}">
                <a16:creationId xmlns:a16="http://schemas.microsoft.com/office/drawing/2014/main" id="{0F372F0E-C01A-70A4-7342-019B242C7453}"/>
              </a:ext>
            </a:extLst>
          </p:cNvPr>
          <p:cNvPicPr>
            <a:picLocks noChangeAspect="1"/>
          </p:cNvPicPr>
          <p:nvPr/>
        </p:nvPicPr>
        <p:blipFill>
          <a:blip r:embed="rId3"/>
          <a:stretch>
            <a:fillRect/>
          </a:stretch>
        </p:blipFill>
        <p:spPr>
          <a:xfrm>
            <a:off x="452437" y="1989002"/>
            <a:ext cx="3895725" cy="1304925"/>
          </a:xfrm>
          <a:prstGeom prst="rect">
            <a:avLst/>
          </a:prstGeom>
        </p:spPr>
      </p:pic>
      <p:pic>
        <p:nvPicPr>
          <p:cNvPr id="7" name="Obraz 6">
            <a:extLst>
              <a:ext uri="{FF2B5EF4-FFF2-40B4-BE49-F238E27FC236}">
                <a16:creationId xmlns:a16="http://schemas.microsoft.com/office/drawing/2014/main" id="{FB347D24-44AC-8536-F578-1D5E9911A0B8}"/>
              </a:ext>
            </a:extLst>
          </p:cNvPr>
          <p:cNvPicPr>
            <a:picLocks noChangeAspect="1"/>
          </p:cNvPicPr>
          <p:nvPr/>
        </p:nvPicPr>
        <p:blipFill>
          <a:blip r:embed="rId4"/>
          <a:stretch>
            <a:fillRect/>
          </a:stretch>
        </p:blipFill>
        <p:spPr>
          <a:xfrm>
            <a:off x="4987428" y="1785102"/>
            <a:ext cx="4257675" cy="2057400"/>
          </a:xfrm>
          <a:prstGeom prst="rect">
            <a:avLst/>
          </a:prstGeom>
        </p:spPr>
      </p:pic>
      <p:pic>
        <p:nvPicPr>
          <p:cNvPr id="9" name="Obraz 8">
            <a:extLst>
              <a:ext uri="{FF2B5EF4-FFF2-40B4-BE49-F238E27FC236}">
                <a16:creationId xmlns:a16="http://schemas.microsoft.com/office/drawing/2014/main" id="{6F82CD47-E4DD-B313-8238-3EFE8C1C91F2}"/>
              </a:ext>
            </a:extLst>
          </p:cNvPr>
          <p:cNvPicPr>
            <a:picLocks noChangeAspect="1"/>
          </p:cNvPicPr>
          <p:nvPr/>
        </p:nvPicPr>
        <p:blipFill>
          <a:blip r:embed="rId5"/>
          <a:stretch>
            <a:fillRect/>
          </a:stretch>
        </p:blipFill>
        <p:spPr>
          <a:xfrm>
            <a:off x="838200" y="3701524"/>
            <a:ext cx="4048125" cy="2428875"/>
          </a:xfrm>
          <a:prstGeom prst="rect">
            <a:avLst/>
          </a:prstGeom>
        </p:spPr>
      </p:pic>
      <p:pic>
        <p:nvPicPr>
          <p:cNvPr id="11" name="Obraz 10">
            <a:extLst>
              <a:ext uri="{FF2B5EF4-FFF2-40B4-BE49-F238E27FC236}">
                <a16:creationId xmlns:a16="http://schemas.microsoft.com/office/drawing/2014/main" id="{DE36A7B2-D7D9-9200-1DE2-2F43AFFA3409}"/>
              </a:ext>
            </a:extLst>
          </p:cNvPr>
          <p:cNvPicPr>
            <a:picLocks noChangeAspect="1"/>
          </p:cNvPicPr>
          <p:nvPr/>
        </p:nvPicPr>
        <p:blipFill>
          <a:blip r:embed="rId6"/>
          <a:stretch>
            <a:fillRect/>
          </a:stretch>
        </p:blipFill>
        <p:spPr>
          <a:xfrm>
            <a:off x="5336381" y="4152961"/>
            <a:ext cx="3324225" cy="1285875"/>
          </a:xfrm>
          <a:prstGeom prst="rect">
            <a:avLst/>
          </a:prstGeom>
        </p:spPr>
      </p:pic>
      <p:pic>
        <p:nvPicPr>
          <p:cNvPr id="13" name="Obraz 12">
            <a:extLst>
              <a:ext uri="{FF2B5EF4-FFF2-40B4-BE49-F238E27FC236}">
                <a16:creationId xmlns:a16="http://schemas.microsoft.com/office/drawing/2014/main" id="{972392A0-6E8E-39D0-1309-50F3112E6758}"/>
              </a:ext>
            </a:extLst>
          </p:cNvPr>
          <p:cNvPicPr>
            <a:picLocks noChangeAspect="1"/>
          </p:cNvPicPr>
          <p:nvPr/>
        </p:nvPicPr>
        <p:blipFill>
          <a:blip r:embed="rId7"/>
          <a:stretch>
            <a:fillRect/>
          </a:stretch>
        </p:blipFill>
        <p:spPr>
          <a:xfrm>
            <a:off x="7521279" y="5368643"/>
            <a:ext cx="3952875" cy="895350"/>
          </a:xfrm>
          <a:prstGeom prst="rect">
            <a:avLst/>
          </a:prstGeom>
        </p:spPr>
      </p:pic>
      <p:sp>
        <p:nvSpPr>
          <p:cNvPr id="6" name="pole tekstowe 5">
            <a:extLst>
              <a:ext uri="{FF2B5EF4-FFF2-40B4-BE49-F238E27FC236}">
                <a16:creationId xmlns:a16="http://schemas.microsoft.com/office/drawing/2014/main" id="{78247DF4-9CC0-5206-8077-671239E2C003}"/>
              </a:ext>
            </a:extLst>
          </p:cNvPr>
          <p:cNvSpPr txBox="1"/>
          <p:nvPr/>
        </p:nvSpPr>
        <p:spPr>
          <a:xfrm>
            <a:off x="236883" y="6211669"/>
            <a:ext cx="11718234" cy="646331"/>
          </a:xfrm>
          <a:prstGeom prst="rect">
            <a:avLst/>
          </a:prstGeom>
          <a:noFill/>
        </p:spPr>
        <p:txBody>
          <a:bodyPr wrap="square">
            <a:spAutoFit/>
          </a:bodyPr>
          <a:lstStyle/>
          <a:p>
            <a:r>
              <a:rPr lang="pl-PL" dirty="0">
                <a:hlinkClick r:id="rId8"/>
              </a:rPr>
              <a:t>https://p.lodz.pl/uczelnia/zrownowazony-rozwoj/cele-zrownowazonego-rozwoju-na-pl/cel-9-innowacyjnosc-przemysl-infrastruktura</a:t>
            </a:r>
            <a:r>
              <a:rPr lang="pl-PL" dirty="0"/>
              <a:t> </a:t>
            </a:r>
          </a:p>
        </p:txBody>
      </p:sp>
    </p:spTree>
    <p:extLst>
      <p:ext uri="{BB962C8B-B14F-4D97-AF65-F5344CB8AC3E}">
        <p14:creationId xmlns:p14="http://schemas.microsoft.com/office/powerpoint/2010/main" val="179357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2BB2D7C-D383-0C4A-3F3D-24777B8B43BF}"/>
              </a:ext>
            </a:extLst>
          </p:cNvPr>
          <p:cNvSpPr>
            <a:spLocks noGrp="1"/>
          </p:cNvSpPr>
          <p:nvPr>
            <p:ph type="title"/>
          </p:nvPr>
        </p:nvSpPr>
        <p:spPr/>
        <p:txBody>
          <a:bodyPr/>
          <a:lstStyle/>
          <a:p>
            <a:r>
              <a:rPr lang="pl-PL" b="1" dirty="0"/>
              <a:t>Cel 10 </a:t>
            </a:r>
            <a:r>
              <a:rPr lang="pl-PL" dirty="0"/>
              <a:t>na Politechnice Łódzkiej</a:t>
            </a:r>
          </a:p>
        </p:txBody>
      </p:sp>
      <p:pic>
        <p:nvPicPr>
          <p:cNvPr id="4" name="Symbol zastępczy zawartości 3" descr="Obraz zawierający tekst, Grafika, Czcionka, logo&#10;&#10;Opis wygenerowany automatycznie">
            <a:extLst>
              <a:ext uri="{FF2B5EF4-FFF2-40B4-BE49-F238E27FC236}">
                <a16:creationId xmlns:a16="http://schemas.microsoft.com/office/drawing/2014/main" id="{E5E1418D-B6CE-675D-42A2-35689E19A1C7}"/>
              </a:ext>
            </a:extLst>
          </p:cNvPr>
          <p:cNvPicPr>
            <a:picLocks noGrp="1" noChangeAspect="1"/>
          </p:cNvPicPr>
          <p:nvPr>
            <p:ph idx="1"/>
          </p:nvPr>
        </p:nvPicPr>
        <p:blipFill>
          <a:blip r:embed="rId2"/>
          <a:stretch>
            <a:fillRect/>
          </a:stretch>
        </p:blipFill>
        <p:spPr>
          <a:xfrm>
            <a:off x="9920334" y="131391"/>
            <a:ext cx="2225759" cy="2185654"/>
          </a:xfrm>
        </p:spPr>
      </p:pic>
      <p:pic>
        <p:nvPicPr>
          <p:cNvPr id="5" name="Obraz 4">
            <a:extLst>
              <a:ext uri="{FF2B5EF4-FFF2-40B4-BE49-F238E27FC236}">
                <a16:creationId xmlns:a16="http://schemas.microsoft.com/office/drawing/2014/main" id="{7F8EADE4-F72F-A4E3-5056-6F6CE74B34D6}"/>
              </a:ext>
            </a:extLst>
          </p:cNvPr>
          <p:cNvPicPr>
            <a:picLocks noChangeAspect="1"/>
          </p:cNvPicPr>
          <p:nvPr/>
        </p:nvPicPr>
        <p:blipFill>
          <a:blip r:embed="rId3"/>
          <a:stretch>
            <a:fillRect/>
          </a:stretch>
        </p:blipFill>
        <p:spPr>
          <a:xfrm>
            <a:off x="712658" y="1843792"/>
            <a:ext cx="4000500" cy="1704975"/>
          </a:xfrm>
          <a:prstGeom prst="rect">
            <a:avLst/>
          </a:prstGeom>
        </p:spPr>
      </p:pic>
      <p:pic>
        <p:nvPicPr>
          <p:cNvPr id="7" name="Obraz 6">
            <a:extLst>
              <a:ext uri="{FF2B5EF4-FFF2-40B4-BE49-F238E27FC236}">
                <a16:creationId xmlns:a16="http://schemas.microsoft.com/office/drawing/2014/main" id="{1DCA4653-A7DB-CC30-E256-74BECBE9F786}"/>
              </a:ext>
            </a:extLst>
          </p:cNvPr>
          <p:cNvPicPr>
            <a:picLocks noChangeAspect="1"/>
          </p:cNvPicPr>
          <p:nvPr/>
        </p:nvPicPr>
        <p:blipFill>
          <a:blip r:embed="rId4"/>
          <a:stretch>
            <a:fillRect/>
          </a:stretch>
        </p:blipFill>
        <p:spPr>
          <a:xfrm>
            <a:off x="257174" y="3563938"/>
            <a:ext cx="4152900" cy="3009900"/>
          </a:xfrm>
          <a:prstGeom prst="rect">
            <a:avLst/>
          </a:prstGeom>
        </p:spPr>
      </p:pic>
      <p:pic>
        <p:nvPicPr>
          <p:cNvPr id="11" name="Obraz 10">
            <a:extLst>
              <a:ext uri="{FF2B5EF4-FFF2-40B4-BE49-F238E27FC236}">
                <a16:creationId xmlns:a16="http://schemas.microsoft.com/office/drawing/2014/main" id="{13CEAF06-8F81-2C6C-DE78-560E46557DAB}"/>
              </a:ext>
            </a:extLst>
          </p:cNvPr>
          <p:cNvPicPr>
            <a:picLocks noChangeAspect="1"/>
          </p:cNvPicPr>
          <p:nvPr/>
        </p:nvPicPr>
        <p:blipFill>
          <a:blip r:embed="rId5"/>
          <a:stretch>
            <a:fillRect/>
          </a:stretch>
        </p:blipFill>
        <p:spPr>
          <a:xfrm>
            <a:off x="4713158" y="3883730"/>
            <a:ext cx="4000500" cy="1714500"/>
          </a:xfrm>
          <a:prstGeom prst="rect">
            <a:avLst/>
          </a:prstGeom>
        </p:spPr>
      </p:pic>
      <p:pic>
        <p:nvPicPr>
          <p:cNvPr id="13" name="Obraz 12">
            <a:extLst>
              <a:ext uri="{FF2B5EF4-FFF2-40B4-BE49-F238E27FC236}">
                <a16:creationId xmlns:a16="http://schemas.microsoft.com/office/drawing/2014/main" id="{AC38F475-F1A1-A98D-C98C-79D01CBF6B52}"/>
              </a:ext>
            </a:extLst>
          </p:cNvPr>
          <p:cNvPicPr>
            <a:picLocks noChangeAspect="1"/>
          </p:cNvPicPr>
          <p:nvPr/>
        </p:nvPicPr>
        <p:blipFill>
          <a:blip r:embed="rId6"/>
          <a:stretch>
            <a:fillRect/>
          </a:stretch>
        </p:blipFill>
        <p:spPr>
          <a:xfrm>
            <a:off x="4627432" y="1506538"/>
            <a:ext cx="3962400" cy="1285875"/>
          </a:xfrm>
          <a:prstGeom prst="rect">
            <a:avLst/>
          </a:prstGeom>
        </p:spPr>
      </p:pic>
      <p:pic>
        <p:nvPicPr>
          <p:cNvPr id="9" name="Obraz 8">
            <a:extLst>
              <a:ext uri="{FF2B5EF4-FFF2-40B4-BE49-F238E27FC236}">
                <a16:creationId xmlns:a16="http://schemas.microsoft.com/office/drawing/2014/main" id="{FD2C1B0E-D063-49E7-CD4C-CE14A5F0A740}"/>
              </a:ext>
            </a:extLst>
          </p:cNvPr>
          <p:cNvPicPr>
            <a:picLocks noChangeAspect="1"/>
          </p:cNvPicPr>
          <p:nvPr/>
        </p:nvPicPr>
        <p:blipFill>
          <a:blip r:embed="rId7"/>
          <a:stretch>
            <a:fillRect/>
          </a:stretch>
        </p:blipFill>
        <p:spPr>
          <a:xfrm>
            <a:off x="7781928" y="5214055"/>
            <a:ext cx="4019550" cy="1304925"/>
          </a:xfrm>
          <a:prstGeom prst="rect">
            <a:avLst/>
          </a:prstGeom>
        </p:spPr>
      </p:pic>
      <p:pic>
        <p:nvPicPr>
          <p:cNvPr id="15" name="Obraz 14">
            <a:extLst>
              <a:ext uri="{FF2B5EF4-FFF2-40B4-BE49-F238E27FC236}">
                <a16:creationId xmlns:a16="http://schemas.microsoft.com/office/drawing/2014/main" id="{F7A77317-2775-CDBB-7B38-9395E2307B9B}"/>
              </a:ext>
            </a:extLst>
          </p:cNvPr>
          <p:cNvPicPr>
            <a:picLocks noChangeAspect="1"/>
          </p:cNvPicPr>
          <p:nvPr/>
        </p:nvPicPr>
        <p:blipFill>
          <a:blip r:embed="rId8"/>
          <a:stretch>
            <a:fillRect/>
          </a:stretch>
        </p:blipFill>
        <p:spPr>
          <a:xfrm>
            <a:off x="7478843" y="2878138"/>
            <a:ext cx="4086225" cy="1371600"/>
          </a:xfrm>
          <a:prstGeom prst="rect">
            <a:avLst/>
          </a:prstGeom>
        </p:spPr>
      </p:pic>
      <p:sp>
        <p:nvSpPr>
          <p:cNvPr id="6" name="pole tekstowe 5">
            <a:extLst>
              <a:ext uri="{FF2B5EF4-FFF2-40B4-BE49-F238E27FC236}">
                <a16:creationId xmlns:a16="http://schemas.microsoft.com/office/drawing/2014/main" id="{96E2F48B-459A-1CD9-38E8-CEAE76962DAC}"/>
              </a:ext>
            </a:extLst>
          </p:cNvPr>
          <p:cNvSpPr txBox="1"/>
          <p:nvPr/>
        </p:nvSpPr>
        <p:spPr>
          <a:xfrm>
            <a:off x="128587" y="6492875"/>
            <a:ext cx="11934826" cy="369332"/>
          </a:xfrm>
          <a:prstGeom prst="rect">
            <a:avLst/>
          </a:prstGeom>
          <a:noFill/>
        </p:spPr>
        <p:txBody>
          <a:bodyPr wrap="square">
            <a:spAutoFit/>
          </a:bodyPr>
          <a:lstStyle/>
          <a:p>
            <a:r>
              <a:rPr lang="pl-PL" dirty="0">
                <a:hlinkClick r:id="rId9"/>
              </a:rPr>
              <a:t>https://p.lodz.pl/uczelnia/zrownowazony-rozwoj/cele-zrownowazonego-rozwoju-na-pl/cel-10-mniej-nierownosci</a:t>
            </a:r>
            <a:r>
              <a:rPr lang="pl-PL" dirty="0"/>
              <a:t> </a:t>
            </a:r>
          </a:p>
        </p:txBody>
      </p:sp>
    </p:spTree>
    <p:extLst>
      <p:ext uri="{BB962C8B-B14F-4D97-AF65-F5344CB8AC3E}">
        <p14:creationId xmlns:p14="http://schemas.microsoft.com/office/powerpoint/2010/main" val="3008721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637077B-E8B4-5F62-5B2C-FDE2017C7F5C}"/>
              </a:ext>
            </a:extLst>
          </p:cNvPr>
          <p:cNvSpPr>
            <a:spLocks noGrp="1"/>
          </p:cNvSpPr>
          <p:nvPr>
            <p:ph type="title"/>
          </p:nvPr>
        </p:nvSpPr>
        <p:spPr/>
        <p:txBody>
          <a:bodyPr/>
          <a:lstStyle/>
          <a:p>
            <a:r>
              <a:rPr lang="pl-PL" b="1" dirty="0"/>
              <a:t>Cel 11 </a:t>
            </a:r>
            <a:r>
              <a:rPr lang="pl-PL" dirty="0"/>
              <a:t>na Politechnice Łódzkiej</a:t>
            </a:r>
          </a:p>
        </p:txBody>
      </p:sp>
      <p:pic>
        <p:nvPicPr>
          <p:cNvPr id="4" name="Symbol zastępczy zawartości 3" descr="Obraz zawierający tekst, Czcionka, design, zrzut ekranu&#10;&#10;Opis wygenerowany automatycznie">
            <a:extLst>
              <a:ext uri="{FF2B5EF4-FFF2-40B4-BE49-F238E27FC236}">
                <a16:creationId xmlns:a16="http://schemas.microsoft.com/office/drawing/2014/main" id="{B2DD3172-8A98-37FF-620D-63411A0BD230}"/>
              </a:ext>
            </a:extLst>
          </p:cNvPr>
          <p:cNvPicPr>
            <a:picLocks noGrp="1" noChangeAspect="1"/>
          </p:cNvPicPr>
          <p:nvPr>
            <p:ph idx="1"/>
          </p:nvPr>
        </p:nvPicPr>
        <p:blipFill>
          <a:blip r:embed="rId2"/>
          <a:stretch>
            <a:fillRect/>
          </a:stretch>
        </p:blipFill>
        <p:spPr>
          <a:xfrm>
            <a:off x="10083172" y="114467"/>
            <a:ext cx="2025234" cy="2025234"/>
          </a:xfrm>
        </p:spPr>
      </p:pic>
      <p:pic>
        <p:nvPicPr>
          <p:cNvPr id="5" name="Obraz 4">
            <a:extLst>
              <a:ext uri="{FF2B5EF4-FFF2-40B4-BE49-F238E27FC236}">
                <a16:creationId xmlns:a16="http://schemas.microsoft.com/office/drawing/2014/main" id="{FBE1123B-873B-5225-A33C-35E3CB3A13BF}"/>
              </a:ext>
            </a:extLst>
          </p:cNvPr>
          <p:cNvPicPr>
            <a:picLocks noChangeAspect="1"/>
          </p:cNvPicPr>
          <p:nvPr/>
        </p:nvPicPr>
        <p:blipFill>
          <a:blip r:embed="rId3"/>
          <a:stretch>
            <a:fillRect/>
          </a:stretch>
        </p:blipFill>
        <p:spPr>
          <a:xfrm>
            <a:off x="480532" y="1795462"/>
            <a:ext cx="4029075" cy="1362075"/>
          </a:xfrm>
          <a:prstGeom prst="rect">
            <a:avLst/>
          </a:prstGeom>
        </p:spPr>
      </p:pic>
      <p:pic>
        <p:nvPicPr>
          <p:cNvPr id="9" name="Obraz 8">
            <a:extLst>
              <a:ext uri="{FF2B5EF4-FFF2-40B4-BE49-F238E27FC236}">
                <a16:creationId xmlns:a16="http://schemas.microsoft.com/office/drawing/2014/main" id="{E6F16F1B-CB15-C538-96A8-720B312C018A}"/>
              </a:ext>
            </a:extLst>
          </p:cNvPr>
          <p:cNvPicPr>
            <a:picLocks noChangeAspect="1"/>
          </p:cNvPicPr>
          <p:nvPr/>
        </p:nvPicPr>
        <p:blipFill>
          <a:blip r:embed="rId4"/>
          <a:stretch>
            <a:fillRect/>
          </a:stretch>
        </p:blipFill>
        <p:spPr>
          <a:xfrm>
            <a:off x="4095750" y="1441847"/>
            <a:ext cx="3743325" cy="1295400"/>
          </a:xfrm>
          <a:prstGeom prst="rect">
            <a:avLst/>
          </a:prstGeom>
        </p:spPr>
      </p:pic>
      <p:pic>
        <p:nvPicPr>
          <p:cNvPr id="11" name="Obraz 10">
            <a:extLst>
              <a:ext uri="{FF2B5EF4-FFF2-40B4-BE49-F238E27FC236}">
                <a16:creationId xmlns:a16="http://schemas.microsoft.com/office/drawing/2014/main" id="{DC0A1D77-7C79-EBEB-ACA7-ACA7146FA8EC}"/>
              </a:ext>
            </a:extLst>
          </p:cNvPr>
          <p:cNvPicPr>
            <a:picLocks noChangeAspect="1"/>
          </p:cNvPicPr>
          <p:nvPr/>
        </p:nvPicPr>
        <p:blipFill>
          <a:blip r:embed="rId5"/>
          <a:stretch>
            <a:fillRect/>
          </a:stretch>
        </p:blipFill>
        <p:spPr>
          <a:xfrm>
            <a:off x="7682395" y="2525325"/>
            <a:ext cx="4229100" cy="1800225"/>
          </a:xfrm>
          <a:prstGeom prst="rect">
            <a:avLst/>
          </a:prstGeom>
        </p:spPr>
      </p:pic>
      <p:pic>
        <p:nvPicPr>
          <p:cNvPr id="13" name="Obraz 12">
            <a:extLst>
              <a:ext uri="{FF2B5EF4-FFF2-40B4-BE49-F238E27FC236}">
                <a16:creationId xmlns:a16="http://schemas.microsoft.com/office/drawing/2014/main" id="{A2CC0B4B-BF45-F47A-EF43-3BA45D9A81B2}"/>
              </a:ext>
            </a:extLst>
          </p:cNvPr>
          <p:cNvPicPr>
            <a:picLocks noChangeAspect="1"/>
          </p:cNvPicPr>
          <p:nvPr/>
        </p:nvPicPr>
        <p:blipFill>
          <a:blip r:embed="rId6"/>
          <a:stretch>
            <a:fillRect/>
          </a:stretch>
        </p:blipFill>
        <p:spPr>
          <a:xfrm>
            <a:off x="8337572" y="5233987"/>
            <a:ext cx="3724275" cy="1000125"/>
          </a:xfrm>
          <a:prstGeom prst="rect">
            <a:avLst/>
          </a:prstGeom>
        </p:spPr>
      </p:pic>
      <p:pic>
        <p:nvPicPr>
          <p:cNvPr id="15" name="Obraz 14">
            <a:extLst>
              <a:ext uri="{FF2B5EF4-FFF2-40B4-BE49-F238E27FC236}">
                <a16:creationId xmlns:a16="http://schemas.microsoft.com/office/drawing/2014/main" id="{EBCF3F98-B73A-3FDD-39B9-F3863DE3F137}"/>
              </a:ext>
            </a:extLst>
          </p:cNvPr>
          <p:cNvPicPr>
            <a:picLocks noChangeAspect="1"/>
          </p:cNvPicPr>
          <p:nvPr/>
        </p:nvPicPr>
        <p:blipFill>
          <a:blip r:embed="rId7"/>
          <a:stretch>
            <a:fillRect/>
          </a:stretch>
        </p:blipFill>
        <p:spPr>
          <a:xfrm>
            <a:off x="130153" y="4652755"/>
            <a:ext cx="4210050" cy="1619250"/>
          </a:xfrm>
          <a:prstGeom prst="rect">
            <a:avLst/>
          </a:prstGeom>
        </p:spPr>
      </p:pic>
      <p:pic>
        <p:nvPicPr>
          <p:cNvPr id="7" name="Obraz 6">
            <a:extLst>
              <a:ext uri="{FF2B5EF4-FFF2-40B4-BE49-F238E27FC236}">
                <a16:creationId xmlns:a16="http://schemas.microsoft.com/office/drawing/2014/main" id="{3F40647D-A08B-B0EB-F3DA-7B1DFF507FC1}"/>
              </a:ext>
            </a:extLst>
          </p:cNvPr>
          <p:cNvPicPr>
            <a:picLocks noChangeAspect="1"/>
          </p:cNvPicPr>
          <p:nvPr/>
        </p:nvPicPr>
        <p:blipFill>
          <a:blip r:embed="rId8"/>
          <a:stretch>
            <a:fillRect/>
          </a:stretch>
        </p:blipFill>
        <p:spPr>
          <a:xfrm>
            <a:off x="1175404" y="3360710"/>
            <a:ext cx="3924300" cy="1257300"/>
          </a:xfrm>
          <a:prstGeom prst="rect">
            <a:avLst/>
          </a:prstGeom>
        </p:spPr>
      </p:pic>
      <p:pic>
        <p:nvPicPr>
          <p:cNvPr id="17" name="Obraz 16">
            <a:extLst>
              <a:ext uri="{FF2B5EF4-FFF2-40B4-BE49-F238E27FC236}">
                <a16:creationId xmlns:a16="http://schemas.microsoft.com/office/drawing/2014/main" id="{65FFDFCA-D45E-4E91-108D-E9C37B053460}"/>
              </a:ext>
            </a:extLst>
          </p:cNvPr>
          <p:cNvPicPr>
            <a:picLocks noChangeAspect="1"/>
          </p:cNvPicPr>
          <p:nvPr/>
        </p:nvPicPr>
        <p:blipFill>
          <a:blip r:embed="rId9"/>
          <a:stretch>
            <a:fillRect/>
          </a:stretch>
        </p:blipFill>
        <p:spPr>
          <a:xfrm>
            <a:off x="4025095" y="4325550"/>
            <a:ext cx="4000500" cy="1981200"/>
          </a:xfrm>
          <a:prstGeom prst="rect">
            <a:avLst/>
          </a:prstGeom>
        </p:spPr>
      </p:pic>
      <p:sp>
        <p:nvSpPr>
          <p:cNvPr id="6" name="pole tekstowe 5">
            <a:extLst>
              <a:ext uri="{FF2B5EF4-FFF2-40B4-BE49-F238E27FC236}">
                <a16:creationId xmlns:a16="http://schemas.microsoft.com/office/drawing/2014/main" id="{62A1710D-847E-FF8A-44C3-2EF4E17F6DA1}"/>
              </a:ext>
            </a:extLst>
          </p:cNvPr>
          <p:cNvSpPr txBox="1"/>
          <p:nvPr/>
        </p:nvSpPr>
        <p:spPr>
          <a:xfrm>
            <a:off x="229100" y="6228376"/>
            <a:ext cx="11978253" cy="646331"/>
          </a:xfrm>
          <a:prstGeom prst="rect">
            <a:avLst/>
          </a:prstGeom>
          <a:noFill/>
        </p:spPr>
        <p:txBody>
          <a:bodyPr wrap="square">
            <a:spAutoFit/>
          </a:bodyPr>
          <a:lstStyle/>
          <a:p>
            <a:r>
              <a:rPr lang="pl-PL" dirty="0">
                <a:hlinkClick r:id="rId10"/>
              </a:rPr>
              <a:t>https://p.lodz.pl/uczelnia/zrownowazony-rozwoj/cele-zrownowazonego-rozwoju-na-pl/cel-11-zrownowazone-miasta-i-spolecznosci</a:t>
            </a:r>
            <a:r>
              <a:rPr lang="pl-PL" dirty="0"/>
              <a:t> </a:t>
            </a:r>
          </a:p>
        </p:txBody>
      </p:sp>
    </p:spTree>
    <p:extLst>
      <p:ext uri="{BB962C8B-B14F-4D97-AF65-F5344CB8AC3E}">
        <p14:creationId xmlns:p14="http://schemas.microsoft.com/office/powerpoint/2010/main" val="443318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8E5DEE-4D31-F788-8999-41F7FB978D06}"/>
              </a:ext>
            </a:extLst>
          </p:cNvPr>
          <p:cNvSpPr>
            <a:spLocks noGrp="1"/>
          </p:cNvSpPr>
          <p:nvPr>
            <p:ph type="title"/>
          </p:nvPr>
        </p:nvSpPr>
        <p:spPr>
          <a:xfrm>
            <a:off x="838200" y="355600"/>
            <a:ext cx="10515600" cy="1325563"/>
          </a:xfrm>
        </p:spPr>
        <p:txBody>
          <a:bodyPr/>
          <a:lstStyle/>
          <a:p>
            <a:r>
              <a:rPr lang="pl-PL" b="1" dirty="0"/>
              <a:t>Cel 12 </a:t>
            </a:r>
            <a:r>
              <a:rPr lang="pl-PL" dirty="0"/>
              <a:t>na Politechnice Łódzkiej</a:t>
            </a:r>
          </a:p>
        </p:txBody>
      </p:sp>
      <p:pic>
        <p:nvPicPr>
          <p:cNvPr id="4" name="Symbol zastępczy zawartości 3" descr="Obraz zawierający tekst, Czcionka, logo, design&#10;&#10;Opis wygenerowany automatycznie">
            <a:extLst>
              <a:ext uri="{FF2B5EF4-FFF2-40B4-BE49-F238E27FC236}">
                <a16:creationId xmlns:a16="http://schemas.microsoft.com/office/drawing/2014/main" id="{BA9CEA9E-18E2-D399-0122-E2C12A3491CC}"/>
              </a:ext>
            </a:extLst>
          </p:cNvPr>
          <p:cNvPicPr>
            <a:picLocks noGrp="1" noChangeAspect="1"/>
          </p:cNvPicPr>
          <p:nvPr>
            <p:ph idx="1"/>
          </p:nvPr>
        </p:nvPicPr>
        <p:blipFill>
          <a:blip r:embed="rId2"/>
          <a:stretch>
            <a:fillRect/>
          </a:stretch>
        </p:blipFill>
        <p:spPr>
          <a:xfrm>
            <a:off x="9266028" y="66842"/>
            <a:ext cx="2813970" cy="2813970"/>
          </a:xfrm>
        </p:spPr>
      </p:pic>
      <p:pic>
        <p:nvPicPr>
          <p:cNvPr id="5" name="Obraz 4">
            <a:extLst>
              <a:ext uri="{FF2B5EF4-FFF2-40B4-BE49-F238E27FC236}">
                <a16:creationId xmlns:a16="http://schemas.microsoft.com/office/drawing/2014/main" id="{231E6F4C-22BD-9AF8-2346-A08E6A3FA123}"/>
              </a:ext>
            </a:extLst>
          </p:cNvPr>
          <p:cNvPicPr>
            <a:picLocks noChangeAspect="1"/>
          </p:cNvPicPr>
          <p:nvPr/>
        </p:nvPicPr>
        <p:blipFill>
          <a:blip r:embed="rId3"/>
          <a:stretch>
            <a:fillRect/>
          </a:stretch>
        </p:blipFill>
        <p:spPr>
          <a:xfrm>
            <a:off x="522068" y="1945817"/>
            <a:ext cx="4086225" cy="1323975"/>
          </a:xfrm>
          <a:prstGeom prst="rect">
            <a:avLst/>
          </a:prstGeom>
        </p:spPr>
      </p:pic>
      <p:pic>
        <p:nvPicPr>
          <p:cNvPr id="7" name="Obraz 6">
            <a:extLst>
              <a:ext uri="{FF2B5EF4-FFF2-40B4-BE49-F238E27FC236}">
                <a16:creationId xmlns:a16="http://schemas.microsoft.com/office/drawing/2014/main" id="{01981B7C-4330-BDF9-501A-9BF264EA7D12}"/>
              </a:ext>
            </a:extLst>
          </p:cNvPr>
          <p:cNvPicPr>
            <a:picLocks noChangeAspect="1"/>
          </p:cNvPicPr>
          <p:nvPr/>
        </p:nvPicPr>
        <p:blipFill>
          <a:blip r:embed="rId4"/>
          <a:srcRect t="10313"/>
          <a:stretch/>
        </p:blipFill>
        <p:spPr>
          <a:xfrm>
            <a:off x="3647417" y="3271641"/>
            <a:ext cx="4152900" cy="948240"/>
          </a:xfrm>
          <a:prstGeom prst="rect">
            <a:avLst/>
          </a:prstGeom>
        </p:spPr>
      </p:pic>
      <p:pic>
        <p:nvPicPr>
          <p:cNvPr id="13" name="Obraz 12">
            <a:extLst>
              <a:ext uri="{FF2B5EF4-FFF2-40B4-BE49-F238E27FC236}">
                <a16:creationId xmlns:a16="http://schemas.microsoft.com/office/drawing/2014/main" id="{6DBB70D5-6D60-C49C-1486-F1078D0A4474}"/>
              </a:ext>
            </a:extLst>
          </p:cNvPr>
          <p:cNvPicPr>
            <a:picLocks noChangeAspect="1"/>
          </p:cNvPicPr>
          <p:nvPr/>
        </p:nvPicPr>
        <p:blipFill>
          <a:blip r:embed="rId5"/>
          <a:stretch>
            <a:fillRect/>
          </a:stretch>
        </p:blipFill>
        <p:spPr>
          <a:xfrm>
            <a:off x="4719637" y="1628943"/>
            <a:ext cx="3952875" cy="1352550"/>
          </a:xfrm>
          <a:prstGeom prst="rect">
            <a:avLst/>
          </a:prstGeom>
        </p:spPr>
      </p:pic>
      <p:pic>
        <p:nvPicPr>
          <p:cNvPr id="15" name="Obraz 14">
            <a:extLst>
              <a:ext uri="{FF2B5EF4-FFF2-40B4-BE49-F238E27FC236}">
                <a16:creationId xmlns:a16="http://schemas.microsoft.com/office/drawing/2014/main" id="{D6C22E11-3226-1B47-8A90-BBB25F733DD8}"/>
              </a:ext>
            </a:extLst>
          </p:cNvPr>
          <p:cNvPicPr>
            <a:picLocks noChangeAspect="1"/>
          </p:cNvPicPr>
          <p:nvPr/>
        </p:nvPicPr>
        <p:blipFill>
          <a:blip r:embed="rId6"/>
          <a:stretch>
            <a:fillRect/>
          </a:stretch>
        </p:blipFill>
        <p:spPr>
          <a:xfrm>
            <a:off x="8346198" y="4679076"/>
            <a:ext cx="3733800" cy="1323975"/>
          </a:xfrm>
          <a:prstGeom prst="rect">
            <a:avLst/>
          </a:prstGeom>
        </p:spPr>
      </p:pic>
      <p:pic>
        <p:nvPicPr>
          <p:cNvPr id="19" name="Obraz 18">
            <a:extLst>
              <a:ext uri="{FF2B5EF4-FFF2-40B4-BE49-F238E27FC236}">
                <a16:creationId xmlns:a16="http://schemas.microsoft.com/office/drawing/2014/main" id="{05A62C3E-2E84-8886-7A4A-6DA4F578AF0F}"/>
              </a:ext>
            </a:extLst>
          </p:cNvPr>
          <p:cNvPicPr>
            <a:picLocks noChangeAspect="1"/>
          </p:cNvPicPr>
          <p:nvPr/>
        </p:nvPicPr>
        <p:blipFill>
          <a:blip r:embed="rId7"/>
          <a:stretch>
            <a:fillRect/>
          </a:stretch>
        </p:blipFill>
        <p:spPr>
          <a:xfrm>
            <a:off x="0" y="3588208"/>
            <a:ext cx="3705225" cy="1981200"/>
          </a:xfrm>
          <a:prstGeom prst="rect">
            <a:avLst/>
          </a:prstGeom>
        </p:spPr>
      </p:pic>
      <p:pic>
        <p:nvPicPr>
          <p:cNvPr id="9" name="Obraz 8">
            <a:extLst>
              <a:ext uri="{FF2B5EF4-FFF2-40B4-BE49-F238E27FC236}">
                <a16:creationId xmlns:a16="http://schemas.microsoft.com/office/drawing/2014/main" id="{4C3A5B27-7E3D-9CB8-AC7B-04673B6D9171}"/>
              </a:ext>
            </a:extLst>
          </p:cNvPr>
          <p:cNvPicPr>
            <a:picLocks noChangeAspect="1"/>
          </p:cNvPicPr>
          <p:nvPr/>
        </p:nvPicPr>
        <p:blipFill>
          <a:blip r:embed="rId8"/>
          <a:stretch>
            <a:fillRect/>
          </a:stretch>
        </p:blipFill>
        <p:spPr>
          <a:xfrm>
            <a:off x="3371812" y="4862930"/>
            <a:ext cx="4505325" cy="1266825"/>
          </a:xfrm>
          <a:prstGeom prst="rect">
            <a:avLst/>
          </a:prstGeom>
        </p:spPr>
      </p:pic>
      <p:sp>
        <p:nvSpPr>
          <p:cNvPr id="6" name="pole tekstowe 5">
            <a:extLst>
              <a:ext uri="{FF2B5EF4-FFF2-40B4-BE49-F238E27FC236}">
                <a16:creationId xmlns:a16="http://schemas.microsoft.com/office/drawing/2014/main" id="{344EF868-BFA6-BA50-D816-394E3B165F75}"/>
              </a:ext>
            </a:extLst>
          </p:cNvPr>
          <p:cNvSpPr txBox="1"/>
          <p:nvPr/>
        </p:nvSpPr>
        <p:spPr>
          <a:xfrm>
            <a:off x="162008" y="6103321"/>
            <a:ext cx="11867983" cy="646331"/>
          </a:xfrm>
          <a:prstGeom prst="rect">
            <a:avLst/>
          </a:prstGeom>
          <a:noFill/>
        </p:spPr>
        <p:txBody>
          <a:bodyPr wrap="square">
            <a:spAutoFit/>
          </a:bodyPr>
          <a:lstStyle/>
          <a:p>
            <a:r>
              <a:rPr lang="pl-PL" dirty="0">
                <a:hlinkClick r:id="rId9"/>
              </a:rPr>
              <a:t>https://p.lodz.pl/uczelnia/zrownowazony-rozwoj/cele-zrownowazonego-rozwoju-na-pl/cel-12-odpowiedzialna-konsumpcja-i-produkcja</a:t>
            </a:r>
            <a:r>
              <a:rPr lang="pl-PL" dirty="0"/>
              <a:t> </a:t>
            </a:r>
          </a:p>
        </p:txBody>
      </p:sp>
      <p:pic>
        <p:nvPicPr>
          <p:cNvPr id="11" name="Obraz 10">
            <a:extLst>
              <a:ext uri="{FF2B5EF4-FFF2-40B4-BE49-F238E27FC236}">
                <a16:creationId xmlns:a16="http://schemas.microsoft.com/office/drawing/2014/main" id="{119B2AA1-3079-C41C-2D2D-B788E31B4D00}"/>
              </a:ext>
            </a:extLst>
          </p:cNvPr>
          <p:cNvPicPr>
            <a:picLocks noChangeAspect="1"/>
          </p:cNvPicPr>
          <p:nvPr/>
        </p:nvPicPr>
        <p:blipFill>
          <a:blip r:embed="rId10"/>
          <a:srcRect r="6810"/>
          <a:stretch>
            <a:fillRect/>
          </a:stretch>
        </p:blipFill>
        <p:spPr>
          <a:xfrm>
            <a:off x="4329358" y="4340939"/>
            <a:ext cx="3816815" cy="1000125"/>
          </a:xfrm>
          <a:prstGeom prst="rect">
            <a:avLst/>
          </a:prstGeom>
        </p:spPr>
      </p:pic>
      <p:pic>
        <p:nvPicPr>
          <p:cNvPr id="17" name="Obraz 16">
            <a:extLst>
              <a:ext uri="{FF2B5EF4-FFF2-40B4-BE49-F238E27FC236}">
                <a16:creationId xmlns:a16="http://schemas.microsoft.com/office/drawing/2014/main" id="{CD453219-39FE-0032-A0D5-60B298D5FF32}"/>
              </a:ext>
            </a:extLst>
          </p:cNvPr>
          <p:cNvPicPr>
            <a:picLocks noChangeAspect="1"/>
          </p:cNvPicPr>
          <p:nvPr/>
        </p:nvPicPr>
        <p:blipFill>
          <a:blip r:embed="rId11"/>
          <a:stretch>
            <a:fillRect/>
          </a:stretch>
        </p:blipFill>
        <p:spPr>
          <a:xfrm>
            <a:off x="8146173" y="2961257"/>
            <a:ext cx="3933825" cy="1581150"/>
          </a:xfrm>
          <a:prstGeom prst="rect">
            <a:avLst/>
          </a:prstGeom>
        </p:spPr>
      </p:pic>
    </p:spTree>
    <p:extLst>
      <p:ext uri="{BB962C8B-B14F-4D97-AF65-F5344CB8AC3E}">
        <p14:creationId xmlns:p14="http://schemas.microsoft.com/office/powerpoint/2010/main" val="2425183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0C7B232-0902-15B0-617F-7E52B23E9B60}"/>
              </a:ext>
            </a:extLst>
          </p:cNvPr>
          <p:cNvSpPr>
            <a:spLocks noGrp="1"/>
          </p:cNvSpPr>
          <p:nvPr>
            <p:ph type="title"/>
          </p:nvPr>
        </p:nvSpPr>
        <p:spPr/>
        <p:txBody>
          <a:bodyPr/>
          <a:lstStyle/>
          <a:p>
            <a:r>
              <a:rPr lang="pl-PL" b="1" dirty="0"/>
              <a:t>Cel 13 </a:t>
            </a:r>
            <a:r>
              <a:rPr lang="pl-PL" dirty="0"/>
              <a:t>na Politechnice Łódzkiej</a:t>
            </a:r>
          </a:p>
        </p:txBody>
      </p:sp>
      <p:pic>
        <p:nvPicPr>
          <p:cNvPr id="4" name="Symbol zastępczy zawartości 3" descr="Obraz zawierający tekst, Czcionka, Grafika, projekt graficzny&#10;&#10;Opis wygenerowany automatycznie">
            <a:extLst>
              <a:ext uri="{FF2B5EF4-FFF2-40B4-BE49-F238E27FC236}">
                <a16:creationId xmlns:a16="http://schemas.microsoft.com/office/drawing/2014/main" id="{1191D195-A663-9653-93CB-0FAA0E8A8D98}"/>
              </a:ext>
            </a:extLst>
          </p:cNvPr>
          <p:cNvPicPr>
            <a:picLocks noGrp="1" noChangeAspect="1"/>
          </p:cNvPicPr>
          <p:nvPr>
            <p:ph idx="1"/>
          </p:nvPr>
        </p:nvPicPr>
        <p:blipFill>
          <a:blip r:embed="rId2"/>
          <a:stretch>
            <a:fillRect/>
          </a:stretch>
        </p:blipFill>
        <p:spPr>
          <a:xfrm>
            <a:off x="9281068" y="82049"/>
            <a:ext cx="2827338" cy="2827338"/>
          </a:xfrm>
        </p:spPr>
      </p:pic>
      <p:pic>
        <p:nvPicPr>
          <p:cNvPr id="9" name="Obraz 8">
            <a:extLst>
              <a:ext uri="{FF2B5EF4-FFF2-40B4-BE49-F238E27FC236}">
                <a16:creationId xmlns:a16="http://schemas.microsoft.com/office/drawing/2014/main" id="{C7BAB902-CE64-E0D4-657D-F9FD38C3AF75}"/>
              </a:ext>
            </a:extLst>
          </p:cNvPr>
          <p:cNvPicPr>
            <a:picLocks noChangeAspect="1"/>
          </p:cNvPicPr>
          <p:nvPr/>
        </p:nvPicPr>
        <p:blipFill>
          <a:blip r:embed="rId3"/>
          <a:stretch>
            <a:fillRect/>
          </a:stretch>
        </p:blipFill>
        <p:spPr>
          <a:xfrm>
            <a:off x="386176" y="1480514"/>
            <a:ext cx="4152900" cy="1323975"/>
          </a:xfrm>
          <a:prstGeom prst="rect">
            <a:avLst/>
          </a:prstGeom>
        </p:spPr>
      </p:pic>
      <p:pic>
        <p:nvPicPr>
          <p:cNvPr id="11" name="Obraz 10">
            <a:extLst>
              <a:ext uri="{FF2B5EF4-FFF2-40B4-BE49-F238E27FC236}">
                <a16:creationId xmlns:a16="http://schemas.microsoft.com/office/drawing/2014/main" id="{CB06C525-A8F4-DBB4-E2C2-48C773ED0292}"/>
              </a:ext>
            </a:extLst>
          </p:cNvPr>
          <p:cNvPicPr>
            <a:picLocks noChangeAspect="1"/>
          </p:cNvPicPr>
          <p:nvPr/>
        </p:nvPicPr>
        <p:blipFill>
          <a:blip r:embed="rId4"/>
          <a:stretch>
            <a:fillRect/>
          </a:stretch>
        </p:blipFill>
        <p:spPr>
          <a:xfrm>
            <a:off x="215042" y="2804489"/>
            <a:ext cx="4238625" cy="1666875"/>
          </a:xfrm>
          <a:prstGeom prst="rect">
            <a:avLst/>
          </a:prstGeom>
        </p:spPr>
      </p:pic>
      <p:pic>
        <p:nvPicPr>
          <p:cNvPr id="13" name="Obraz 12">
            <a:extLst>
              <a:ext uri="{FF2B5EF4-FFF2-40B4-BE49-F238E27FC236}">
                <a16:creationId xmlns:a16="http://schemas.microsoft.com/office/drawing/2014/main" id="{FDC5FFCD-B7F5-B801-3117-434A5AEE036B}"/>
              </a:ext>
            </a:extLst>
          </p:cNvPr>
          <p:cNvPicPr>
            <a:picLocks noChangeAspect="1"/>
          </p:cNvPicPr>
          <p:nvPr/>
        </p:nvPicPr>
        <p:blipFill>
          <a:blip r:embed="rId5"/>
          <a:stretch>
            <a:fillRect/>
          </a:stretch>
        </p:blipFill>
        <p:spPr>
          <a:xfrm>
            <a:off x="4539076" y="4024989"/>
            <a:ext cx="3895725" cy="1028700"/>
          </a:xfrm>
          <a:prstGeom prst="rect">
            <a:avLst/>
          </a:prstGeom>
        </p:spPr>
      </p:pic>
      <p:pic>
        <p:nvPicPr>
          <p:cNvPr id="15" name="Obraz 14">
            <a:extLst>
              <a:ext uri="{FF2B5EF4-FFF2-40B4-BE49-F238E27FC236}">
                <a16:creationId xmlns:a16="http://schemas.microsoft.com/office/drawing/2014/main" id="{2EEE54A5-B892-2A8B-C5A1-848A94CE0A71}"/>
              </a:ext>
            </a:extLst>
          </p:cNvPr>
          <p:cNvPicPr>
            <a:picLocks noChangeAspect="1"/>
          </p:cNvPicPr>
          <p:nvPr/>
        </p:nvPicPr>
        <p:blipFill>
          <a:blip r:embed="rId6"/>
          <a:stretch>
            <a:fillRect/>
          </a:stretch>
        </p:blipFill>
        <p:spPr>
          <a:xfrm>
            <a:off x="4705350" y="1577118"/>
            <a:ext cx="4019550" cy="1352550"/>
          </a:xfrm>
          <a:prstGeom prst="rect">
            <a:avLst/>
          </a:prstGeom>
        </p:spPr>
      </p:pic>
      <p:pic>
        <p:nvPicPr>
          <p:cNvPr id="7" name="Obraz 6">
            <a:extLst>
              <a:ext uri="{FF2B5EF4-FFF2-40B4-BE49-F238E27FC236}">
                <a16:creationId xmlns:a16="http://schemas.microsoft.com/office/drawing/2014/main" id="{5E12F6AF-8A88-F85D-3184-D9D79B7DEC23}"/>
              </a:ext>
            </a:extLst>
          </p:cNvPr>
          <p:cNvPicPr>
            <a:picLocks noChangeAspect="1"/>
          </p:cNvPicPr>
          <p:nvPr/>
        </p:nvPicPr>
        <p:blipFill>
          <a:blip r:embed="rId7"/>
          <a:stretch>
            <a:fillRect/>
          </a:stretch>
        </p:blipFill>
        <p:spPr>
          <a:xfrm>
            <a:off x="7690708" y="4910030"/>
            <a:ext cx="4286250" cy="1400175"/>
          </a:xfrm>
          <a:prstGeom prst="rect">
            <a:avLst/>
          </a:prstGeom>
        </p:spPr>
      </p:pic>
      <p:pic>
        <p:nvPicPr>
          <p:cNvPr id="17" name="Obraz 16">
            <a:extLst>
              <a:ext uri="{FF2B5EF4-FFF2-40B4-BE49-F238E27FC236}">
                <a16:creationId xmlns:a16="http://schemas.microsoft.com/office/drawing/2014/main" id="{2B5CCFA0-AE3A-32B4-69AE-5214DCA89AB8}"/>
              </a:ext>
            </a:extLst>
          </p:cNvPr>
          <p:cNvPicPr>
            <a:picLocks noChangeAspect="1"/>
          </p:cNvPicPr>
          <p:nvPr/>
        </p:nvPicPr>
        <p:blipFill>
          <a:blip r:embed="rId8"/>
          <a:stretch>
            <a:fillRect/>
          </a:stretch>
        </p:blipFill>
        <p:spPr>
          <a:xfrm>
            <a:off x="652876" y="4582148"/>
            <a:ext cx="3619500" cy="1590675"/>
          </a:xfrm>
          <a:prstGeom prst="rect">
            <a:avLst/>
          </a:prstGeom>
        </p:spPr>
      </p:pic>
      <p:sp>
        <p:nvSpPr>
          <p:cNvPr id="6" name="pole tekstowe 5">
            <a:extLst>
              <a:ext uri="{FF2B5EF4-FFF2-40B4-BE49-F238E27FC236}">
                <a16:creationId xmlns:a16="http://schemas.microsoft.com/office/drawing/2014/main" id="{2E2E40A6-FEE3-EA51-FA82-D1FBCEE36B0A}"/>
              </a:ext>
            </a:extLst>
          </p:cNvPr>
          <p:cNvSpPr txBox="1"/>
          <p:nvPr/>
        </p:nvSpPr>
        <p:spPr>
          <a:xfrm>
            <a:off x="215042" y="6149010"/>
            <a:ext cx="11549269" cy="646331"/>
          </a:xfrm>
          <a:prstGeom prst="rect">
            <a:avLst/>
          </a:prstGeom>
          <a:noFill/>
        </p:spPr>
        <p:txBody>
          <a:bodyPr wrap="square">
            <a:spAutoFit/>
          </a:bodyPr>
          <a:lstStyle/>
          <a:p>
            <a:r>
              <a:rPr lang="pl-PL" dirty="0">
                <a:hlinkClick r:id="rId9"/>
              </a:rPr>
              <a:t>https://p.lodz.pl/uczelnia/zrownowazony-rozwoj/cele-zrownowazonego-rozwoju-na-pl/cel-13-dzialania-w-dziedzinie-klimatu</a:t>
            </a:r>
            <a:r>
              <a:rPr lang="pl-PL" dirty="0"/>
              <a:t> </a:t>
            </a:r>
          </a:p>
        </p:txBody>
      </p:sp>
      <p:pic>
        <p:nvPicPr>
          <p:cNvPr id="5" name="Obraz 4">
            <a:extLst>
              <a:ext uri="{FF2B5EF4-FFF2-40B4-BE49-F238E27FC236}">
                <a16:creationId xmlns:a16="http://schemas.microsoft.com/office/drawing/2014/main" id="{6A44C2FC-5590-8E1B-F129-92D8DF01C51B}"/>
              </a:ext>
            </a:extLst>
          </p:cNvPr>
          <p:cNvPicPr>
            <a:picLocks noChangeAspect="1"/>
          </p:cNvPicPr>
          <p:nvPr/>
        </p:nvPicPr>
        <p:blipFill>
          <a:blip r:embed="rId10"/>
          <a:stretch>
            <a:fillRect/>
          </a:stretch>
        </p:blipFill>
        <p:spPr>
          <a:xfrm>
            <a:off x="7305675" y="2983957"/>
            <a:ext cx="4333875" cy="1295400"/>
          </a:xfrm>
          <a:prstGeom prst="rect">
            <a:avLst/>
          </a:prstGeom>
        </p:spPr>
      </p:pic>
    </p:spTree>
    <p:extLst>
      <p:ext uri="{BB962C8B-B14F-4D97-AF65-F5344CB8AC3E}">
        <p14:creationId xmlns:p14="http://schemas.microsoft.com/office/powerpoint/2010/main" val="1805370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D425F9-3F92-D9D5-1AB8-C71C8A33162D}"/>
              </a:ext>
            </a:extLst>
          </p:cNvPr>
          <p:cNvSpPr>
            <a:spLocks noGrp="1"/>
          </p:cNvSpPr>
          <p:nvPr>
            <p:ph type="title"/>
          </p:nvPr>
        </p:nvSpPr>
        <p:spPr/>
        <p:txBody>
          <a:bodyPr/>
          <a:lstStyle/>
          <a:p>
            <a:r>
              <a:rPr lang="pl-PL" b="1" dirty="0"/>
              <a:t>Cel 14 </a:t>
            </a:r>
            <a:r>
              <a:rPr lang="pl-PL" dirty="0"/>
              <a:t>na Politechnice Łódzkiej</a:t>
            </a:r>
          </a:p>
        </p:txBody>
      </p:sp>
      <p:pic>
        <p:nvPicPr>
          <p:cNvPr id="4" name="Symbol zastępczy zawartości 3" descr="Obraz zawierający tekst, Czcionka, ryby, Grafika&#10;&#10;Opis wygenerowany automatycznie">
            <a:extLst>
              <a:ext uri="{FF2B5EF4-FFF2-40B4-BE49-F238E27FC236}">
                <a16:creationId xmlns:a16="http://schemas.microsoft.com/office/drawing/2014/main" id="{1115DA59-D13D-6686-5460-17743BE04356}"/>
              </a:ext>
            </a:extLst>
          </p:cNvPr>
          <p:cNvPicPr>
            <a:picLocks noGrp="1" noChangeAspect="1"/>
          </p:cNvPicPr>
          <p:nvPr>
            <p:ph idx="1"/>
          </p:nvPr>
        </p:nvPicPr>
        <p:blipFill>
          <a:blip r:embed="rId2"/>
          <a:stretch>
            <a:fillRect/>
          </a:stretch>
        </p:blipFill>
        <p:spPr>
          <a:xfrm>
            <a:off x="9668751" y="101099"/>
            <a:ext cx="2426286" cy="2426286"/>
          </a:xfrm>
        </p:spPr>
      </p:pic>
      <p:pic>
        <p:nvPicPr>
          <p:cNvPr id="5" name="Obraz 4">
            <a:extLst>
              <a:ext uri="{FF2B5EF4-FFF2-40B4-BE49-F238E27FC236}">
                <a16:creationId xmlns:a16="http://schemas.microsoft.com/office/drawing/2014/main" id="{1BB41A1B-DE20-F7AC-A21D-6F0DDCBECA2E}"/>
              </a:ext>
            </a:extLst>
          </p:cNvPr>
          <p:cNvPicPr>
            <a:picLocks noChangeAspect="1"/>
          </p:cNvPicPr>
          <p:nvPr/>
        </p:nvPicPr>
        <p:blipFill>
          <a:blip r:embed="rId3"/>
          <a:stretch>
            <a:fillRect/>
          </a:stretch>
        </p:blipFill>
        <p:spPr>
          <a:xfrm>
            <a:off x="657225" y="2124075"/>
            <a:ext cx="3829050" cy="1304925"/>
          </a:xfrm>
          <a:prstGeom prst="rect">
            <a:avLst/>
          </a:prstGeom>
        </p:spPr>
      </p:pic>
      <p:sp>
        <p:nvSpPr>
          <p:cNvPr id="6" name="pole tekstowe 5">
            <a:extLst>
              <a:ext uri="{FF2B5EF4-FFF2-40B4-BE49-F238E27FC236}">
                <a16:creationId xmlns:a16="http://schemas.microsoft.com/office/drawing/2014/main" id="{B67FBFC0-7995-0761-D107-BCA25E30B565}"/>
              </a:ext>
            </a:extLst>
          </p:cNvPr>
          <p:cNvSpPr txBox="1"/>
          <p:nvPr/>
        </p:nvSpPr>
        <p:spPr>
          <a:xfrm>
            <a:off x="377094" y="6308209"/>
            <a:ext cx="11437812" cy="369332"/>
          </a:xfrm>
          <a:prstGeom prst="rect">
            <a:avLst/>
          </a:prstGeom>
          <a:noFill/>
        </p:spPr>
        <p:txBody>
          <a:bodyPr wrap="square">
            <a:spAutoFit/>
          </a:bodyPr>
          <a:lstStyle/>
          <a:p>
            <a:r>
              <a:rPr lang="pl-PL" dirty="0">
                <a:hlinkClick r:id="rId4"/>
              </a:rPr>
              <a:t>https://p.lodz.pl/uczelnia/zrownowazony-rozwoj/cele-zrownowazonego-rozwoju-na-pl/cel-14-zycie-pod-woda</a:t>
            </a:r>
            <a:r>
              <a:rPr lang="pl-PL" dirty="0"/>
              <a:t> </a:t>
            </a:r>
          </a:p>
        </p:txBody>
      </p:sp>
    </p:spTree>
    <p:extLst>
      <p:ext uri="{BB962C8B-B14F-4D97-AF65-F5344CB8AC3E}">
        <p14:creationId xmlns:p14="http://schemas.microsoft.com/office/powerpoint/2010/main" val="2658915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EC2589-5949-0BC5-4B3B-76C87380B6DE}"/>
              </a:ext>
            </a:extLst>
          </p:cNvPr>
          <p:cNvSpPr>
            <a:spLocks noGrp="1"/>
          </p:cNvSpPr>
          <p:nvPr>
            <p:ph type="title"/>
          </p:nvPr>
        </p:nvSpPr>
        <p:spPr/>
        <p:txBody>
          <a:bodyPr/>
          <a:lstStyle/>
          <a:p>
            <a:r>
              <a:rPr lang="pl-PL" b="1" dirty="0"/>
              <a:t>Cel 15 </a:t>
            </a:r>
            <a:r>
              <a:rPr lang="pl-PL" dirty="0"/>
              <a:t>na Politechnice Łódzkiej</a:t>
            </a:r>
          </a:p>
        </p:txBody>
      </p:sp>
      <p:pic>
        <p:nvPicPr>
          <p:cNvPr id="4" name="Symbol zastępczy zawartości 3" descr="Obraz zawierający tekst, Grafika, projekt graficzny, Czcionka&#10;&#10;Opis wygenerowany automatycznie">
            <a:extLst>
              <a:ext uri="{FF2B5EF4-FFF2-40B4-BE49-F238E27FC236}">
                <a16:creationId xmlns:a16="http://schemas.microsoft.com/office/drawing/2014/main" id="{D0B50FD9-94FC-D99D-6EF4-A030AC75EEB7}"/>
              </a:ext>
            </a:extLst>
          </p:cNvPr>
          <p:cNvPicPr>
            <a:picLocks noGrp="1" noChangeAspect="1"/>
          </p:cNvPicPr>
          <p:nvPr>
            <p:ph idx="1"/>
          </p:nvPr>
        </p:nvPicPr>
        <p:blipFill>
          <a:blip r:embed="rId2"/>
          <a:stretch>
            <a:fillRect/>
          </a:stretch>
        </p:blipFill>
        <p:spPr>
          <a:xfrm>
            <a:off x="9658228" y="115178"/>
            <a:ext cx="2439654" cy="2439654"/>
          </a:xfrm>
        </p:spPr>
      </p:pic>
      <p:pic>
        <p:nvPicPr>
          <p:cNvPr id="5" name="Obraz 4">
            <a:extLst>
              <a:ext uri="{FF2B5EF4-FFF2-40B4-BE49-F238E27FC236}">
                <a16:creationId xmlns:a16="http://schemas.microsoft.com/office/drawing/2014/main" id="{A64BCF5E-5FB4-E913-DF55-E2699B595768}"/>
              </a:ext>
            </a:extLst>
          </p:cNvPr>
          <p:cNvPicPr>
            <a:picLocks noChangeAspect="1"/>
          </p:cNvPicPr>
          <p:nvPr/>
        </p:nvPicPr>
        <p:blipFill>
          <a:blip r:embed="rId3"/>
          <a:stretch>
            <a:fillRect/>
          </a:stretch>
        </p:blipFill>
        <p:spPr>
          <a:xfrm>
            <a:off x="385762" y="1783307"/>
            <a:ext cx="3781425" cy="1333500"/>
          </a:xfrm>
          <a:prstGeom prst="rect">
            <a:avLst/>
          </a:prstGeom>
        </p:spPr>
      </p:pic>
      <p:pic>
        <p:nvPicPr>
          <p:cNvPr id="7" name="Obraz 6">
            <a:extLst>
              <a:ext uri="{FF2B5EF4-FFF2-40B4-BE49-F238E27FC236}">
                <a16:creationId xmlns:a16="http://schemas.microsoft.com/office/drawing/2014/main" id="{C64E12D2-24C3-3A47-9B86-4633961D9B60}"/>
              </a:ext>
            </a:extLst>
          </p:cNvPr>
          <p:cNvPicPr>
            <a:picLocks noChangeAspect="1"/>
          </p:cNvPicPr>
          <p:nvPr/>
        </p:nvPicPr>
        <p:blipFill>
          <a:blip r:embed="rId4"/>
          <a:stretch>
            <a:fillRect/>
          </a:stretch>
        </p:blipFill>
        <p:spPr>
          <a:xfrm>
            <a:off x="4512407" y="1592807"/>
            <a:ext cx="4057650" cy="962025"/>
          </a:xfrm>
          <a:prstGeom prst="rect">
            <a:avLst/>
          </a:prstGeom>
        </p:spPr>
      </p:pic>
      <p:pic>
        <p:nvPicPr>
          <p:cNvPr id="9" name="Obraz 8">
            <a:extLst>
              <a:ext uri="{FF2B5EF4-FFF2-40B4-BE49-F238E27FC236}">
                <a16:creationId xmlns:a16="http://schemas.microsoft.com/office/drawing/2014/main" id="{1B2D0C31-95AB-AEDB-E661-BE7FB54047E5}"/>
              </a:ext>
            </a:extLst>
          </p:cNvPr>
          <p:cNvPicPr>
            <a:picLocks noChangeAspect="1"/>
          </p:cNvPicPr>
          <p:nvPr/>
        </p:nvPicPr>
        <p:blipFill>
          <a:blip r:embed="rId5"/>
          <a:stretch>
            <a:fillRect/>
          </a:stretch>
        </p:blipFill>
        <p:spPr>
          <a:xfrm>
            <a:off x="5265007" y="2757487"/>
            <a:ext cx="4086225" cy="1343025"/>
          </a:xfrm>
          <a:prstGeom prst="rect">
            <a:avLst/>
          </a:prstGeom>
        </p:spPr>
      </p:pic>
      <p:pic>
        <p:nvPicPr>
          <p:cNvPr id="11" name="Obraz 10">
            <a:extLst>
              <a:ext uri="{FF2B5EF4-FFF2-40B4-BE49-F238E27FC236}">
                <a16:creationId xmlns:a16="http://schemas.microsoft.com/office/drawing/2014/main" id="{DFAFD502-CF52-1CB8-DED4-6A60CA1D9A77}"/>
              </a:ext>
            </a:extLst>
          </p:cNvPr>
          <p:cNvPicPr>
            <a:picLocks noChangeAspect="1"/>
          </p:cNvPicPr>
          <p:nvPr/>
        </p:nvPicPr>
        <p:blipFill>
          <a:blip r:embed="rId6"/>
          <a:stretch>
            <a:fillRect/>
          </a:stretch>
        </p:blipFill>
        <p:spPr>
          <a:xfrm>
            <a:off x="664307" y="3209426"/>
            <a:ext cx="4219575" cy="1647825"/>
          </a:xfrm>
          <a:prstGeom prst="rect">
            <a:avLst/>
          </a:prstGeom>
        </p:spPr>
      </p:pic>
      <p:pic>
        <p:nvPicPr>
          <p:cNvPr id="13" name="Obraz 12">
            <a:extLst>
              <a:ext uri="{FF2B5EF4-FFF2-40B4-BE49-F238E27FC236}">
                <a16:creationId xmlns:a16="http://schemas.microsoft.com/office/drawing/2014/main" id="{6C24110E-C8F8-15E4-48F3-657388094581}"/>
              </a:ext>
            </a:extLst>
          </p:cNvPr>
          <p:cNvPicPr>
            <a:picLocks noChangeAspect="1"/>
          </p:cNvPicPr>
          <p:nvPr/>
        </p:nvPicPr>
        <p:blipFill>
          <a:blip r:embed="rId7"/>
          <a:stretch>
            <a:fillRect/>
          </a:stretch>
        </p:blipFill>
        <p:spPr>
          <a:xfrm>
            <a:off x="7222394" y="4074604"/>
            <a:ext cx="4257675" cy="1323975"/>
          </a:xfrm>
          <a:prstGeom prst="rect">
            <a:avLst/>
          </a:prstGeom>
        </p:spPr>
      </p:pic>
      <p:pic>
        <p:nvPicPr>
          <p:cNvPr id="15" name="Obraz 14">
            <a:extLst>
              <a:ext uri="{FF2B5EF4-FFF2-40B4-BE49-F238E27FC236}">
                <a16:creationId xmlns:a16="http://schemas.microsoft.com/office/drawing/2014/main" id="{421E674A-9C88-2C7E-4B3A-4026CDF28A8B}"/>
              </a:ext>
            </a:extLst>
          </p:cNvPr>
          <p:cNvPicPr>
            <a:picLocks noChangeAspect="1"/>
          </p:cNvPicPr>
          <p:nvPr/>
        </p:nvPicPr>
        <p:blipFill>
          <a:blip r:embed="rId8"/>
          <a:stretch>
            <a:fillRect/>
          </a:stretch>
        </p:blipFill>
        <p:spPr>
          <a:xfrm>
            <a:off x="228600" y="4896524"/>
            <a:ext cx="4391025" cy="1619250"/>
          </a:xfrm>
          <a:prstGeom prst="rect">
            <a:avLst/>
          </a:prstGeom>
        </p:spPr>
      </p:pic>
      <p:pic>
        <p:nvPicPr>
          <p:cNvPr id="17" name="Obraz 16">
            <a:extLst>
              <a:ext uri="{FF2B5EF4-FFF2-40B4-BE49-F238E27FC236}">
                <a16:creationId xmlns:a16="http://schemas.microsoft.com/office/drawing/2014/main" id="{FBCCFFCD-1EB7-FD60-8F43-E79E05615223}"/>
              </a:ext>
            </a:extLst>
          </p:cNvPr>
          <p:cNvPicPr>
            <a:picLocks noChangeAspect="1"/>
          </p:cNvPicPr>
          <p:nvPr/>
        </p:nvPicPr>
        <p:blipFill>
          <a:blip r:embed="rId9"/>
          <a:stretch>
            <a:fillRect/>
          </a:stretch>
        </p:blipFill>
        <p:spPr>
          <a:xfrm>
            <a:off x="5002282" y="5372671"/>
            <a:ext cx="4019550" cy="1047750"/>
          </a:xfrm>
          <a:prstGeom prst="rect">
            <a:avLst/>
          </a:prstGeom>
        </p:spPr>
      </p:pic>
      <p:sp>
        <p:nvSpPr>
          <p:cNvPr id="6" name="pole tekstowe 5">
            <a:extLst>
              <a:ext uri="{FF2B5EF4-FFF2-40B4-BE49-F238E27FC236}">
                <a16:creationId xmlns:a16="http://schemas.microsoft.com/office/drawing/2014/main" id="{DAF1B89E-1221-1E10-D944-8CC829D25C39}"/>
              </a:ext>
            </a:extLst>
          </p:cNvPr>
          <p:cNvSpPr txBox="1"/>
          <p:nvPr/>
        </p:nvSpPr>
        <p:spPr>
          <a:xfrm>
            <a:off x="339891" y="6480055"/>
            <a:ext cx="11757991" cy="369332"/>
          </a:xfrm>
          <a:prstGeom prst="rect">
            <a:avLst/>
          </a:prstGeom>
          <a:noFill/>
        </p:spPr>
        <p:txBody>
          <a:bodyPr wrap="square">
            <a:spAutoFit/>
          </a:bodyPr>
          <a:lstStyle/>
          <a:p>
            <a:r>
              <a:rPr lang="pl-PL" dirty="0">
                <a:hlinkClick r:id="rId10"/>
              </a:rPr>
              <a:t>https://p.lodz.pl/uczelnia/zrownowazony-rozwoj/cele-zrownowazonego-rozwoju-na-pl/cel-15-zycie-na-ladzie</a:t>
            </a:r>
            <a:r>
              <a:rPr lang="pl-PL" dirty="0"/>
              <a:t> </a:t>
            </a:r>
          </a:p>
        </p:txBody>
      </p:sp>
    </p:spTree>
    <p:extLst>
      <p:ext uri="{BB962C8B-B14F-4D97-AF65-F5344CB8AC3E}">
        <p14:creationId xmlns:p14="http://schemas.microsoft.com/office/powerpoint/2010/main" val="790279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AD34977-E37D-5334-23A8-E4AE928326C0}"/>
              </a:ext>
            </a:extLst>
          </p:cNvPr>
          <p:cNvSpPr>
            <a:spLocks noGrp="1"/>
          </p:cNvSpPr>
          <p:nvPr>
            <p:ph type="title"/>
          </p:nvPr>
        </p:nvSpPr>
        <p:spPr/>
        <p:txBody>
          <a:bodyPr/>
          <a:lstStyle/>
          <a:p>
            <a:r>
              <a:rPr lang="pl-PL" b="1" dirty="0"/>
              <a:t>Cel 16 </a:t>
            </a:r>
            <a:r>
              <a:rPr lang="pl-PL" dirty="0"/>
              <a:t>na Politechnice Łódzkiej</a:t>
            </a:r>
          </a:p>
        </p:txBody>
      </p:sp>
      <p:pic>
        <p:nvPicPr>
          <p:cNvPr id="4" name="Symbol zastępczy zawartości 3" descr="Obraz zawierający tekst, ptak, design&#10;&#10;Opis wygenerowany automatycznie">
            <a:extLst>
              <a:ext uri="{FF2B5EF4-FFF2-40B4-BE49-F238E27FC236}">
                <a16:creationId xmlns:a16="http://schemas.microsoft.com/office/drawing/2014/main" id="{F49E3BDB-FDA2-8156-7E4F-A98A2AB71C79}"/>
              </a:ext>
            </a:extLst>
          </p:cNvPr>
          <p:cNvPicPr>
            <a:picLocks noGrp="1" noChangeAspect="1"/>
          </p:cNvPicPr>
          <p:nvPr>
            <p:ph idx="1"/>
          </p:nvPr>
        </p:nvPicPr>
        <p:blipFill>
          <a:blip r:embed="rId2"/>
          <a:stretch>
            <a:fillRect/>
          </a:stretch>
        </p:blipFill>
        <p:spPr>
          <a:xfrm>
            <a:off x="9479421" y="86774"/>
            <a:ext cx="2613444" cy="2613444"/>
          </a:xfrm>
        </p:spPr>
      </p:pic>
      <p:pic>
        <p:nvPicPr>
          <p:cNvPr id="5" name="Obraz 4">
            <a:extLst>
              <a:ext uri="{FF2B5EF4-FFF2-40B4-BE49-F238E27FC236}">
                <a16:creationId xmlns:a16="http://schemas.microsoft.com/office/drawing/2014/main" id="{849A2AE8-3B4D-C7D1-6956-37DAACE7E531}"/>
              </a:ext>
            </a:extLst>
          </p:cNvPr>
          <p:cNvPicPr>
            <a:picLocks noChangeAspect="1"/>
          </p:cNvPicPr>
          <p:nvPr/>
        </p:nvPicPr>
        <p:blipFill>
          <a:blip r:embed="rId3"/>
          <a:stretch>
            <a:fillRect/>
          </a:stretch>
        </p:blipFill>
        <p:spPr>
          <a:xfrm>
            <a:off x="283703" y="1422589"/>
            <a:ext cx="3457575" cy="2038350"/>
          </a:xfrm>
          <a:prstGeom prst="rect">
            <a:avLst/>
          </a:prstGeom>
        </p:spPr>
      </p:pic>
      <p:pic>
        <p:nvPicPr>
          <p:cNvPr id="7" name="Obraz 6">
            <a:extLst>
              <a:ext uri="{FF2B5EF4-FFF2-40B4-BE49-F238E27FC236}">
                <a16:creationId xmlns:a16="http://schemas.microsoft.com/office/drawing/2014/main" id="{890017EF-EA1C-F783-9C02-47EF6AB048F2}"/>
              </a:ext>
            </a:extLst>
          </p:cNvPr>
          <p:cNvPicPr>
            <a:picLocks noChangeAspect="1"/>
          </p:cNvPicPr>
          <p:nvPr/>
        </p:nvPicPr>
        <p:blipFill>
          <a:blip r:embed="rId4"/>
          <a:stretch>
            <a:fillRect/>
          </a:stretch>
        </p:blipFill>
        <p:spPr>
          <a:xfrm>
            <a:off x="4605337" y="1795523"/>
            <a:ext cx="4010025" cy="1238250"/>
          </a:xfrm>
          <a:prstGeom prst="rect">
            <a:avLst/>
          </a:prstGeom>
        </p:spPr>
      </p:pic>
      <p:pic>
        <p:nvPicPr>
          <p:cNvPr id="9" name="Obraz 8">
            <a:extLst>
              <a:ext uri="{FF2B5EF4-FFF2-40B4-BE49-F238E27FC236}">
                <a16:creationId xmlns:a16="http://schemas.microsoft.com/office/drawing/2014/main" id="{5806B473-16B7-DE07-44F5-0ADB7078354E}"/>
              </a:ext>
            </a:extLst>
          </p:cNvPr>
          <p:cNvPicPr>
            <a:picLocks noChangeAspect="1"/>
          </p:cNvPicPr>
          <p:nvPr/>
        </p:nvPicPr>
        <p:blipFill>
          <a:blip r:embed="rId5"/>
          <a:stretch>
            <a:fillRect/>
          </a:stretch>
        </p:blipFill>
        <p:spPr>
          <a:xfrm>
            <a:off x="1127769" y="3450415"/>
            <a:ext cx="4048125" cy="1333500"/>
          </a:xfrm>
          <a:prstGeom prst="rect">
            <a:avLst/>
          </a:prstGeom>
        </p:spPr>
      </p:pic>
      <p:pic>
        <p:nvPicPr>
          <p:cNvPr id="11" name="Obraz 10">
            <a:extLst>
              <a:ext uri="{FF2B5EF4-FFF2-40B4-BE49-F238E27FC236}">
                <a16:creationId xmlns:a16="http://schemas.microsoft.com/office/drawing/2014/main" id="{8FB45EB4-DF50-C8E1-57D5-15CBF0C6EC4D}"/>
              </a:ext>
            </a:extLst>
          </p:cNvPr>
          <p:cNvPicPr>
            <a:picLocks noChangeAspect="1"/>
          </p:cNvPicPr>
          <p:nvPr/>
        </p:nvPicPr>
        <p:blipFill>
          <a:blip r:embed="rId6"/>
          <a:stretch>
            <a:fillRect/>
          </a:stretch>
        </p:blipFill>
        <p:spPr>
          <a:xfrm>
            <a:off x="6751982" y="3152714"/>
            <a:ext cx="4105275" cy="1676400"/>
          </a:xfrm>
          <a:prstGeom prst="rect">
            <a:avLst/>
          </a:prstGeom>
        </p:spPr>
      </p:pic>
      <p:pic>
        <p:nvPicPr>
          <p:cNvPr id="13" name="Obraz 12">
            <a:extLst>
              <a:ext uri="{FF2B5EF4-FFF2-40B4-BE49-F238E27FC236}">
                <a16:creationId xmlns:a16="http://schemas.microsoft.com/office/drawing/2014/main" id="{0FB1F26F-08EB-658F-8C85-EE4C4CC33DA7}"/>
              </a:ext>
            </a:extLst>
          </p:cNvPr>
          <p:cNvPicPr>
            <a:picLocks noChangeAspect="1"/>
          </p:cNvPicPr>
          <p:nvPr/>
        </p:nvPicPr>
        <p:blipFill>
          <a:blip r:embed="rId7"/>
          <a:stretch>
            <a:fillRect/>
          </a:stretch>
        </p:blipFill>
        <p:spPr>
          <a:xfrm>
            <a:off x="8035215" y="4865268"/>
            <a:ext cx="4057650" cy="1247775"/>
          </a:xfrm>
          <a:prstGeom prst="rect">
            <a:avLst/>
          </a:prstGeom>
        </p:spPr>
      </p:pic>
      <p:pic>
        <p:nvPicPr>
          <p:cNvPr id="15" name="Obraz 14">
            <a:extLst>
              <a:ext uri="{FF2B5EF4-FFF2-40B4-BE49-F238E27FC236}">
                <a16:creationId xmlns:a16="http://schemas.microsoft.com/office/drawing/2014/main" id="{920A6B35-D813-A24E-9B8B-E4EC18F00172}"/>
              </a:ext>
            </a:extLst>
          </p:cNvPr>
          <p:cNvPicPr>
            <a:picLocks noChangeAspect="1"/>
          </p:cNvPicPr>
          <p:nvPr/>
        </p:nvPicPr>
        <p:blipFill>
          <a:blip r:embed="rId8"/>
          <a:stretch>
            <a:fillRect/>
          </a:stretch>
        </p:blipFill>
        <p:spPr>
          <a:xfrm>
            <a:off x="78064" y="4706945"/>
            <a:ext cx="3276600" cy="1343025"/>
          </a:xfrm>
          <a:prstGeom prst="rect">
            <a:avLst/>
          </a:prstGeom>
        </p:spPr>
      </p:pic>
      <p:pic>
        <p:nvPicPr>
          <p:cNvPr id="17" name="Obraz 16">
            <a:extLst>
              <a:ext uri="{FF2B5EF4-FFF2-40B4-BE49-F238E27FC236}">
                <a16:creationId xmlns:a16="http://schemas.microsoft.com/office/drawing/2014/main" id="{0830F1DA-94A7-E349-D20B-A9841C7F23EF}"/>
              </a:ext>
            </a:extLst>
          </p:cNvPr>
          <p:cNvPicPr>
            <a:picLocks noChangeAspect="1"/>
          </p:cNvPicPr>
          <p:nvPr/>
        </p:nvPicPr>
        <p:blipFill>
          <a:blip r:embed="rId9"/>
          <a:stretch>
            <a:fillRect/>
          </a:stretch>
        </p:blipFill>
        <p:spPr>
          <a:xfrm>
            <a:off x="3940633" y="5065141"/>
            <a:ext cx="3714750" cy="1009650"/>
          </a:xfrm>
          <a:prstGeom prst="rect">
            <a:avLst/>
          </a:prstGeom>
        </p:spPr>
      </p:pic>
      <p:sp>
        <p:nvSpPr>
          <p:cNvPr id="6" name="pole tekstowe 5">
            <a:extLst>
              <a:ext uri="{FF2B5EF4-FFF2-40B4-BE49-F238E27FC236}">
                <a16:creationId xmlns:a16="http://schemas.microsoft.com/office/drawing/2014/main" id="{00EE645B-F848-C6BA-B055-7C7ADAF081DF}"/>
              </a:ext>
            </a:extLst>
          </p:cNvPr>
          <p:cNvSpPr txBox="1"/>
          <p:nvPr/>
        </p:nvSpPr>
        <p:spPr>
          <a:xfrm>
            <a:off x="78064" y="6106892"/>
            <a:ext cx="11728174" cy="646331"/>
          </a:xfrm>
          <a:prstGeom prst="rect">
            <a:avLst/>
          </a:prstGeom>
          <a:noFill/>
        </p:spPr>
        <p:txBody>
          <a:bodyPr wrap="square">
            <a:spAutoFit/>
          </a:bodyPr>
          <a:lstStyle/>
          <a:p>
            <a:r>
              <a:rPr lang="pl-PL" dirty="0">
                <a:hlinkClick r:id="rId10"/>
              </a:rPr>
              <a:t>https://p.lodz.pl/uczelnia/zrownowazony-rozwoj/cele-zrownowazonego-rozwoju-na-pl/cel-16-pokoj-sprawiedliwosc-i-silne-instytucje</a:t>
            </a:r>
            <a:r>
              <a:rPr lang="pl-PL" dirty="0"/>
              <a:t> </a:t>
            </a:r>
          </a:p>
        </p:txBody>
      </p:sp>
    </p:spTree>
    <p:extLst>
      <p:ext uri="{BB962C8B-B14F-4D97-AF65-F5344CB8AC3E}">
        <p14:creationId xmlns:p14="http://schemas.microsoft.com/office/powerpoint/2010/main" val="81191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9EB896-53DC-A1BD-C320-4FAB367331A1}"/>
              </a:ext>
            </a:extLst>
          </p:cNvPr>
          <p:cNvSpPr>
            <a:spLocks noGrp="1"/>
          </p:cNvSpPr>
          <p:nvPr>
            <p:ph type="title"/>
          </p:nvPr>
        </p:nvSpPr>
        <p:spPr/>
        <p:txBody>
          <a:bodyPr/>
          <a:lstStyle/>
          <a:p>
            <a:r>
              <a:rPr lang="pl-PL" b="1" dirty="0"/>
              <a:t>Cel 17 </a:t>
            </a:r>
            <a:r>
              <a:rPr lang="pl-PL" dirty="0"/>
              <a:t>na Politechnice Łódzkiej</a:t>
            </a:r>
          </a:p>
        </p:txBody>
      </p:sp>
      <p:pic>
        <p:nvPicPr>
          <p:cNvPr id="4" name="Symbol zastępczy zawartości 3" descr="Obraz zawierający tekst, logo, Czcionka, symbol&#10;&#10;Opis wygenerowany automatycznie">
            <a:extLst>
              <a:ext uri="{FF2B5EF4-FFF2-40B4-BE49-F238E27FC236}">
                <a16:creationId xmlns:a16="http://schemas.microsoft.com/office/drawing/2014/main" id="{E642B017-8B02-4710-028A-8B8165E3A385}"/>
              </a:ext>
            </a:extLst>
          </p:cNvPr>
          <p:cNvPicPr>
            <a:picLocks noGrp="1" noChangeAspect="1"/>
          </p:cNvPicPr>
          <p:nvPr>
            <p:ph idx="1"/>
          </p:nvPr>
        </p:nvPicPr>
        <p:blipFill>
          <a:blip r:embed="rId2"/>
          <a:stretch>
            <a:fillRect/>
          </a:stretch>
        </p:blipFill>
        <p:spPr>
          <a:xfrm>
            <a:off x="9870705" y="116674"/>
            <a:ext cx="2225760" cy="2225760"/>
          </a:xfrm>
        </p:spPr>
      </p:pic>
      <p:pic>
        <p:nvPicPr>
          <p:cNvPr id="5" name="Obraz 4">
            <a:extLst>
              <a:ext uri="{FF2B5EF4-FFF2-40B4-BE49-F238E27FC236}">
                <a16:creationId xmlns:a16="http://schemas.microsoft.com/office/drawing/2014/main" id="{5C569AD7-41C6-169D-30BE-607D5C38C0B9}"/>
              </a:ext>
            </a:extLst>
          </p:cNvPr>
          <p:cNvPicPr>
            <a:picLocks noChangeAspect="1"/>
          </p:cNvPicPr>
          <p:nvPr/>
        </p:nvPicPr>
        <p:blipFill>
          <a:blip r:embed="rId3"/>
          <a:stretch>
            <a:fillRect/>
          </a:stretch>
        </p:blipFill>
        <p:spPr>
          <a:xfrm>
            <a:off x="459580" y="1917734"/>
            <a:ext cx="3819525" cy="1581150"/>
          </a:xfrm>
          <a:prstGeom prst="rect">
            <a:avLst/>
          </a:prstGeom>
        </p:spPr>
      </p:pic>
      <p:pic>
        <p:nvPicPr>
          <p:cNvPr id="7" name="Obraz 6">
            <a:extLst>
              <a:ext uri="{FF2B5EF4-FFF2-40B4-BE49-F238E27FC236}">
                <a16:creationId xmlns:a16="http://schemas.microsoft.com/office/drawing/2014/main" id="{72E33A28-E002-236A-EC02-DC7170800ED3}"/>
              </a:ext>
            </a:extLst>
          </p:cNvPr>
          <p:cNvPicPr>
            <a:picLocks noChangeAspect="1"/>
          </p:cNvPicPr>
          <p:nvPr/>
        </p:nvPicPr>
        <p:blipFill>
          <a:blip r:embed="rId4"/>
          <a:stretch>
            <a:fillRect/>
          </a:stretch>
        </p:blipFill>
        <p:spPr>
          <a:xfrm>
            <a:off x="5652945" y="1661396"/>
            <a:ext cx="4048125" cy="1362075"/>
          </a:xfrm>
          <a:prstGeom prst="rect">
            <a:avLst/>
          </a:prstGeom>
        </p:spPr>
      </p:pic>
      <p:pic>
        <p:nvPicPr>
          <p:cNvPr id="9" name="Obraz 8">
            <a:extLst>
              <a:ext uri="{FF2B5EF4-FFF2-40B4-BE49-F238E27FC236}">
                <a16:creationId xmlns:a16="http://schemas.microsoft.com/office/drawing/2014/main" id="{E1828B1E-2734-2ADE-AB27-CEF0431E40CA}"/>
              </a:ext>
            </a:extLst>
          </p:cNvPr>
          <p:cNvPicPr>
            <a:picLocks noChangeAspect="1"/>
          </p:cNvPicPr>
          <p:nvPr/>
        </p:nvPicPr>
        <p:blipFill>
          <a:blip r:embed="rId5"/>
          <a:stretch>
            <a:fillRect/>
          </a:stretch>
        </p:blipFill>
        <p:spPr>
          <a:xfrm>
            <a:off x="3824339" y="4926092"/>
            <a:ext cx="4257675" cy="1276350"/>
          </a:xfrm>
          <a:prstGeom prst="rect">
            <a:avLst/>
          </a:prstGeom>
        </p:spPr>
      </p:pic>
      <p:pic>
        <p:nvPicPr>
          <p:cNvPr id="11" name="Obraz 10">
            <a:extLst>
              <a:ext uri="{FF2B5EF4-FFF2-40B4-BE49-F238E27FC236}">
                <a16:creationId xmlns:a16="http://schemas.microsoft.com/office/drawing/2014/main" id="{851438BF-E4DC-D9E0-540A-E1B928C1158C}"/>
              </a:ext>
            </a:extLst>
          </p:cNvPr>
          <p:cNvPicPr>
            <a:picLocks noChangeAspect="1"/>
          </p:cNvPicPr>
          <p:nvPr/>
        </p:nvPicPr>
        <p:blipFill>
          <a:blip r:embed="rId6"/>
          <a:stretch>
            <a:fillRect/>
          </a:stretch>
        </p:blipFill>
        <p:spPr>
          <a:xfrm>
            <a:off x="8186738" y="5199928"/>
            <a:ext cx="3619500" cy="1304925"/>
          </a:xfrm>
          <a:prstGeom prst="rect">
            <a:avLst/>
          </a:prstGeom>
        </p:spPr>
      </p:pic>
      <p:pic>
        <p:nvPicPr>
          <p:cNvPr id="13" name="Obraz 12">
            <a:extLst>
              <a:ext uri="{FF2B5EF4-FFF2-40B4-BE49-F238E27FC236}">
                <a16:creationId xmlns:a16="http://schemas.microsoft.com/office/drawing/2014/main" id="{8CFCA307-59CB-D50A-6AFD-5EFF5C5EC50C}"/>
              </a:ext>
            </a:extLst>
          </p:cNvPr>
          <p:cNvPicPr>
            <a:picLocks noChangeAspect="1"/>
          </p:cNvPicPr>
          <p:nvPr/>
        </p:nvPicPr>
        <p:blipFill>
          <a:blip r:embed="rId7"/>
          <a:stretch>
            <a:fillRect/>
          </a:stretch>
        </p:blipFill>
        <p:spPr>
          <a:xfrm>
            <a:off x="4352923" y="3268733"/>
            <a:ext cx="3914775" cy="1238250"/>
          </a:xfrm>
          <a:prstGeom prst="rect">
            <a:avLst/>
          </a:prstGeom>
        </p:spPr>
      </p:pic>
      <p:pic>
        <p:nvPicPr>
          <p:cNvPr id="15" name="Obraz 14">
            <a:extLst>
              <a:ext uri="{FF2B5EF4-FFF2-40B4-BE49-F238E27FC236}">
                <a16:creationId xmlns:a16="http://schemas.microsoft.com/office/drawing/2014/main" id="{480396F9-3A79-CA5B-F457-2B93A71DB74E}"/>
              </a:ext>
            </a:extLst>
          </p:cNvPr>
          <p:cNvPicPr>
            <a:picLocks noChangeAspect="1"/>
          </p:cNvPicPr>
          <p:nvPr/>
        </p:nvPicPr>
        <p:blipFill>
          <a:blip r:embed="rId8"/>
          <a:stretch>
            <a:fillRect/>
          </a:stretch>
        </p:blipFill>
        <p:spPr>
          <a:xfrm>
            <a:off x="8024812" y="3340175"/>
            <a:ext cx="3733800" cy="1514475"/>
          </a:xfrm>
          <a:prstGeom prst="rect">
            <a:avLst/>
          </a:prstGeom>
        </p:spPr>
      </p:pic>
      <p:pic>
        <p:nvPicPr>
          <p:cNvPr id="17" name="Obraz 16">
            <a:extLst>
              <a:ext uri="{FF2B5EF4-FFF2-40B4-BE49-F238E27FC236}">
                <a16:creationId xmlns:a16="http://schemas.microsoft.com/office/drawing/2014/main" id="{B07E4572-7446-8EC0-56A0-B1D8B17D68F9}"/>
              </a:ext>
            </a:extLst>
          </p:cNvPr>
          <p:cNvPicPr>
            <a:picLocks noChangeAspect="1"/>
          </p:cNvPicPr>
          <p:nvPr/>
        </p:nvPicPr>
        <p:blipFill>
          <a:blip r:embed="rId9"/>
          <a:stretch>
            <a:fillRect/>
          </a:stretch>
        </p:blipFill>
        <p:spPr>
          <a:xfrm>
            <a:off x="300140" y="3725930"/>
            <a:ext cx="3581400" cy="1266825"/>
          </a:xfrm>
          <a:prstGeom prst="rect">
            <a:avLst/>
          </a:prstGeom>
        </p:spPr>
      </p:pic>
      <p:sp>
        <p:nvSpPr>
          <p:cNvPr id="6" name="pole tekstowe 5">
            <a:extLst>
              <a:ext uri="{FF2B5EF4-FFF2-40B4-BE49-F238E27FC236}">
                <a16:creationId xmlns:a16="http://schemas.microsoft.com/office/drawing/2014/main" id="{289E8D84-5746-16D8-9236-6B4AFAB86BA2}"/>
              </a:ext>
            </a:extLst>
          </p:cNvPr>
          <p:cNvSpPr txBox="1"/>
          <p:nvPr/>
        </p:nvSpPr>
        <p:spPr>
          <a:xfrm>
            <a:off x="204865" y="6218080"/>
            <a:ext cx="11987135" cy="646331"/>
          </a:xfrm>
          <a:prstGeom prst="rect">
            <a:avLst/>
          </a:prstGeom>
          <a:noFill/>
        </p:spPr>
        <p:txBody>
          <a:bodyPr wrap="square">
            <a:spAutoFit/>
          </a:bodyPr>
          <a:lstStyle/>
          <a:p>
            <a:r>
              <a:rPr lang="pl-PL" dirty="0">
                <a:hlinkClick r:id="rId10"/>
              </a:rPr>
              <a:t>https://p.lodz.pl/uczelnia/zrownowazony-rozwoj/cele-zrownowazonego-rozwoju-na-pl/cel-17-partnerstwa-na-rzecz-celow</a:t>
            </a:r>
            <a:r>
              <a:rPr lang="pl-PL" dirty="0"/>
              <a:t> </a:t>
            </a:r>
          </a:p>
        </p:txBody>
      </p:sp>
    </p:spTree>
    <p:extLst>
      <p:ext uri="{BB962C8B-B14F-4D97-AF65-F5344CB8AC3E}">
        <p14:creationId xmlns:p14="http://schemas.microsoft.com/office/powerpoint/2010/main" val="4123863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F66CE5C-37DB-0E40-B41A-A530BDDA2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093" y="101600"/>
            <a:ext cx="8275814" cy="5899590"/>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a:extLst>
              <a:ext uri="{FF2B5EF4-FFF2-40B4-BE49-F238E27FC236}">
                <a16:creationId xmlns:a16="http://schemas.microsoft.com/office/drawing/2014/main" id="{2A70B118-421A-B506-4F67-05EC057BDDAF}"/>
              </a:ext>
            </a:extLst>
          </p:cNvPr>
          <p:cNvSpPr txBox="1"/>
          <p:nvPr/>
        </p:nvSpPr>
        <p:spPr>
          <a:xfrm>
            <a:off x="316088" y="6110069"/>
            <a:ext cx="6096000" cy="646331"/>
          </a:xfrm>
          <a:prstGeom prst="rect">
            <a:avLst/>
          </a:prstGeom>
          <a:noFill/>
        </p:spPr>
        <p:txBody>
          <a:bodyPr wrap="square">
            <a:spAutoFit/>
          </a:bodyPr>
          <a:lstStyle/>
          <a:p>
            <a:r>
              <a:rPr lang="pl-PL" dirty="0" err="1"/>
              <a:t>European</a:t>
            </a:r>
            <a:r>
              <a:rPr lang="pl-PL" dirty="0"/>
              <a:t> </a:t>
            </a:r>
            <a:r>
              <a:rPr lang="pl-PL" dirty="0" err="1"/>
              <a:t>Chemical</a:t>
            </a:r>
            <a:r>
              <a:rPr lang="pl-PL" dirty="0"/>
              <a:t> </a:t>
            </a:r>
            <a:r>
              <a:rPr lang="pl-PL" dirty="0" err="1"/>
              <a:t>Society</a:t>
            </a:r>
            <a:r>
              <a:rPr lang="pl-PL" dirty="0"/>
              <a:t>: https://www.euchems.eu/euchems-periodic-table/</a:t>
            </a:r>
          </a:p>
        </p:txBody>
      </p:sp>
    </p:spTree>
    <p:extLst>
      <p:ext uri="{BB962C8B-B14F-4D97-AF65-F5344CB8AC3E}">
        <p14:creationId xmlns:p14="http://schemas.microsoft.com/office/powerpoint/2010/main" val="398555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E49C553-07E2-0BB1-BAA9-9F5DD590E554}"/>
              </a:ext>
            </a:extLst>
          </p:cNvPr>
          <p:cNvSpPr>
            <a:spLocks noGrp="1"/>
          </p:cNvSpPr>
          <p:nvPr>
            <p:ph type="title"/>
          </p:nvPr>
        </p:nvSpPr>
        <p:spPr>
          <a:xfrm>
            <a:off x="838200" y="537845"/>
            <a:ext cx="10515600" cy="1325563"/>
          </a:xfrm>
        </p:spPr>
        <p:txBody>
          <a:bodyPr>
            <a:normAutofit/>
          </a:bodyPr>
          <a:lstStyle/>
          <a:p>
            <a:r>
              <a:rPr lang="pl-PL" sz="4200" b="1" dirty="0">
                <a:latin typeface="Aptos"/>
              </a:rPr>
              <a:t>Co to jest zrównoważony rozwój? </a:t>
            </a:r>
            <a:br>
              <a:rPr lang="pl-PL" sz="4200" dirty="0">
                <a:latin typeface="Aptos"/>
              </a:rPr>
            </a:br>
            <a:r>
              <a:rPr lang="pl-PL" sz="4200" dirty="0">
                <a:latin typeface="Aptos"/>
              </a:rPr>
              <a:t>- rys historyczny</a:t>
            </a:r>
          </a:p>
          <a:p>
            <a:endParaRPr lang="pl-PL" sz="4200" dirty="0"/>
          </a:p>
        </p:txBody>
      </p:sp>
      <p:sp>
        <p:nvSpPr>
          <p:cNvPr id="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C983F220-F29B-8FA8-6DAE-3E165FDECBBA}"/>
              </a:ext>
            </a:extLst>
          </p:cNvPr>
          <p:cNvSpPr>
            <a:spLocks noGrp="1"/>
          </p:cNvSpPr>
          <p:nvPr>
            <p:ph idx="1"/>
          </p:nvPr>
        </p:nvSpPr>
        <p:spPr>
          <a:xfrm>
            <a:off x="838200" y="1929384"/>
            <a:ext cx="10515600" cy="4251960"/>
          </a:xfrm>
        </p:spPr>
        <p:txBody>
          <a:bodyPr vert="horz" lIns="91440" tIns="45720" rIns="91440" bIns="45720" rtlCol="0" anchor="t">
            <a:normAutofit/>
          </a:bodyPr>
          <a:lstStyle/>
          <a:p>
            <a:r>
              <a:rPr lang="pl-PL" sz="2400" dirty="0">
                <a:latin typeface="Calibri"/>
                <a:cs typeface="Calibri"/>
              </a:rPr>
              <a:t>„rozwój odpowiadający obecnym potrzebom bez uszczerbku dla możliwości spełnienia swoich potrzeb przez przyszłe pokolenia” </a:t>
            </a:r>
            <a:br>
              <a:rPr lang="pl-PL" sz="2400" dirty="0">
                <a:latin typeface="Calibri"/>
                <a:cs typeface="Calibri"/>
              </a:rPr>
            </a:br>
            <a:r>
              <a:rPr lang="pl-PL" sz="2400" i="1" dirty="0">
                <a:latin typeface="Calibri"/>
                <a:cs typeface="Calibri"/>
              </a:rPr>
              <a:t>- Światowa Komisja ds. Środowiska i Rozwoju, 1987</a:t>
            </a:r>
          </a:p>
          <a:p>
            <a:r>
              <a:rPr lang="pl-PL" sz="2400" dirty="0">
                <a:latin typeface="Calibri"/>
                <a:cs typeface="Calibri"/>
              </a:rPr>
              <a:t>„prawo do rozwoju musi być egzekwowane tak, aby sprawiedliwie uwzględniać rozwojowe i środowiskowe potrzeby obecnych i przyszłych pokoleń”</a:t>
            </a:r>
            <a:br>
              <a:rPr lang="pl-PL" sz="2400" dirty="0">
                <a:latin typeface="Calibri"/>
                <a:cs typeface="Calibri"/>
              </a:rPr>
            </a:br>
            <a:r>
              <a:rPr lang="pl-PL" sz="2400" i="1" dirty="0">
                <a:latin typeface="Calibri"/>
                <a:cs typeface="Calibri"/>
              </a:rPr>
              <a:t>- Deklaracji o środowisku i rozwoju, 1992</a:t>
            </a:r>
          </a:p>
          <a:p>
            <a:r>
              <a:rPr lang="pl-PL" sz="2400" dirty="0">
                <a:latin typeface="Calibri"/>
                <a:cs typeface="Calibri"/>
              </a:rPr>
              <a:t>„konieczności zachowania równowagi między potrzebami środowiskowymi, społecznymi i ekonomicznymi, przy spełnieniu bieżących potrzeb i poszanowaniu przyszłych wymagań”</a:t>
            </a:r>
            <a:endParaRPr lang="pl-PL" sz="2400" dirty="0">
              <a:latin typeface="Calibri"/>
              <a:ea typeface="Calibri"/>
              <a:cs typeface="Calibri"/>
            </a:endParaRPr>
          </a:p>
          <a:p>
            <a:endParaRPr lang="pl-PL" sz="2200" dirty="0">
              <a:latin typeface="Calibri"/>
              <a:ea typeface="Calibri"/>
              <a:cs typeface="Calibri"/>
            </a:endParaRPr>
          </a:p>
          <a:p>
            <a:pPr marL="0" indent="0">
              <a:buNone/>
            </a:pPr>
            <a:endParaRPr lang="pl-PL" sz="2200" dirty="0">
              <a:latin typeface="Calibri"/>
              <a:ea typeface="Calibri"/>
              <a:cs typeface="Calibri"/>
            </a:endParaRPr>
          </a:p>
          <a:p>
            <a:endParaRPr lang="pl-PL" sz="2200" dirty="0">
              <a:latin typeface="Calibri"/>
              <a:ea typeface="Calibri"/>
              <a:cs typeface="Calibri"/>
            </a:endParaRPr>
          </a:p>
          <a:p>
            <a:endParaRPr lang="pl-PL" sz="2200" dirty="0"/>
          </a:p>
        </p:txBody>
      </p:sp>
    </p:spTree>
    <p:extLst>
      <p:ext uri="{BB962C8B-B14F-4D97-AF65-F5344CB8AC3E}">
        <p14:creationId xmlns:p14="http://schemas.microsoft.com/office/powerpoint/2010/main" val="3672773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24C2AA-8E18-AF07-2F39-73AB4F3F4E11}"/>
              </a:ext>
            </a:extLst>
          </p:cNvPr>
          <p:cNvSpPr>
            <a:spLocks noGrp="1"/>
          </p:cNvSpPr>
          <p:nvPr>
            <p:ph type="title"/>
          </p:nvPr>
        </p:nvSpPr>
        <p:spPr>
          <a:xfrm>
            <a:off x="838200" y="1274345"/>
            <a:ext cx="10515600" cy="1325563"/>
          </a:xfrm>
        </p:spPr>
        <p:txBody>
          <a:bodyPr/>
          <a:lstStyle/>
          <a:p>
            <a:r>
              <a:rPr lang="pl-PL" dirty="0"/>
              <a:t>ZADANIE</a:t>
            </a:r>
          </a:p>
        </p:txBody>
      </p:sp>
      <p:sp>
        <p:nvSpPr>
          <p:cNvPr id="3" name="Symbol zastępczy zawartości 2">
            <a:extLst>
              <a:ext uri="{FF2B5EF4-FFF2-40B4-BE49-F238E27FC236}">
                <a16:creationId xmlns:a16="http://schemas.microsoft.com/office/drawing/2014/main" id="{FC504BDF-D7D2-6415-F1E0-B01BCBEB61B4}"/>
              </a:ext>
            </a:extLst>
          </p:cNvPr>
          <p:cNvSpPr>
            <a:spLocks noGrp="1"/>
          </p:cNvSpPr>
          <p:nvPr>
            <p:ph idx="1"/>
          </p:nvPr>
        </p:nvSpPr>
        <p:spPr>
          <a:xfrm>
            <a:off x="838200" y="3264195"/>
            <a:ext cx="10515600" cy="2912768"/>
          </a:xfrm>
        </p:spPr>
        <p:txBody>
          <a:bodyPr vert="horz" lIns="91440" tIns="45720" rIns="91440" bIns="45720" rtlCol="0" anchor="t">
            <a:normAutofit/>
          </a:bodyPr>
          <a:lstStyle/>
          <a:p>
            <a:pPr marL="0" indent="0">
              <a:buNone/>
            </a:pPr>
            <a:r>
              <a:rPr lang="pl-PL" b="1" dirty="0">
                <a:solidFill>
                  <a:schemeClr val="accent1"/>
                </a:solidFill>
              </a:rPr>
              <a:t>Klimatyczne Wyzwanie</a:t>
            </a:r>
            <a:endParaRPr lang="pl-PL" dirty="0">
              <a:solidFill>
                <a:schemeClr val="accent1"/>
              </a:solidFill>
            </a:endParaRPr>
          </a:p>
          <a:p>
            <a:pPr>
              <a:buFont typeface="Wingdings" panose="020B0604020202020204" pitchFamily="34" charset="0"/>
              <a:buChar char="q"/>
            </a:pPr>
            <a:endParaRPr lang="pl-PL" dirty="0"/>
          </a:p>
          <a:p>
            <a:pPr>
              <a:buFont typeface="Wingdings" panose="020B0604020202020204" pitchFamily="34" charset="0"/>
              <a:buChar char="q"/>
            </a:pPr>
            <a:r>
              <a:rPr lang="pl-PL" dirty="0"/>
              <a:t> Ćwiczenie potrwa ok </a:t>
            </a:r>
            <a:r>
              <a:rPr lang="pl-PL" u="sng" dirty="0"/>
              <a:t>30 minut</a:t>
            </a:r>
            <a:r>
              <a:rPr lang="pl-PL" dirty="0"/>
              <a:t>.</a:t>
            </a:r>
          </a:p>
          <a:p>
            <a:pPr>
              <a:buFont typeface="Wingdings" panose="020B0604020202020204" pitchFamily="34" charset="0"/>
              <a:buChar char="q"/>
            </a:pPr>
            <a:r>
              <a:rPr lang="pl-PL" dirty="0"/>
              <a:t> Dzielimy się na </a:t>
            </a:r>
            <a:r>
              <a:rPr lang="pl-PL" u="sng" dirty="0"/>
              <a:t>3 zespoły</a:t>
            </a:r>
            <a:r>
              <a:rPr lang="pl-PL" dirty="0"/>
              <a:t>.</a:t>
            </a:r>
          </a:p>
        </p:txBody>
      </p:sp>
      <p:pic>
        <p:nvPicPr>
          <p:cNvPr id="4" name="Grafika 3" descr="Karteczki samoprzylepne z wypełnieniem pełnym">
            <a:extLst>
              <a:ext uri="{FF2B5EF4-FFF2-40B4-BE49-F238E27FC236}">
                <a16:creationId xmlns:a16="http://schemas.microsoft.com/office/drawing/2014/main" id="{C8B98A9A-5054-CF43-4028-41ECC6E203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6066" y="1479926"/>
            <a:ext cx="914400" cy="914400"/>
          </a:xfrm>
          <a:prstGeom prst="rect">
            <a:avLst/>
          </a:prstGeom>
        </p:spPr>
      </p:pic>
      <p:pic>
        <p:nvPicPr>
          <p:cNvPr id="5" name="Google Shape;171;p8">
            <a:extLst>
              <a:ext uri="{FF2B5EF4-FFF2-40B4-BE49-F238E27FC236}">
                <a16:creationId xmlns:a16="http://schemas.microsoft.com/office/drawing/2014/main" id="{483913A8-0DA5-CF5A-4522-91D46B52A650}"/>
              </a:ext>
            </a:extLst>
          </p:cNvPr>
          <p:cNvPicPr preferRelativeResize="0"/>
          <p:nvPr/>
        </p:nvPicPr>
        <p:blipFill>
          <a:blip r:embed="rId4">
            <a:alphaModFix/>
          </a:blip>
          <a:stretch>
            <a:fillRect/>
          </a:stretch>
        </p:blipFill>
        <p:spPr>
          <a:xfrm>
            <a:off x="7015936" y="439072"/>
            <a:ext cx="4092765" cy="5979856"/>
          </a:xfrm>
          <a:prstGeom prst="rect">
            <a:avLst/>
          </a:prstGeom>
          <a:noFill/>
          <a:ln>
            <a:noFill/>
          </a:ln>
        </p:spPr>
      </p:pic>
      <p:sp>
        <p:nvSpPr>
          <p:cNvPr id="7" name="pole tekstowe 6">
            <a:extLst>
              <a:ext uri="{FF2B5EF4-FFF2-40B4-BE49-F238E27FC236}">
                <a16:creationId xmlns:a16="http://schemas.microsoft.com/office/drawing/2014/main" id="{8312CE34-525E-0D65-4C6F-61DC232047EB}"/>
              </a:ext>
            </a:extLst>
          </p:cNvPr>
          <p:cNvSpPr txBox="1"/>
          <p:nvPr/>
        </p:nvSpPr>
        <p:spPr>
          <a:xfrm>
            <a:off x="282222" y="5976721"/>
            <a:ext cx="6096000" cy="646331"/>
          </a:xfrm>
          <a:prstGeom prst="rect">
            <a:avLst/>
          </a:prstGeom>
          <a:noFill/>
        </p:spPr>
        <p:txBody>
          <a:bodyPr wrap="square">
            <a:spAutoFit/>
          </a:bodyPr>
          <a:lstStyle/>
          <a:p>
            <a:r>
              <a:rPr lang="pl-PL" dirty="0"/>
              <a:t>Dokładne informacje o grze i obliczeniach:</a:t>
            </a:r>
          </a:p>
          <a:p>
            <a:r>
              <a:rPr lang="pl-PL" dirty="0">
                <a:hlinkClick r:id="rId5"/>
              </a:rPr>
              <a:t>https://klimatycznewyzwania.pl/</a:t>
            </a:r>
            <a:r>
              <a:rPr lang="pl-PL" dirty="0"/>
              <a:t> </a:t>
            </a:r>
          </a:p>
        </p:txBody>
      </p:sp>
    </p:spTree>
    <p:extLst>
      <p:ext uri="{BB962C8B-B14F-4D97-AF65-F5344CB8AC3E}">
        <p14:creationId xmlns:p14="http://schemas.microsoft.com/office/powerpoint/2010/main" val="3632109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56227A9-E502-79C7-F7D5-DB53C13AD82A}"/>
              </a:ext>
            </a:extLst>
          </p:cNvPr>
          <p:cNvSpPr>
            <a:spLocks noGrp="1"/>
          </p:cNvSpPr>
          <p:nvPr>
            <p:ph type="title"/>
          </p:nvPr>
        </p:nvSpPr>
        <p:spPr/>
        <p:txBody>
          <a:bodyPr/>
          <a:lstStyle/>
          <a:p>
            <a:r>
              <a:rPr lang="pl-PL" dirty="0"/>
              <a:t>Dzień Długu Ekologicznego (</a:t>
            </a:r>
            <a:r>
              <a:rPr lang="pl-PL" dirty="0" err="1"/>
              <a:t>Overshoot</a:t>
            </a:r>
            <a:r>
              <a:rPr lang="pl-PL" dirty="0"/>
              <a:t> </a:t>
            </a:r>
            <a:r>
              <a:rPr lang="pl-PL" dirty="0" err="1"/>
              <a:t>Days</a:t>
            </a:r>
            <a:r>
              <a:rPr lang="pl-PL" dirty="0"/>
              <a:t>)</a:t>
            </a:r>
          </a:p>
        </p:txBody>
      </p:sp>
      <p:sp>
        <p:nvSpPr>
          <p:cNvPr id="3" name="Symbol zastępczy zawartości 2">
            <a:extLst>
              <a:ext uri="{FF2B5EF4-FFF2-40B4-BE49-F238E27FC236}">
                <a16:creationId xmlns:a16="http://schemas.microsoft.com/office/drawing/2014/main" id="{E32ACE25-863B-4761-E1A5-02FF3709A6F2}"/>
              </a:ext>
            </a:extLst>
          </p:cNvPr>
          <p:cNvSpPr>
            <a:spLocks noGrp="1"/>
          </p:cNvSpPr>
          <p:nvPr>
            <p:ph idx="1"/>
          </p:nvPr>
        </p:nvSpPr>
        <p:spPr/>
        <p:txBody>
          <a:bodyPr/>
          <a:lstStyle/>
          <a:p>
            <a:pPr marL="0" indent="0" algn="just">
              <a:lnSpc>
                <a:spcPct val="100000"/>
              </a:lnSpc>
              <a:buNone/>
            </a:pPr>
            <a:r>
              <a:rPr lang="pl-PL" b="0" i="0" dirty="0">
                <a:solidFill>
                  <a:srgbClr val="3C3C3C"/>
                </a:solidFill>
                <a:effectLst/>
              </a:rPr>
              <a:t>Inicjatywa organizacji </a:t>
            </a:r>
            <a:r>
              <a:rPr lang="pl-PL" b="0" i="1" dirty="0">
                <a:solidFill>
                  <a:srgbClr val="3C3C3C"/>
                </a:solidFill>
                <a:effectLst/>
              </a:rPr>
              <a:t>Global </a:t>
            </a:r>
            <a:r>
              <a:rPr lang="pl-PL" b="0" i="1" dirty="0" err="1">
                <a:solidFill>
                  <a:srgbClr val="3C3C3C"/>
                </a:solidFill>
                <a:effectLst/>
              </a:rPr>
              <a:t>Footprint</a:t>
            </a:r>
            <a:r>
              <a:rPr lang="pl-PL" b="0" i="1" dirty="0">
                <a:solidFill>
                  <a:srgbClr val="3C3C3C"/>
                </a:solidFill>
                <a:effectLst/>
              </a:rPr>
              <a:t> Network</a:t>
            </a:r>
            <a:r>
              <a:rPr lang="pl-PL" b="0" i="0" dirty="0">
                <a:solidFill>
                  <a:srgbClr val="3C3C3C"/>
                </a:solidFill>
                <a:effectLst/>
              </a:rPr>
              <a:t>, która </a:t>
            </a:r>
            <a:r>
              <a:rPr lang="pl-PL" b="1" i="0" dirty="0">
                <a:solidFill>
                  <a:srgbClr val="3C3C3C"/>
                </a:solidFill>
                <a:effectLst/>
              </a:rPr>
              <a:t>wyznacza moment (DZIEŃ), w którym dany kraj przekracza roczny limit odnawialnych zasobów naturalnych przypadających na jego terytorium</a:t>
            </a:r>
            <a:r>
              <a:rPr lang="pl-PL" b="0" i="0" dirty="0">
                <a:solidFill>
                  <a:srgbClr val="3C3C3C"/>
                </a:solidFill>
                <a:effectLst/>
              </a:rPr>
              <a:t>. </a:t>
            </a:r>
          </a:p>
          <a:p>
            <a:pPr marL="0" indent="0" algn="just">
              <a:lnSpc>
                <a:spcPct val="100000"/>
              </a:lnSpc>
              <a:buNone/>
            </a:pPr>
            <a:r>
              <a:rPr lang="pl-PL" b="0" i="0" dirty="0">
                <a:solidFill>
                  <a:srgbClr val="3C3C3C"/>
                </a:solidFill>
                <a:effectLst/>
              </a:rPr>
              <a:t>Od tego dnia konsumpcja przekracza zdolności regeneracyjne przyrody. </a:t>
            </a:r>
          </a:p>
          <a:p>
            <a:pPr marL="0" indent="0" algn="just">
              <a:lnSpc>
                <a:spcPct val="100000"/>
              </a:lnSpc>
              <a:buNone/>
            </a:pPr>
            <a:r>
              <a:rPr lang="pl-PL" b="0" i="0" dirty="0">
                <a:solidFill>
                  <a:srgbClr val="3C3C3C"/>
                </a:solidFill>
                <a:effectLst/>
              </a:rPr>
              <a:t>Dług można zmniejszyć m.in. poprzez zalesianie, zarybianie, recykling, absorpcję CO2. </a:t>
            </a:r>
            <a:endParaRPr lang="pl-PL" dirty="0"/>
          </a:p>
        </p:txBody>
      </p:sp>
      <p:sp>
        <p:nvSpPr>
          <p:cNvPr id="4" name="pole tekstowe 3">
            <a:extLst>
              <a:ext uri="{FF2B5EF4-FFF2-40B4-BE49-F238E27FC236}">
                <a16:creationId xmlns:a16="http://schemas.microsoft.com/office/drawing/2014/main" id="{FBFDCBDB-9542-78EA-4027-89F7AC3EE5C9}"/>
              </a:ext>
            </a:extLst>
          </p:cNvPr>
          <p:cNvSpPr txBox="1"/>
          <p:nvPr/>
        </p:nvSpPr>
        <p:spPr>
          <a:xfrm>
            <a:off x="111512" y="5750004"/>
            <a:ext cx="11968976" cy="1107996"/>
          </a:xfrm>
          <a:prstGeom prst="rect">
            <a:avLst/>
          </a:prstGeom>
          <a:noFill/>
        </p:spPr>
        <p:txBody>
          <a:bodyPr wrap="square" rtlCol="0">
            <a:spAutoFit/>
          </a:bodyPr>
          <a:lstStyle/>
          <a:p>
            <a:r>
              <a:rPr lang="pl-PL" sz="1600" dirty="0"/>
              <a:t>Źródła:</a:t>
            </a:r>
          </a:p>
          <a:p>
            <a:r>
              <a:rPr lang="pl-PL" sz="1600" dirty="0">
                <a:hlinkClick r:id="rId2"/>
              </a:rPr>
              <a:t>https://portalochronysrodowiska.pl/zarzadzanie-ochrona-srodowiska/dzien-dlugu-ekologicznego-polska-juz-zuzyla-roczne-zasoby-naturalne-4051.html</a:t>
            </a:r>
            <a:endParaRPr lang="pl-PL" sz="1600" dirty="0"/>
          </a:p>
          <a:p>
            <a:r>
              <a:rPr lang="pl-PL" sz="1600" dirty="0">
                <a:hlinkClick r:id="rId3"/>
              </a:rPr>
              <a:t>https://www.footprintnetwork.org/our-work/earth-overshoot-day/</a:t>
            </a:r>
            <a:r>
              <a:rPr lang="pl-PL" sz="1600" dirty="0"/>
              <a:t> </a:t>
            </a:r>
          </a:p>
        </p:txBody>
      </p:sp>
    </p:spTree>
    <p:extLst>
      <p:ext uri="{BB962C8B-B14F-4D97-AF65-F5344CB8AC3E}">
        <p14:creationId xmlns:p14="http://schemas.microsoft.com/office/powerpoint/2010/main" val="3060690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02157C7-3850-3459-4F7D-0C46EAE88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0"/>
            <a:ext cx="88090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604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50E0CF-75F2-5A33-CEC1-8A6A42DC077C}"/>
              </a:ext>
            </a:extLst>
          </p:cNvPr>
          <p:cNvSpPr>
            <a:spLocks noGrp="1"/>
          </p:cNvSpPr>
          <p:nvPr>
            <p:ph type="title"/>
          </p:nvPr>
        </p:nvSpPr>
        <p:spPr/>
        <p:txBody>
          <a:bodyPr/>
          <a:lstStyle/>
          <a:p>
            <a:r>
              <a:rPr lang="pl-PL" dirty="0"/>
              <a:t>SDG Progress Report</a:t>
            </a:r>
          </a:p>
        </p:txBody>
      </p:sp>
      <p:sp>
        <p:nvSpPr>
          <p:cNvPr id="3" name="Symbol zastępczy zawartości 2">
            <a:extLst>
              <a:ext uri="{FF2B5EF4-FFF2-40B4-BE49-F238E27FC236}">
                <a16:creationId xmlns:a16="http://schemas.microsoft.com/office/drawing/2014/main" id="{C103E105-0001-355E-D94D-10859353928F}"/>
              </a:ext>
            </a:extLst>
          </p:cNvPr>
          <p:cNvSpPr>
            <a:spLocks noGrp="1"/>
          </p:cNvSpPr>
          <p:nvPr>
            <p:ph idx="1"/>
          </p:nvPr>
        </p:nvSpPr>
        <p:spPr>
          <a:xfrm>
            <a:off x="759178" y="6312815"/>
            <a:ext cx="10515600" cy="419630"/>
          </a:xfrm>
        </p:spPr>
        <p:txBody>
          <a:bodyPr>
            <a:normAutofit fontScale="92500" lnSpcReduction="20000"/>
          </a:bodyPr>
          <a:lstStyle/>
          <a:p>
            <a:pPr marL="0" indent="0" algn="ctr">
              <a:buNone/>
            </a:pPr>
            <a:r>
              <a:rPr lang="pl-PL" dirty="0">
                <a:hlinkClick r:id="rId2"/>
              </a:rPr>
              <a:t>https://sdgs.un.org/goals</a:t>
            </a:r>
            <a:r>
              <a:rPr lang="pl-PL" dirty="0"/>
              <a:t> </a:t>
            </a:r>
          </a:p>
        </p:txBody>
      </p:sp>
      <p:pic>
        <p:nvPicPr>
          <p:cNvPr id="5" name="Obraz 4">
            <a:extLst>
              <a:ext uri="{FF2B5EF4-FFF2-40B4-BE49-F238E27FC236}">
                <a16:creationId xmlns:a16="http://schemas.microsoft.com/office/drawing/2014/main" id="{F2F33FC4-2D11-F3E1-2B9C-3AE38452AF93}"/>
              </a:ext>
            </a:extLst>
          </p:cNvPr>
          <p:cNvPicPr>
            <a:picLocks noChangeAspect="1"/>
          </p:cNvPicPr>
          <p:nvPr/>
        </p:nvPicPr>
        <p:blipFill>
          <a:blip r:embed="rId3"/>
          <a:stretch>
            <a:fillRect/>
          </a:stretch>
        </p:blipFill>
        <p:spPr>
          <a:xfrm>
            <a:off x="759178" y="1584057"/>
            <a:ext cx="9141178" cy="4591990"/>
          </a:xfrm>
          <a:prstGeom prst="rect">
            <a:avLst/>
          </a:prstGeom>
        </p:spPr>
      </p:pic>
      <p:pic>
        <p:nvPicPr>
          <p:cNvPr id="8" name="Obraz 7">
            <a:extLst>
              <a:ext uri="{FF2B5EF4-FFF2-40B4-BE49-F238E27FC236}">
                <a16:creationId xmlns:a16="http://schemas.microsoft.com/office/drawing/2014/main" id="{5DC5B8E1-1ACE-B68C-A1BA-9AA251FFE7B0}"/>
              </a:ext>
            </a:extLst>
          </p:cNvPr>
          <p:cNvPicPr>
            <a:picLocks noChangeAspect="1"/>
          </p:cNvPicPr>
          <p:nvPr/>
        </p:nvPicPr>
        <p:blipFill>
          <a:blip r:embed="rId4"/>
          <a:stretch>
            <a:fillRect/>
          </a:stretch>
        </p:blipFill>
        <p:spPr>
          <a:xfrm>
            <a:off x="9641416" y="167603"/>
            <a:ext cx="2324100" cy="1028700"/>
          </a:xfrm>
          <a:prstGeom prst="rect">
            <a:avLst/>
          </a:prstGeom>
        </p:spPr>
      </p:pic>
    </p:spTree>
    <p:extLst>
      <p:ext uri="{BB962C8B-B14F-4D97-AF65-F5344CB8AC3E}">
        <p14:creationId xmlns:p14="http://schemas.microsoft.com/office/powerpoint/2010/main" val="3797420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D1DBE3CB-BC28-F45C-09ED-E641FE24BFE2}"/>
              </a:ext>
            </a:extLst>
          </p:cNvPr>
          <p:cNvPicPr>
            <a:picLocks noChangeAspect="1"/>
          </p:cNvPicPr>
          <p:nvPr/>
        </p:nvPicPr>
        <p:blipFill>
          <a:blip r:embed="rId2"/>
          <a:stretch>
            <a:fillRect/>
          </a:stretch>
        </p:blipFill>
        <p:spPr>
          <a:xfrm>
            <a:off x="0" y="0"/>
            <a:ext cx="4802372" cy="6858000"/>
          </a:xfrm>
          <a:prstGeom prst="rect">
            <a:avLst/>
          </a:prstGeom>
        </p:spPr>
      </p:pic>
      <p:sp>
        <p:nvSpPr>
          <p:cNvPr id="5" name="pole tekstowe 4">
            <a:extLst>
              <a:ext uri="{FF2B5EF4-FFF2-40B4-BE49-F238E27FC236}">
                <a16:creationId xmlns:a16="http://schemas.microsoft.com/office/drawing/2014/main" id="{3823D431-7425-41F7-CFA2-10E79EB80C1F}"/>
              </a:ext>
            </a:extLst>
          </p:cNvPr>
          <p:cNvSpPr txBox="1"/>
          <p:nvPr/>
        </p:nvSpPr>
        <p:spPr>
          <a:xfrm>
            <a:off x="5412377" y="343668"/>
            <a:ext cx="6096000" cy="2067297"/>
          </a:xfrm>
          <a:prstGeom prst="rect">
            <a:avLst/>
          </a:prstGeom>
          <a:noFill/>
        </p:spPr>
        <p:txBody>
          <a:bodyPr wrap="square">
            <a:spAutoFit/>
          </a:bodyPr>
          <a:lstStyle/>
          <a:p>
            <a:pPr algn="ctr">
              <a:lnSpc>
                <a:spcPts val="3900"/>
              </a:lnSpc>
              <a:spcAft>
                <a:spcPts val="1800"/>
              </a:spcAft>
            </a:pPr>
            <a:r>
              <a:rPr lang="en-US" sz="2800" b="1" dirty="0">
                <a:solidFill>
                  <a:srgbClr val="171A22"/>
                </a:solidFill>
                <a:effectLst/>
              </a:rPr>
              <a:t>Sustainable development in the European Union – Overview of progress towards the SDGs in an EU context – 2025 edition</a:t>
            </a:r>
          </a:p>
        </p:txBody>
      </p:sp>
      <p:sp>
        <p:nvSpPr>
          <p:cNvPr id="7" name="pole tekstowe 6">
            <a:extLst>
              <a:ext uri="{FF2B5EF4-FFF2-40B4-BE49-F238E27FC236}">
                <a16:creationId xmlns:a16="http://schemas.microsoft.com/office/drawing/2014/main" id="{5F9A3355-18F1-596E-53C3-56361B5B42C8}"/>
              </a:ext>
            </a:extLst>
          </p:cNvPr>
          <p:cNvSpPr txBox="1"/>
          <p:nvPr/>
        </p:nvSpPr>
        <p:spPr>
          <a:xfrm>
            <a:off x="5412377" y="5096580"/>
            <a:ext cx="6328954" cy="1015663"/>
          </a:xfrm>
          <a:prstGeom prst="rect">
            <a:avLst/>
          </a:prstGeom>
          <a:noFill/>
        </p:spPr>
        <p:txBody>
          <a:bodyPr wrap="square">
            <a:spAutoFit/>
          </a:bodyPr>
          <a:lstStyle/>
          <a:p>
            <a:r>
              <a:rPr lang="pl-PL" sz="2000" dirty="0">
                <a:hlinkClick r:id="rId3"/>
              </a:rPr>
              <a:t>https://ec.europa.eu/eurostat/documents/15234730/21637496/KS-01-24-018-EN-N.pdf/897a6d1f-d3b7-0b34-86b0-0cdaec00e494?version=1.0&amp;t=1748938863594</a:t>
            </a:r>
            <a:r>
              <a:rPr lang="pl-PL" sz="2000" dirty="0"/>
              <a:t> </a:t>
            </a:r>
          </a:p>
        </p:txBody>
      </p:sp>
    </p:spTree>
    <p:extLst>
      <p:ext uri="{BB962C8B-B14F-4D97-AF65-F5344CB8AC3E}">
        <p14:creationId xmlns:p14="http://schemas.microsoft.com/office/powerpoint/2010/main" val="3819335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D96063-8654-3788-BA1A-D1C03656E5E3}"/>
              </a:ext>
            </a:extLst>
          </p:cNvPr>
          <p:cNvSpPr>
            <a:spLocks noGrp="1"/>
          </p:cNvSpPr>
          <p:nvPr>
            <p:ph type="title"/>
          </p:nvPr>
        </p:nvSpPr>
        <p:spPr>
          <a:xfrm>
            <a:off x="838200" y="1736726"/>
            <a:ext cx="10515600" cy="2852737"/>
          </a:xfrm>
        </p:spPr>
        <p:txBody>
          <a:bodyPr/>
          <a:lstStyle/>
          <a:p>
            <a:r>
              <a:rPr lang="pl-PL"/>
              <a:t>Gospodarka </a:t>
            </a:r>
            <a:br>
              <a:rPr lang="pl-PL"/>
            </a:br>
            <a:r>
              <a:rPr lang="pl-PL"/>
              <a:t>o obiegu zamkniętym</a:t>
            </a:r>
          </a:p>
        </p:txBody>
      </p:sp>
      <p:sp>
        <p:nvSpPr>
          <p:cNvPr id="3" name="Symbol zastępczy tekstu 2">
            <a:extLst>
              <a:ext uri="{FF2B5EF4-FFF2-40B4-BE49-F238E27FC236}">
                <a16:creationId xmlns:a16="http://schemas.microsoft.com/office/drawing/2014/main" id="{22D41923-E553-8B31-724A-F65431E33715}"/>
              </a:ext>
            </a:extLst>
          </p:cNvPr>
          <p:cNvSpPr>
            <a:spLocks noGrp="1"/>
          </p:cNvSpPr>
          <p:nvPr>
            <p:ph type="body" idx="1"/>
          </p:nvPr>
        </p:nvSpPr>
        <p:spPr/>
        <p:txBody>
          <a:bodyPr/>
          <a:lstStyle/>
          <a:p>
            <a:endParaRPr lang="pl-PL"/>
          </a:p>
        </p:txBody>
      </p:sp>
    </p:spTree>
    <p:extLst>
      <p:ext uri="{BB962C8B-B14F-4D97-AF65-F5344CB8AC3E}">
        <p14:creationId xmlns:p14="http://schemas.microsoft.com/office/powerpoint/2010/main" val="4001584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FAE41ED-D2E3-6977-680E-AFBAA9683365}"/>
              </a:ext>
            </a:extLst>
          </p:cNvPr>
          <p:cNvSpPr>
            <a:spLocks noGrp="1"/>
          </p:cNvSpPr>
          <p:nvPr>
            <p:ph type="title" idx="4294967295"/>
          </p:nvPr>
        </p:nvSpPr>
        <p:spPr>
          <a:xfrm>
            <a:off x="838200" y="557189"/>
            <a:ext cx="3374136" cy="5567891"/>
          </a:xfrm>
        </p:spPr>
        <p:txBody>
          <a:bodyPr vert="horz" lIns="91440" tIns="45720" rIns="91440" bIns="45720" rtlCol="0" anchor="ctr">
            <a:normAutofit/>
          </a:bodyPr>
          <a:lstStyle/>
          <a:p>
            <a:r>
              <a:rPr lang="en-US" sz="5200" kern="1200">
                <a:solidFill>
                  <a:schemeClr val="tx1"/>
                </a:solidFill>
                <a:latin typeface="+mj-lt"/>
                <a:ea typeface="+mj-ea"/>
                <a:cs typeface="+mj-cs"/>
              </a:rPr>
              <a:t>GOZ – rys historyczny</a:t>
            </a:r>
          </a:p>
        </p:txBody>
      </p:sp>
      <p:graphicFrame>
        <p:nvGraphicFramePr>
          <p:cNvPr id="5" name="Symbol zastępczy zawartości 2">
            <a:extLst>
              <a:ext uri="{FF2B5EF4-FFF2-40B4-BE49-F238E27FC236}">
                <a16:creationId xmlns:a16="http://schemas.microsoft.com/office/drawing/2014/main" id="{AE6188F9-03A8-CC47-8DFE-3701C813E9D3}"/>
              </a:ext>
            </a:extLst>
          </p:cNvPr>
          <p:cNvGraphicFramePr>
            <a:graphicFrameLocks noGrp="1"/>
          </p:cNvGraphicFramePr>
          <p:nvPr>
            <p:ph sz="half" idx="4294967295"/>
            <p:extLst>
              <p:ext uri="{D42A27DB-BD31-4B8C-83A1-F6EECF244321}">
                <p14:modId xmlns:p14="http://schemas.microsoft.com/office/powerpoint/2010/main" val="3491637286"/>
              </p:ext>
            </p:extLst>
          </p:nvPr>
        </p:nvGraphicFramePr>
        <p:xfrm>
          <a:off x="5093208" y="158044"/>
          <a:ext cx="6263640" cy="660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9283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FAE41ED-D2E3-6977-680E-AFBAA9683365}"/>
              </a:ext>
            </a:extLst>
          </p:cNvPr>
          <p:cNvSpPr>
            <a:spLocks noGrp="1"/>
          </p:cNvSpPr>
          <p:nvPr>
            <p:ph type="title"/>
          </p:nvPr>
        </p:nvSpPr>
        <p:spPr>
          <a:xfrm>
            <a:off x="7910283" y="741391"/>
            <a:ext cx="3397017" cy="5066626"/>
          </a:xfrm>
        </p:spPr>
        <p:txBody>
          <a:bodyPr vert="horz" lIns="91440" tIns="45720" rIns="91440" bIns="45720" rtlCol="0" anchor="b">
            <a:normAutofit/>
          </a:bodyPr>
          <a:lstStyle/>
          <a:p>
            <a:r>
              <a:rPr lang="en-US" sz="3200" kern="1200" dirty="0">
                <a:latin typeface="+mj-lt"/>
                <a:ea typeface="+mj-ea"/>
                <a:cs typeface="+mj-cs"/>
              </a:rPr>
              <a:t>GOZ </a:t>
            </a:r>
            <a:r>
              <a:rPr lang="en-US" sz="3200" dirty="0"/>
              <a:t>– </a:t>
            </a:r>
            <a:r>
              <a:rPr lang="en-US" sz="3200" dirty="0" err="1"/>
              <a:t>pętla</a:t>
            </a:r>
            <a:br>
              <a:rPr lang="pl-PL" sz="3200" dirty="0"/>
            </a:br>
            <a:br>
              <a:rPr lang="pl-PL" sz="3200" dirty="0"/>
            </a:br>
            <a:br>
              <a:rPr lang="pl-PL" sz="3200" dirty="0"/>
            </a:br>
            <a:r>
              <a:rPr lang="pl-PL" sz="3200" dirty="0"/>
              <a:t> </a:t>
            </a:r>
            <a:r>
              <a:rPr lang="pl-PL" sz="1300" dirty="0" err="1"/>
              <a:t>Źródło:https</a:t>
            </a:r>
            <a:r>
              <a:rPr lang="pl-PL" sz="1300" dirty="0"/>
              <a:t>://www.europarl.europa.eu/topics/pl/article/20151201STO05603/gospodarka-o-obiegu-zamknietym-definicja-znaczenie-i-korzysci-wideo</a:t>
            </a:r>
            <a:endParaRPr lang="en-US" sz="1300" kern="1200" dirty="0">
              <a:latin typeface="+mj-lt"/>
              <a:ea typeface="+mj-ea"/>
              <a:cs typeface="+mj-cs"/>
            </a:endParaRPr>
          </a:p>
        </p:txBody>
      </p:sp>
      <p:pic>
        <p:nvPicPr>
          <p:cNvPr id="5" name="Obraz 4" descr="Obraz zawierający tekst, zrzut ekranu, logo, Czcionka&#10;&#10;Zawartość wygenerowana przez AI może być niepoprawna.">
            <a:extLst>
              <a:ext uri="{FF2B5EF4-FFF2-40B4-BE49-F238E27FC236}">
                <a16:creationId xmlns:a16="http://schemas.microsoft.com/office/drawing/2014/main" id="{E66C7B6D-B146-70A7-9C0D-8332490BFA3B}"/>
              </a:ext>
            </a:extLst>
          </p:cNvPr>
          <p:cNvPicPr>
            <a:picLocks noChangeAspect="1"/>
          </p:cNvPicPr>
          <p:nvPr/>
        </p:nvPicPr>
        <p:blipFill>
          <a:blip r:embed="rId2">
            <a:extLst>
              <a:ext uri="{28A0092B-C50C-407E-A947-70E740481C1C}">
                <a14:useLocalDpi xmlns:a14="http://schemas.microsoft.com/office/drawing/2010/main" val="0"/>
              </a:ext>
            </a:extLst>
          </a:blip>
          <a:srcRect t="10811" b="10809"/>
          <a:stretch>
            <a:fillRect/>
          </a:stretch>
        </p:blipFill>
        <p:spPr>
          <a:xfrm>
            <a:off x="713664" y="0"/>
            <a:ext cx="7026876" cy="6884476"/>
          </a:xfrm>
          <a:prstGeom prst="rect">
            <a:avLst/>
          </a:prstGeom>
        </p:spPr>
      </p:pic>
    </p:spTree>
    <p:extLst>
      <p:ext uri="{BB962C8B-B14F-4D97-AF65-F5344CB8AC3E}">
        <p14:creationId xmlns:p14="http://schemas.microsoft.com/office/powerpoint/2010/main" val="2766212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33115193-8583-5D27-C7B9-E259116F50C8}"/>
              </a:ext>
            </a:extLst>
          </p:cNvPr>
          <p:cNvSpPr>
            <a:spLocks noGrp="1"/>
          </p:cNvSpPr>
          <p:nvPr>
            <p:ph type="title"/>
          </p:nvPr>
        </p:nvSpPr>
        <p:spPr>
          <a:xfrm>
            <a:off x="838200" y="1412488"/>
            <a:ext cx="2899189" cy="4363844"/>
          </a:xfrm>
        </p:spPr>
        <p:txBody>
          <a:bodyPr anchor="t">
            <a:normAutofit/>
          </a:bodyPr>
          <a:lstStyle/>
          <a:p>
            <a:r>
              <a:rPr lang="pl-PL" sz="4000">
                <a:solidFill>
                  <a:srgbClr val="FFFFFF"/>
                </a:solidFill>
              </a:rPr>
              <a:t>Gospodarka cyrkularna</a:t>
            </a:r>
            <a:br>
              <a:rPr lang="pl-PL" sz="4000">
                <a:solidFill>
                  <a:srgbClr val="FFFFFF"/>
                </a:solidFill>
              </a:rPr>
            </a:br>
            <a:endParaRPr lang="pl-PL" sz="4000">
              <a:solidFill>
                <a:srgbClr val="FFFFFF"/>
              </a:solidFill>
            </a:endParaRPr>
          </a:p>
        </p:txBody>
      </p:sp>
      <p:sp>
        <p:nvSpPr>
          <p:cNvPr id="3" name="Symbol zastępczy zawartości 2">
            <a:extLst>
              <a:ext uri="{FF2B5EF4-FFF2-40B4-BE49-F238E27FC236}">
                <a16:creationId xmlns:a16="http://schemas.microsoft.com/office/drawing/2014/main" id="{BE272713-D193-F623-1364-D968CD482656}"/>
              </a:ext>
            </a:extLst>
          </p:cNvPr>
          <p:cNvSpPr>
            <a:spLocks noGrp="1"/>
          </p:cNvSpPr>
          <p:nvPr>
            <p:ph sz="half" idx="1"/>
          </p:nvPr>
        </p:nvSpPr>
        <p:spPr>
          <a:xfrm>
            <a:off x="4380855" y="1412489"/>
            <a:ext cx="3427283" cy="4363844"/>
          </a:xfrm>
        </p:spPr>
        <p:txBody>
          <a:bodyPr vert="horz" lIns="91440" tIns="45720" rIns="91440" bIns="45720" rtlCol="0">
            <a:normAutofit/>
          </a:bodyPr>
          <a:lstStyle/>
          <a:p>
            <a:r>
              <a:rPr lang="pl-PL" sz="2000">
                <a:ea typeface="+mn-lt"/>
                <a:cs typeface="+mn-lt"/>
              </a:rPr>
              <a:t>Od 1970 r. wykorzystanie zasobów potroiło się, w tym nastąpił pięciokrotny wzrost zużycia surowców niemetalicznych i 45% wzrost zużycia paliw kopalnych.</a:t>
            </a:r>
            <a:endParaRPr lang="pl-PL" sz="2000"/>
          </a:p>
          <a:p>
            <a:r>
              <a:rPr lang="pl-PL" sz="2000">
                <a:ea typeface="+mn-lt"/>
                <a:cs typeface="+mn-lt"/>
              </a:rPr>
              <a:t> Gospodarka UE zużywa 16 ton surowców na osobę rocznie, z czego 6 ton stanowią odpady, z których połowa trafia na składowiska.</a:t>
            </a:r>
            <a:endParaRPr lang="pl-PL" sz="2000"/>
          </a:p>
        </p:txBody>
      </p:sp>
      <p:cxnSp>
        <p:nvCxnSpPr>
          <p:cNvPr id="24" name="Straight Connector 23">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Symbol zastępczy zawartości 3">
            <a:extLst>
              <a:ext uri="{FF2B5EF4-FFF2-40B4-BE49-F238E27FC236}">
                <a16:creationId xmlns:a16="http://schemas.microsoft.com/office/drawing/2014/main" id="{FFB466F9-2295-8D81-93B8-C8A71336345B}"/>
              </a:ext>
            </a:extLst>
          </p:cNvPr>
          <p:cNvSpPr>
            <a:spLocks noGrp="1"/>
          </p:cNvSpPr>
          <p:nvPr>
            <p:ph sz="half" idx="2"/>
          </p:nvPr>
        </p:nvSpPr>
        <p:spPr>
          <a:xfrm>
            <a:off x="8451604" y="1412489"/>
            <a:ext cx="3197701" cy="4363844"/>
          </a:xfrm>
        </p:spPr>
        <p:txBody>
          <a:bodyPr vert="horz" lIns="91440" tIns="45720" rIns="91440" bIns="45720" rtlCol="0">
            <a:normAutofit/>
          </a:bodyPr>
          <a:lstStyle/>
          <a:p>
            <a:pPr marL="0" indent="0">
              <a:buNone/>
            </a:pPr>
            <a:r>
              <a:rPr lang="pl-PL" sz="2000">
                <a:ea typeface="+mn-lt"/>
                <a:cs typeface="+mn-lt"/>
              </a:rPr>
              <a:t>3 ZAŁOŻENIA GOSPODARKI OBIEGU ZAMKNIĘTEGO</a:t>
            </a:r>
          </a:p>
          <a:p>
            <a:r>
              <a:rPr lang="pl-PL" sz="2000">
                <a:ea typeface="+mn-lt"/>
                <a:cs typeface="+mn-lt"/>
              </a:rPr>
              <a:t>Eliminacja odpadów i zanieczyszczeń</a:t>
            </a:r>
          </a:p>
          <a:p>
            <a:r>
              <a:rPr lang="pl-PL" sz="2000">
                <a:ea typeface="+mn-lt"/>
                <a:cs typeface="+mn-lt"/>
              </a:rPr>
              <a:t>Cyrkulacja: produkty i surowce jak najdłużej w użyciu</a:t>
            </a:r>
          </a:p>
          <a:p>
            <a:r>
              <a:rPr lang="pl-PL" sz="2000">
                <a:ea typeface="+mn-lt"/>
                <a:cs typeface="+mn-lt"/>
              </a:rPr>
              <a:t>Regeneracja i ochrona naturalnych zasobów </a:t>
            </a:r>
            <a:br>
              <a:rPr lang="pl-PL" sz="2000">
                <a:ea typeface="+mn-lt"/>
                <a:cs typeface="+mn-lt"/>
              </a:rPr>
            </a:br>
            <a:r>
              <a:rPr lang="pl-PL" sz="2000">
                <a:ea typeface="+mn-lt"/>
                <a:cs typeface="+mn-lt"/>
              </a:rPr>
              <a:t>i ekosystemów</a:t>
            </a:r>
            <a:endParaRPr lang="pl-PL" sz="2000"/>
          </a:p>
        </p:txBody>
      </p:sp>
    </p:spTree>
    <p:extLst>
      <p:ext uri="{BB962C8B-B14F-4D97-AF65-F5344CB8AC3E}">
        <p14:creationId xmlns:p14="http://schemas.microsoft.com/office/powerpoint/2010/main" val="1232885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E79AA9-D9F9-B816-4A05-74D344A05E8A}"/>
              </a:ext>
            </a:extLst>
          </p:cNvPr>
          <p:cNvSpPr>
            <a:spLocks noGrp="1"/>
          </p:cNvSpPr>
          <p:nvPr>
            <p:ph type="title"/>
          </p:nvPr>
        </p:nvSpPr>
        <p:spPr/>
        <p:txBody>
          <a:bodyPr/>
          <a:lstStyle/>
          <a:p>
            <a:pPr algn="ctr"/>
            <a:r>
              <a:rPr lang="pl-PL">
                <a:ea typeface="+mj-lt"/>
                <a:cs typeface="+mj-lt"/>
              </a:rPr>
              <a:t>Jakie obiegi próbują zamknąć przykładowe firmy?</a:t>
            </a:r>
            <a:endParaRPr lang="pl-PL"/>
          </a:p>
        </p:txBody>
      </p:sp>
      <p:sp>
        <p:nvSpPr>
          <p:cNvPr id="3" name="Symbol zastępczy zawartości 2">
            <a:extLst>
              <a:ext uri="{FF2B5EF4-FFF2-40B4-BE49-F238E27FC236}">
                <a16:creationId xmlns:a16="http://schemas.microsoft.com/office/drawing/2014/main" id="{E03E3DB9-14BD-83F7-AEB6-CC81648910E1}"/>
              </a:ext>
            </a:extLst>
          </p:cNvPr>
          <p:cNvSpPr>
            <a:spLocks noGrp="1"/>
          </p:cNvSpPr>
          <p:nvPr>
            <p:ph sz="half" idx="1"/>
          </p:nvPr>
        </p:nvSpPr>
        <p:spPr>
          <a:xfrm>
            <a:off x="838200" y="1690688"/>
            <a:ext cx="5181600" cy="4351338"/>
          </a:xfrm>
        </p:spPr>
        <p:txBody>
          <a:bodyPr vert="horz" lIns="91440" tIns="45720" rIns="91440" bIns="45720" rtlCol="0" anchor="t">
            <a:normAutofit fontScale="92500" lnSpcReduction="10000"/>
          </a:bodyPr>
          <a:lstStyle/>
          <a:p>
            <a:pPr marL="0" indent="0" algn="ctr">
              <a:buNone/>
            </a:pPr>
            <a:r>
              <a:rPr lang="pl-PL">
                <a:ea typeface="+mn-lt"/>
                <a:cs typeface="+mn-lt"/>
              </a:rPr>
              <a:t>CASALA – meble</a:t>
            </a:r>
            <a:endParaRPr lang="pl-PL"/>
          </a:p>
          <a:p>
            <a:pPr>
              <a:buNone/>
            </a:pPr>
            <a:endParaRPr lang="pl-PL"/>
          </a:p>
        </p:txBody>
      </p:sp>
      <p:sp>
        <p:nvSpPr>
          <p:cNvPr id="4" name="Symbol zastępczy zawartości 3">
            <a:extLst>
              <a:ext uri="{FF2B5EF4-FFF2-40B4-BE49-F238E27FC236}">
                <a16:creationId xmlns:a16="http://schemas.microsoft.com/office/drawing/2014/main" id="{05D0F5A0-F8ED-E484-1D20-2B5174C364AF}"/>
              </a:ext>
            </a:extLst>
          </p:cNvPr>
          <p:cNvSpPr>
            <a:spLocks noGrp="1"/>
          </p:cNvSpPr>
          <p:nvPr>
            <p:ph sz="half" idx="2"/>
          </p:nvPr>
        </p:nvSpPr>
        <p:spPr>
          <a:xfrm>
            <a:off x="838200" y="2332253"/>
            <a:ext cx="5181600" cy="4351338"/>
          </a:xfrm>
        </p:spPr>
        <p:txBody>
          <a:bodyPr vert="horz" lIns="91440" tIns="45720" rIns="91440" bIns="45720" rtlCol="0" anchor="t">
            <a:normAutofit fontScale="92500" lnSpcReduction="10000"/>
          </a:bodyPr>
          <a:lstStyle/>
          <a:p>
            <a:pPr marL="0" indent="0" algn="just">
              <a:buNone/>
            </a:pPr>
            <a:r>
              <a:rPr lang="pl-PL" dirty="0">
                <a:ea typeface="+mn-lt"/>
                <a:cs typeface="+mn-lt"/>
              </a:rPr>
              <a:t>Oferta niemieckiego producenta krzeseł </a:t>
            </a:r>
            <a:r>
              <a:rPr lang="pl-PL" dirty="0" err="1">
                <a:ea typeface="+mn-lt"/>
                <a:cs typeface="+mn-lt"/>
              </a:rPr>
              <a:t>Casala</a:t>
            </a:r>
            <a:r>
              <a:rPr lang="pl-PL" dirty="0">
                <a:ea typeface="+mn-lt"/>
                <a:cs typeface="+mn-lt"/>
              </a:rPr>
              <a:t> umożliwiająca zwrot posiadanych mebli. Firma zapewnia to że meble zostaną ponownie zintegrowane </a:t>
            </a:r>
            <a:br>
              <a:rPr lang="pl-PL" dirty="0">
                <a:ea typeface="+mn-lt"/>
                <a:cs typeface="+mn-lt"/>
              </a:rPr>
            </a:br>
            <a:r>
              <a:rPr lang="pl-PL" dirty="0">
                <a:ea typeface="+mn-lt"/>
                <a:cs typeface="+mn-lt"/>
              </a:rPr>
              <a:t>z procesem produkcyjnym. Bierze bezużyteczne meble </a:t>
            </a:r>
            <a:br>
              <a:rPr lang="pl-PL" dirty="0">
                <a:ea typeface="+mn-lt"/>
                <a:cs typeface="+mn-lt"/>
              </a:rPr>
            </a:br>
            <a:r>
              <a:rPr lang="pl-PL" dirty="0">
                <a:ea typeface="+mn-lt"/>
                <a:cs typeface="+mn-lt"/>
              </a:rPr>
              <a:t>i części i zamienia je z powrotem w wysokiej jakości produkty.</a:t>
            </a:r>
            <a:endParaRPr lang="pl-PL" dirty="0"/>
          </a:p>
          <a:p>
            <a:pPr marL="0" indent="0" algn="just">
              <a:buNone/>
            </a:pPr>
            <a:endParaRPr lang="pl-PL" dirty="0">
              <a:ea typeface="+mn-lt"/>
              <a:cs typeface="+mn-lt"/>
            </a:endParaRPr>
          </a:p>
          <a:p>
            <a:pPr marL="0" indent="0">
              <a:buNone/>
            </a:pPr>
            <a:r>
              <a:rPr lang="pl-PL" dirty="0">
                <a:ea typeface="+mn-lt"/>
                <a:cs typeface="+mn-lt"/>
              </a:rPr>
              <a:t> https://www.casala.com/refurnitu re/ </a:t>
            </a:r>
            <a:endParaRPr lang="pl-PL" dirty="0"/>
          </a:p>
        </p:txBody>
      </p:sp>
      <p:sp>
        <p:nvSpPr>
          <p:cNvPr id="5" name="Symbol zastępczy zawartości 2">
            <a:extLst>
              <a:ext uri="{FF2B5EF4-FFF2-40B4-BE49-F238E27FC236}">
                <a16:creationId xmlns:a16="http://schemas.microsoft.com/office/drawing/2014/main" id="{B30CDA54-F196-24A1-623C-A2940CF37888}"/>
              </a:ext>
            </a:extLst>
          </p:cNvPr>
          <p:cNvSpPr txBox="1">
            <a:spLocks/>
          </p:cNvSpPr>
          <p:nvPr/>
        </p:nvSpPr>
        <p:spPr>
          <a:xfrm>
            <a:off x="6482644" y="1690688"/>
            <a:ext cx="5181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a:ea typeface="+mn-lt"/>
                <a:cs typeface="+mn-lt"/>
              </a:rPr>
              <a:t>IFixit</a:t>
            </a:r>
            <a:endParaRPr lang="pl-PL"/>
          </a:p>
          <a:p>
            <a:pPr>
              <a:buFont typeface="Arial" panose="020B0604020202020204" pitchFamily="34" charset="0"/>
              <a:buNone/>
            </a:pPr>
            <a:endParaRPr lang="pl-PL" dirty="0"/>
          </a:p>
        </p:txBody>
      </p:sp>
      <p:graphicFrame>
        <p:nvGraphicFramePr>
          <p:cNvPr id="8" name="Symbol zastępczy zawartości 3">
            <a:extLst>
              <a:ext uri="{FF2B5EF4-FFF2-40B4-BE49-F238E27FC236}">
                <a16:creationId xmlns:a16="http://schemas.microsoft.com/office/drawing/2014/main" id="{9962E5BA-3301-CAE4-C6B0-979DABE2873E}"/>
              </a:ext>
            </a:extLst>
          </p:cNvPr>
          <p:cNvGraphicFramePr>
            <a:graphicFrameLocks/>
          </p:cNvGraphicFramePr>
          <p:nvPr>
            <p:extLst>
              <p:ext uri="{D42A27DB-BD31-4B8C-83A1-F6EECF244321}">
                <p14:modId xmlns:p14="http://schemas.microsoft.com/office/powerpoint/2010/main" val="4272699433"/>
              </p:ext>
            </p:extLst>
          </p:nvPr>
        </p:nvGraphicFramePr>
        <p:xfrm>
          <a:off x="6482644" y="2332253"/>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995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DBFFC87-60C6-E4F9-06FD-404A8A84E060}"/>
              </a:ext>
            </a:extLst>
          </p:cNvPr>
          <p:cNvSpPr>
            <a:spLocks noGrp="1"/>
          </p:cNvSpPr>
          <p:nvPr>
            <p:ph type="title"/>
          </p:nvPr>
        </p:nvSpPr>
        <p:spPr>
          <a:xfrm>
            <a:off x="1285240" y="1050595"/>
            <a:ext cx="8074815" cy="1618489"/>
          </a:xfrm>
        </p:spPr>
        <p:txBody>
          <a:bodyPr anchor="ctr">
            <a:normAutofit/>
          </a:bodyPr>
          <a:lstStyle/>
          <a:p>
            <a:r>
              <a:rPr lang="pl-PL" sz="5400" dirty="0">
                <a:latin typeface="+mn-lt"/>
                <a:cs typeface="Calibri"/>
              </a:rPr>
              <a:t>Kalendarium</a:t>
            </a:r>
            <a:endParaRPr lang="pl-PL" sz="5400" dirty="0">
              <a:latin typeface="+mn-lt"/>
            </a:endParaRPr>
          </a:p>
        </p:txBody>
      </p:sp>
      <p:sp>
        <p:nvSpPr>
          <p:cNvPr id="3" name="Symbol zastępczy zawartości 2">
            <a:extLst>
              <a:ext uri="{FF2B5EF4-FFF2-40B4-BE49-F238E27FC236}">
                <a16:creationId xmlns:a16="http://schemas.microsoft.com/office/drawing/2014/main" id="{E1AB12BB-5884-98E3-3396-3CADCE2CB132}"/>
              </a:ext>
            </a:extLst>
          </p:cNvPr>
          <p:cNvSpPr>
            <a:spLocks noGrp="1"/>
          </p:cNvSpPr>
          <p:nvPr>
            <p:ph idx="1"/>
          </p:nvPr>
        </p:nvSpPr>
        <p:spPr>
          <a:xfrm>
            <a:off x="985520" y="2509521"/>
            <a:ext cx="9062720" cy="3260344"/>
          </a:xfrm>
        </p:spPr>
        <p:txBody>
          <a:bodyPr vert="horz" lIns="91440" tIns="45720" rIns="91440" bIns="45720" rtlCol="0" anchor="t">
            <a:normAutofit/>
          </a:bodyPr>
          <a:lstStyle/>
          <a:p>
            <a:pPr>
              <a:buFont typeface="Wingdings" panose="05000000000000000000" pitchFamily="2" charset="2"/>
              <a:buChar char="q"/>
            </a:pPr>
            <a:r>
              <a:rPr lang="pl-PL" sz="2400" dirty="0">
                <a:ea typeface="+mn-lt"/>
                <a:cs typeface="+mn-lt"/>
              </a:rPr>
              <a:t> 1992 – przyjęcie Deklaracji z Rio, Agendy 21 oraz Ramowej Konwencji Narodów Zjednoczonych w sprawie zmian klimatu.</a:t>
            </a:r>
          </a:p>
          <a:p>
            <a:pPr>
              <a:buFont typeface="Wingdings" panose="05000000000000000000" pitchFamily="2" charset="2"/>
              <a:buChar char="q"/>
            </a:pPr>
            <a:r>
              <a:rPr lang="pl-PL" sz="2400" dirty="0">
                <a:ea typeface="+mn-lt"/>
                <a:cs typeface="+mn-lt"/>
              </a:rPr>
              <a:t> 2000 – Deklaracja Milenijna i </a:t>
            </a:r>
            <a:r>
              <a:rPr lang="pl-PL" sz="2400" dirty="0" err="1">
                <a:ea typeface="+mn-lt"/>
                <a:cs typeface="+mn-lt"/>
              </a:rPr>
              <a:t>MDGs</a:t>
            </a:r>
            <a:r>
              <a:rPr lang="pl-PL" sz="2400" dirty="0">
                <a:ea typeface="+mn-lt"/>
                <a:cs typeface="+mn-lt"/>
              </a:rPr>
              <a:t>. </a:t>
            </a:r>
          </a:p>
          <a:p>
            <a:pPr>
              <a:buFont typeface="Wingdings" panose="05000000000000000000" pitchFamily="2" charset="2"/>
              <a:buChar char="q"/>
            </a:pPr>
            <a:r>
              <a:rPr lang="pl-PL" sz="2400" dirty="0">
                <a:ea typeface="+mn-lt"/>
                <a:cs typeface="+mn-lt"/>
              </a:rPr>
              <a:t> 2015 – decyzja w sprawie realizacji Celów Zrównoważonego Rozwoju. </a:t>
            </a:r>
          </a:p>
          <a:p>
            <a:pPr>
              <a:buFont typeface="Wingdings" panose="05000000000000000000" pitchFamily="2" charset="2"/>
              <a:buChar char="q"/>
            </a:pPr>
            <a:r>
              <a:rPr lang="pl-PL" sz="2400" dirty="0">
                <a:ea typeface="+mn-lt"/>
                <a:cs typeface="+mn-lt"/>
              </a:rPr>
              <a:t> 2015 – Porozumienie Paryskie.</a:t>
            </a:r>
            <a:endParaRPr lang="pl-PL" sz="2400" dirty="0"/>
          </a:p>
        </p:txBody>
      </p:sp>
    </p:spTree>
    <p:extLst>
      <p:ext uri="{BB962C8B-B14F-4D97-AF65-F5344CB8AC3E}">
        <p14:creationId xmlns:p14="http://schemas.microsoft.com/office/powerpoint/2010/main" val="24140662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D3D0E-7889-54AA-2513-EAAD60C6AB5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EAD3F5FB-18CF-7264-9C32-FA74D38A9A2A}"/>
              </a:ext>
            </a:extLst>
          </p:cNvPr>
          <p:cNvSpPr>
            <a:spLocks noGrp="1"/>
          </p:cNvSpPr>
          <p:nvPr>
            <p:ph type="title"/>
          </p:nvPr>
        </p:nvSpPr>
        <p:spPr/>
        <p:txBody>
          <a:bodyPr/>
          <a:lstStyle/>
          <a:p>
            <a:pPr algn="ctr"/>
            <a:r>
              <a:rPr lang="pl-PL">
                <a:ea typeface="+mj-lt"/>
                <a:cs typeface="+mj-lt"/>
              </a:rPr>
              <a:t>Jakie obiegi próbują zamknąć przykładowe firmy?</a:t>
            </a:r>
            <a:endParaRPr lang="pl-PL"/>
          </a:p>
        </p:txBody>
      </p:sp>
      <p:sp>
        <p:nvSpPr>
          <p:cNvPr id="3" name="Symbol zastępczy zawartości 2">
            <a:extLst>
              <a:ext uri="{FF2B5EF4-FFF2-40B4-BE49-F238E27FC236}">
                <a16:creationId xmlns:a16="http://schemas.microsoft.com/office/drawing/2014/main" id="{E468FC29-A382-689A-3949-C931AAC911F0}"/>
              </a:ext>
            </a:extLst>
          </p:cNvPr>
          <p:cNvSpPr>
            <a:spLocks noGrp="1"/>
          </p:cNvSpPr>
          <p:nvPr>
            <p:ph sz="half" idx="1"/>
          </p:nvPr>
        </p:nvSpPr>
        <p:spPr/>
        <p:txBody>
          <a:bodyPr vert="horz" lIns="91440" tIns="45720" rIns="91440" bIns="45720" rtlCol="0" anchor="t">
            <a:normAutofit/>
          </a:bodyPr>
          <a:lstStyle/>
          <a:p>
            <a:pPr marL="0" indent="0" algn="ctr">
              <a:buNone/>
            </a:pPr>
            <a:r>
              <a:rPr lang="pl-PL">
                <a:ea typeface="+mn-lt"/>
                <a:cs typeface="+mn-lt"/>
              </a:rPr>
              <a:t>BIOTREM</a:t>
            </a:r>
            <a:endParaRPr lang="pl-PL"/>
          </a:p>
          <a:p>
            <a:pPr marL="0" indent="0" algn="ctr">
              <a:buNone/>
            </a:pPr>
            <a:endParaRPr lang="pl-PL"/>
          </a:p>
          <a:p>
            <a:pPr>
              <a:buNone/>
            </a:pPr>
            <a:endParaRPr lang="pl-PL"/>
          </a:p>
        </p:txBody>
      </p:sp>
      <p:graphicFrame>
        <p:nvGraphicFramePr>
          <p:cNvPr id="8" name="Symbol zastępczy zawartości 3">
            <a:extLst>
              <a:ext uri="{FF2B5EF4-FFF2-40B4-BE49-F238E27FC236}">
                <a16:creationId xmlns:a16="http://schemas.microsoft.com/office/drawing/2014/main" id="{41FBEEE2-C60C-9F43-83CD-EF670CB8349C}"/>
              </a:ext>
            </a:extLst>
          </p:cNvPr>
          <p:cNvGraphicFramePr>
            <a:graphicFrameLocks noGrp="1"/>
          </p:cNvGraphicFramePr>
          <p:nvPr>
            <p:ph sz="half" idx="2"/>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001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ytuł 1">
            <a:extLst>
              <a:ext uri="{FF2B5EF4-FFF2-40B4-BE49-F238E27FC236}">
                <a16:creationId xmlns:a16="http://schemas.microsoft.com/office/drawing/2014/main" id="{691560E0-39C5-BE71-1DA8-08C21C0F3A9B}"/>
              </a:ext>
            </a:extLst>
          </p:cNvPr>
          <p:cNvSpPr>
            <a:spLocks noGrp="1"/>
          </p:cNvSpPr>
          <p:nvPr>
            <p:ph type="title"/>
          </p:nvPr>
        </p:nvSpPr>
        <p:spPr>
          <a:xfrm>
            <a:off x="640080" y="1243013"/>
            <a:ext cx="3855720" cy="4371974"/>
          </a:xfrm>
        </p:spPr>
        <p:txBody>
          <a:bodyPr>
            <a:normAutofit/>
          </a:bodyPr>
          <a:lstStyle/>
          <a:p>
            <a:r>
              <a:rPr lang="pl-PL" sz="3600" b="1" cap="all">
                <a:solidFill>
                  <a:schemeClr val="tx2"/>
                </a:solidFill>
                <a:latin typeface="Montserrat"/>
              </a:rPr>
              <a:t>Zasada 6R</a:t>
            </a:r>
            <a:endParaRPr lang="pl-PL" sz="3600">
              <a:solidFill>
                <a:schemeClr val="tx2"/>
              </a:solidFill>
            </a:endParaRPr>
          </a:p>
          <a:p>
            <a:endParaRPr lang="pl-PL" sz="3600">
              <a:solidFill>
                <a:schemeClr val="tx2"/>
              </a:solidFill>
            </a:endParaRPr>
          </a:p>
        </p:txBody>
      </p:sp>
      <p:sp>
        <p:nvSpPr>
          <p:cNvPr id="3" name="Symbol zastępczy zawartości 2">
            <a:extLst>
              <a:ext uri="{FF2B5EF4-FFF2-40B4-BE49-F238E27FC236}">
                <a16:creationId xmlns:a16="http://schemas.microsoft.com/office/drawing/2014/main" id="{5ED09F2A-C357-A35E-3200-FB10385CAF55}"/>
              </a:ext>
            </a:extLst>
          </p:cNvPr>
          <p:cNvSpPr>
            <a:spLocks noGrp="1"/>
          </p:cNvSpPr>
          <p:nvPr>
            <p:ph idx="1"/>
          </p:nvPr>
        </p:nvSpPr>
        <p:spPr>
          <a:xfrm>
            <a:off x="5215811" y="220717"/>
            <a:ext cx="6860575" cy="6441765"/>
          </a:xfrm>
        </p:spPr>
        <p:txBody>
          <a:bodyPr vert="horz" lIns="91440" tIns="45720" rIns="91440" bIns="45720" rtlCol="0" anchor="ctr">
            <a:normAutofit lnSpcReduction="10000"/>
          </a:bodyPr>
          <a:lstStyle/>
          <a:p>
            <a:r>
              <a:rPr lang="pl-PL" sz="2000" b="1" dirty="0" err="1">
                <a:solidFill>
                  <a:schemeClr val="tx2"/>
                </a:solidFill>
                <a:latin typeface="Calibri"/>
                <a:cs typeface="Calibri"/>
              </a:rPr>
              <a:t>Refuse</a:t>
            </a:r>
            <a:r>
              <a:rPr lang="pl-PL" sz="2000" dirty="0">
                <a:solidFill>
                  <a:schemeClr val="tx2"/>
                </a:solidFill>
                <a:latin typeface="Calibri"/>
                <a:cs typeface="Calibri"/>
              </a:rPr>
              <a:t> – odmawiaj, czyli nie kupuj tego, co przyczynia się do zwiększania ilości odpadów w twoim domu, np. warzyw czy owoców pakowanych w plastik czy też tanich </a:t>
            </a:r>
            <a:r>
              <a:rPr lang="pl-PL" sz="2000" dirty="0" err="1">
                <a:solidFill>
                  <a:schemeClr val="tx2"/>
                </a:solidFill>
                <a:latin typeface="Calibri"/>
                <a:cs typeface="Calibri"/>
              </a:rPr>
              <a:t>t-shirtów</a:t>
            </a:r>
            <a:r>
              <a:rPr lang="pl-PL" sz="2000" dirty="0">
                <a:solidFill>
                  <a:schemeClr val="tx2"/>
                </a:solidFill>
                <a:latin typeface="Calibri"/>
                <a:cs typeface="Calibri"/>
              </a:rPr>
              <a:t>. W ten sposób jako konsumenci dajemy sygnał producentom, na czym naprawdę nam zależy.</a:t>
            </a:r>
            <a:endParaRPr lang="pl-PL" sz="2000" dirty="0">
              <a:solidFill>
                <a:schemeClr val="tx2"/>
              </a:solidFill>
            </a:endParaRPr>
          </a:p>
          <a:p>
            <a:r>
              <a:rPr lang="pl-PL" sz="2000" b="1" dirty="0" err="1">
                <a:solidFill>
                  <a:schemeClr val="tx2"/>
                </a:solidFill>
                <a:latin typeface="Calibri"/>
                <a:cs typeface="Calibri"/>
              </a:rPr>
              <a:t>Reduce</a:t>
            </a:r>
            <a:r>
              <a:rPr lang="pl-PL" sz="2000" b="1" dirty="0">
                <a:solidFill>
                  <a:schemeClr val="tx2"/>
                </a:solidFill>
                <a:latin typeface="Calibri"/>
                <a:cs typeface="Calibri"/>
              </a:rPr>
              <a:t> </a:t>
            </a:r>
            <a:r>
              <a:rPr lang="pl-PL" sz="2000" dirty="0">
                <a:solidFill>
                  <a:schemeClr val="tx2"/>
                </a:solidFill>
                <a:latin typeface="Calibri"/>
                <a:cs typeface="Calibri"/>
              </a:rPr>
              <a:t>– redukuj, ogranicz ilość używanych rzeczy, zastanów się czy na pewno każda z nich jest ci niezbędna. Postaraj się wprowadzić ducha minimalizmu i kupować tylko to, co jest ci naprawdę potrzebne.</a:t>
            </a:r>
            <a:endParaRPr lang="pl-PL" sz="2000" dirty="0">
              <a:solidFill>
                <a:schemeClr val="tx2"/>
              </a:solidFill>
            </a:endParaRPr>
          </a:p>
          <a:p>
            <a:r>
              <a:rPr lang="pl-PL" sz="2000" b="1" dirty="0" err="1">
                <a:solidFill>
                  <a:schemeClr val="tx2"/>
                </a:solidFill>
                <a:latin typeface="Calibri"/>
                <a:cs typeface="Calibri"/>
              </a:rPr>
              <a:t>Reuse</a:t>
            </a:r>
            <a:r>
              <a:rPr lang="pl-PL" sz="2000" b="1" dirty="0">
                <a:solidFill>
                  <a:schemeClr val="tx2"/>
                </a:solidFill>
                <a:latin typeface="Calibri"/>
                <a:cs typeface="Calibri"/>
              </a:rPr>
              <a:t> </a:t>
            </a:r>
            <a:r>
              <a:rPr lang="pl-PL" sz="2000" dirty="0">
                <a:solidFill>
                  <a:schemeClr val="tx2"/>
                </a:solidFill>
                <a:latin typeface="Calibri"/>
                <a:cs typeface="Calibri"/>
              </a:rPr>
              <a:t>– używaj ponownie, wymieniaj się i przekazuj niepotrzebne rzeczy komuś, kto może ich potrzebować, zastanów się, czy nie mogą pełnić innej funkcji. Szukając czegoś nowego zastanów się, czy nie lepiej zdecydować się na rzecz z drugiej ręki.</a:t>
            </a:r>
            <a:endParaRPr lang="pl-PL" sz="2000" dirty="0">
              <a:solidFill>
                <a:schemeClr val="tx2"/>
              </a:solidFill>
            </a:endParaRPr>
          </a:p>
          <a:p>
            <a:r>
              <a:rPr lang="pl-PL" sz="2000" b="1" dirty="0" err="1">
                <a:solidFill>
                  <a:schemeClr val="tx2"/>
                </a:solidFill>
                <a:latin typeface="Calibri"/>
                <a:cs typeface="Calibri"/>
              </a:rPr>
              <a:t>Repair</a:t>
            </a:r>
            <a:r>
              <a:rPr lang="pl-PL" sz="2000" b="1" dirty="0">
                <a:solidFill>
                  <a:schemeClr val="tx2"/>
                </a:solidFill>
                <a:latin typeface="Calibri"/>
                <a:cs typeface="Calibri"/>
              </a:rPr>
              <a:t> </a:t>
            </a:r>
            <a:r>
              <a:rPr lang="pl-PL" sz="2000" dirty="0">
                <a:solidFill>
                  <a:schemeClr val="tx2"/>
                </a:solidFill>
                <a:latin typeface="Calibri"/>
                <a:cs typeface="Calibri"/>
              </a:rPr>
              <a:t>– naprawiaj, nie wyrzucaj od razu lekko uszkodzonej rzeczy, być może uda się ją naprawić i posłuży ci przez kolejne lata.</a:t>
            </a:r>
            <a:endParaRPr lang="pl-PL" sz="2000" dirty="0">
              <a:solidFill>
                <a:schemeClr val="tx2"/>
              </a:solidFill>
            </a:endParaRPr>
          </a:p>
          <a:p>
            <a:r>
              <a:rPr lang="pl-PL" sz="2000" b="1" dirty="0" err="1">
                <a:solidFill>
                  <a:schemeClr val="tx2"/>
                </a:solidFill>
                <a:latin typeface="Calibri"/>
                <a:cs typeface="Calibri"/>
              </a:rPr>
              <a:t>Recycle</a:t>
            </a:r>
            <a:r>
              <a:rPr lang="pl-PL" sz="2000" b="1" dirty="0">
                <a:solidFill>
                  <a:schemeClr val="tx2"/>
                </a:solidFill>
                <a:latin typeface="Calibri"/>
                <a:cs typeface="Calibri"/>
              </a:rPr>
              <a:t> </a:t>
            </a:r>
            <a:r>
              <a:rPr lang="pl-PL" sz="2000" dirty="0">
                <a:solidFill>
                  <a:schemeClr val="tx2"/>
                </a:solidFill>
                <a:latin typeface="Calibri"/>
                <a:cs typeface="Calibri"/>
              </a:rPr>
              <a:t>– segreguj odpady i przyczyniaj się do przetwarzania surowców wtórnych np. szklanych butelek.</a:t>
            </a:r>
            <a:endParaRPr lang="pl-PL" sz="2000" dirty="0">
              <a:solidFill>
                <a:schemeClr val="tx2"/>
              </a:solidFill>
            </a:endParaRPr>
          </a:p>
          <a:p>
            <a:r>
              <a:rPr lang="pl-PL" sz="2000" b="1" dirty="0">
                <a:solidFill>
                  <a:schemeClr val="tx2"/>
                </a:solidFill>
                <a:latin typeface="Calibri"/>
                <a:cs typeface="Calibri"/>
              </a:rPr>
              <a:t>Rot </a:t>
            </a:r>
            <a:r>
              <a:rPr lang="pl-PL" sz="2000" dirty="0">
                <a:solidFill>
                  <a:schemeClr val="tx2"/>
                </a:solidFill>
                <a:latin typeface="Calibri"/>
                <a:cs typeface="Calibri"/>
              </a:rPr>
              <a:t>– kompostuj, nie marnuj jedzenia, a resztki, których nie uda ci się wykorzystać w inny sposób, staraj się kompostować.</a:t>
            </a:r>
            <a:endParaRPr lang="pl-PL" sz="2000" dirty="0">
              <a:solidFill>
                <a:schemeClr val="tx2"/>
              </a:solidFill>
            </a:endParaRPr>
          </a:p>
        </p:txBody>
      </p:sp>
    </p:spTree>
    <p:extLst>
      <p:ext uri="{BB962C8B-B14F-4D97-AF65-F5344CB8AC3E}">
        <p14:creationId xmlns:p14="http://schemas.microsoft.com/office/powerpoint/2010/main" val="2353576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53DE8B7-03D0-7EC4-B213-86AFDE05A5F3}"/>
              </a:ext>
            </a:extLst>
          </p:cNvPr>
          <p:cNvSpPr>
            <a:spLocks noGrp="1"/>
          </p:cNvSpPr>
          <p:nvPr>
            <p:ph type="title"/>
          </p:nvPr>
        </p:nvSpPr>
        <p:spPr/>
        <p:txBody>
          <a:bodyPr/>
          <a:lstStyle/>
          <a:p>
            <a:pPr algn="ctr"/>
            <a:r>
              <a:rPr lang="pl-PL">
                <a:ea typeface="+mj-lt"/>
                <a:cs typeface="+mj-lt"/>
              </a:rPr>
              <a:t>5 GŁÓWNYCH STRATEGII BIZNESOWYCH </a:t>
            </a:r>
            <a:br>
              <a:rPr lang="pl-PL">
                <a:ea typeface="+mj-lt"/>
                <a:cs typeface="+mj-lt"/>
              </a:rPr>
            </a:br>
            <a:r>
              <a:rPr lang="pl-PL">
                <a:ea typeface="+mj-lt"/>
                <a:cs typeface="+mj-lt"/>
              </a:rPr>
              <a:t>W MODELU GOZ</a:t>
            </a:r>
            <a:endParaRPr lang="pl-PL"/>
          </a:p>
        </p:txBody>
      </p:sp>
      <p:sp>
        <p:nvSpPr>
          <p:cNvPr id="3" name="Symbol zastępczy zawartości 2">
            <a:extLst>
              <a:ext uri="{FF2B5EF4-FFF2-40B4-BE49-F238E27FC236}">
                <a16:creationId xmlns:a16="http://schemas.microsoft.com/office/drawing/2014/main" id="{5020F109-B02E-8895-7D97-0939B70CBA77}"/>
              </a:ext>
            </a:extLst>
          </p:cNvPr>
          <p:cNvSpPr>
            <a:spLocks noGrp="1"/>
          </p:cNvSpPr>
          <p:nvPr>
            <p:ph sz="half" idx="1"/>
          </p:nvPr>
        </p:nvSpPr>
        <p:spPr>
          <a:xfrm>
            <a:off x="838200" y="1825625"/>
            <a:ext cx="3842328" cy="4351338"/>
          </a:xfrm>
        </p:spPr>
        <p:txBody>
          <a:bodyPr vert="horz" lIns="91440" tIns="45720" rIns="91440" bIns="45720" rtlCol="0" anchor="t">
            <a:normAutofit fontScale="92500" lnSpcReduction="20000"/>
          </a:bodyPr>
          <a:lstStyle/>
          <a:p>
            <a:pPr marL="514350" indent="-514350" algn="ctr">
              <a:buAutoNum type="arabicPeriod"/>
            </a:pPr>
            <a:r>
              <a:rPr lang="pl-PL" b="1" dirty="0">
                <a:solidFill>
                  <a:srgbClr val="C00000"/>
                </a:solidFill>
                <a:ea typeface="+mn-lt"/>
                <a:cs typeface="+mn-lt"/>
              </a:rPr>
              <a:t>CYRKULARNE ZAOPATRZENIE</a:t>
            </a:r>
            <a:r>
              <a:rPr lang="pl-PL" dirty="0">
                <a:ea typeface="+mn-lt"/>
                <a:cs typeface="+mn-lt"/>
              </a:rPr>
              <a:t> - Materiały i surowce wejściowe do procesu produkcji </a:t>
            </a:r>
            <a:br>
              <a:rPr lang="pl-PL" dirty="0">
                <a:ea typeface="+mn-lt"/>
                <a:cs typeface="+mn-lt"/>
              </a:rPr>
            </a:br>
            <a:r>
              <a:rPr lang="pl-PL" dirty="0">
                <a:ea typeface="+mn-lt"/>
                <a:cs typeface="+mn-lt"/>
              </a:rPr>
              <a:t>w pełni </a:t>
            </a:r>
            <a:r>
              <a:rPr lang="pl-PL" dirty="0" err="1">
                <a:ea typeface="+mn-lt"/>
                <a:cs typeface="+mn-lt"/>
              </a:rPr>
              <a:t>recyklingowalne</a:t>
            </a:r>
            <a:r>
              <a:rPr lang="pl-PL" dirty="0">
                <a:ea typeface="+mn-lt"/>
                <a:cs typeface="+mn-lt"/>
              </a:rPr>
              <a:t> lub na bazie </a:t>
            </a:r>
            <a:r>
              <a:rPr lang="pl-PL" dirty="0" err="1">
                <a:ea typeface="+mn-lt"/>
                <a:cs typeface="+mn-lt"/>
              </a:rPr>
              <a:t>bio</a:t>
            </a:r>
            <a:r>
              <a:rPr lang="pl-PL" dirty="0">
                <a:ea typeface="+mn-lt"/>
                <a:cs typeface="+mn-lt"/>
              </a:rPr>
              <a:t> materiałów, proces zasilany energią odnawialną . Eliminacja zapotrzebowania na dany materiał.</a:t>
            </a:r>
            <a:endParaRPr lang="pl-PL" dirty="0"/>
          </a:p>
          <a:p>
            <a:pPr marL="0" indent="0">
              <a:buNone/>
            </a:pPr>
            <a:endParaRPr lang="pl-PL" dirty="0"/>
          </a:p>
        </p:txBody>
      </p:sp>
      <p:graphicFrame>
        <p:nvGraphicFramePr>
          <p:cNvPr id="10" name="Symbol zastępczy zawartości 3">
            <a:extLst>
              <a:ext uri="{FF2B5EF4-FFF2-40B4-BE49-F238E27FC236}">
                <a16:creationId xmlns:a16="http://schemas.microsoft.com/office/drawing/2014/main" id="{311A6A75-D8EB-0194-6647-12F562552593}"/>
              </a:ext>
            </a:extLst>
          </p:cNvPr>
          <p:cNvGraphicFramePr>
            <a:graphicFrameLocks noGrp="1"/>
          </p:cNvGraphicFramePr>
          <p:nvPr>
            <p:ph sz="half" idx="2"/>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41113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7D926-AFBA-3DC7-97FE-BEE1F4ADF142}"/>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CBB7A1F8-9642-F4C6-32BD-6D5EB548F443}"/>
              </a:ext>
            </a:extLst>
          </p:cNvPr>
          <p:cNvSpPr>
            <a:spLocks noGrp="1"/>
          </p:cNvSpPr>
          <p:nvPr>
            <p:ph type="title"/>
          </p:nvPr>
        </p:nvSpPr>
        <p:spPr/>
        <p:txBody>
          <a:bodyPr/>
          <a:lstStyle/>
          <a:p>
            <a:pPr algn="ctr"/>
            <a:r>
              <a:rPr lang="pl-PL">
                <a:ea typeface="+mj-lt"/>
                <a:cs typeface="+mj-lt"/>
              </a:rPr>
              <a:t>5 GŁÓWNYCH STRATEGII BIZNESOWYCH </a:t>
            </a:r>
            <a:br>
              <a:rPr lang="pl-PL">
                <a:ea typeface="+mj-lt"/>
                <a:cs typeface="+mj-lt"/>
              </a:rPr>
            </a:br>
            <a:r>
              <a:rPr lang="pl-PL">
                <a:ea typeface="+mj-lt"/>
                <a:cs typeface="+mj-lt"/>
              </a:rPr>
              <a:t>W MODELU GOZ</a:t>
            </a:r>
            <a:endParaRPr lang="pl-PL"/>
          </a:p>
        </p:txBody>
      </p:sp>
      <p:sp>
        <p:nvSpPr>
          <p:cNvPr id="3" name="Symbol zastępczy zawartości 2">
            <a:extLst>
              <a:ext uri="{FF2B5EF4-FFF2-40B4-BE49-F238E27FC236}">
                <a16:creationId xmlns:a16="http://schemas.microsoft.com/office/drawing/2014/main" id="{2C750756-C731-AE22-6E26-1E5EE50FDFA3}"/>
              </a:ext>
            </a:extLst>
          </p:cNvPr>
          <p:cNvSpPr>
            <a:spLocks noGrp="1"/>
          </p:cNvSpPr>
          <p:nvPr>
            <p:ph sz="half" idx="1"/>
          </p:nvPr>
        </p:nvSpPr>
        <p:spPr>
          <a:xfrm>
            <a:off x="838200" y="1825625"/>
            <a:ext cx="3842328" cy="4351338"/>
          </a:xfrm>
        </p:spPr>
        <p:txBody>
          <a:bodyPr vert="horz" lIns="91440" tIns="45720" rIns="91440" bIns="45720" rtlCol="0" anchor="t">
            <a:normAutofit fontScale="92500" lnSpcReduction="10000"/>
          </a:bodyPr>
          <a:lstStyle/>
          <a:p>
            <a:pPr marL="0" indent="0" algn="ctr">
              <a:buNone/>
            </a:pPr>
            <a:r>
              <a:rPr lang="pl-PL" b="1">
                <a:solidFill>
                  <a:srgbClr val="C00000"/>
                </a:solidFill>
                <a:ea typeface="+mn-lt"/>
                <a:cs typeface="+mn-lt"/>
              </a:rPr>
              <a:t>2. WYDŁUŻANIE CYKLU ŻYCIA PRODUKTU</a:t>
            </a:r>
            <a:r>
              <a:rPr lang="pl-PL" b="1">
                <a:ea typeface="+mn-lt"/>
                <a:cs typeface="+mn-lt"/>
              </a:rPr>
              <a:t> </a:t>
            </a:r>
            <a:r>
              <a:rPr lang="pl-PL">
                <a:ea typeface="+mn-lt"/>
                <a:cs typeface="+mn-lt"/>
              </a:rPr>
              <a:t>- Wydłużanie cyklu życia </a:t>
            </a:r>
            <a:br>
              <a:rPr lang="pl-PL">
                <a:ea typeface="+mn-lt"/>
                <a:cs typeface="+mn-lt"/>
              </a:rPr>
            </a:br>
            <a:r>
              <a:rPr lang="pl-PL">
                <a:ea typeface="+mn-lt"/>
                <a:cs typeface="+mn-lt"/>
              </a:rPr>
              <a:t>i jego komponentów poprzez naprawę, unowocześnienie, </a:t>
            </a:r>
            <a:r>
              <a:rPr lang="pl-PL" err="1">
                <a:ea typeface="+mn-lt"/>
                <a:cs typeface="+mn-lt"/>
              </a:rPr>
              <a:t>remarketing</a:t>
            </a:r>
            <a:r>
              <a:rPr lang="pl-PL">
                <a:ea typeface="+mn-lt"/>
                <a:cs typeface="+mn-lt"/>
              </a:rPr>
              <a:t>. Ważne jest projektowanie to wspierające (łatwa naprawa, modułowość </a:t>
            </a:r>
            <a:r>
              <a:rPr lang="pl-PL" err="1">
                <a:ea typeface="+mn-lt"/>
                <a:cs typeface="+mn-lt"/>
              </a:rPr>
              <a:t>itp</a:t>
            </a:r>
            <a:r>
              <a:rPr lang="pl-PL">
                <a:ea typeface="+mn-lt"/>
                <a:cs typeface="+mn-lt"/>
              </a:rPr>
              <a:t>). Sprzedaż części, usługi naprawy.</a:t>
            </a:r>
          </a:p>
          <a:p>
            <a:pPr marL="0" indent="0">
              <a:buNone/>
            </a:pPr>
            <a:endParaRPr lang="pl-PL"/>
          </a:p>
        </p:txBody>
      </p:sp>
      <p:sp>
        <p:nvSpPr>
          <p:cNvPr id="36" name="Symbol zastępczy zawartości 35">
            <a:extLst>
              <a:ext uri="{FF2B5EF4-FFF2-40B4-BE49-F238E27FC236}">
                <a16:creationId xmlns:a16="http://schemas.microsoft.com/office/drawing/2014/main" id="{F65806C4-BF49-EE32-2EF3-93D36BD90C72}"/>
              </a:ext>
            </a:extLst>
          </p:cNvPr>
          <p:cNvSpPr>
            <a:spLocks noGrp="1"/>
          </p:cNvSpPr>
          <p:nvPr>
            <p:ph sz="half" idx="2"/>
          </p:nvPr>
        </p:nvSpPr>
        <p:spPr/>
        <p:txBody>
          <a:bodyPr vert="horz" lIns="91440" tIns="45720" rIns="91440" bIns="45720" rtlCol="0" anchor="t">
            <a:normAutofit/>
          </a:bodyPr>
          <a:lstStyle/>
          <a:p>
            <a:pPr marL="0" indent="0">
              <a:buNone/>
            </a:pPr>
            <a:r>
              <a:rPr lang="pl-PL" sz="1800" b="1">
                <a:solidFill>
                  <a:srgbClr val="C00000"/>
                </a:solidFill>
                <a:ea typeface="+mn-lt"/>
                <a:cs typeface="+mn-lt"/>
              </a:rPr>
              <a:t>Philips </a:t>
            </a:r>
            <a:r>
              <a:rPr lang="pl-PL" sz="1800" b="1" err="1">
                <a:solidFill>
                  <a:srgbClr val="C00000"/>
                </a:solidFill>
                <a:ea typeface="+mn-lt"/>
                <a:cs typeface="+mn-lt"/>
              </a:rPr>
              <a:t>Circular</a:t>
            </a:r>
            <a:r>
              <a:rPr lang="pl-PL" sz="1800" b="1">
                <a:solidFill>
                  <a:srgbClr val="C00000"/>
                </a:solidFill>
                <a:ea typeface="+mn-lt"/>
                <a:cs typeface="+mn-lt"/>
              </a:rPr>
              <a:t> </a:t>
            </a:r>
            <a:r>
              <a:rPr lang="pl-PL" sz="1800" b="1" err="1">
                <a:solidFill>
                  <a:srgbClr val="C00000"/>
                </a:solidFill>
                <a:ea typeface="+mn-lt"/>
                <a:cs typeface="+mn-lt"/>
              </a:rPr>
              <a:t>Editions</a:t>
            </a:r>
            <a:r>
              <a:rPr lang="pl-PL" sz="1800" b="1">
                <a:solidFill>
                  <a:srgbClr val="C00000"/>
                </a:solidFill>
                <a:ea typeface="+mn-lt"/>
                <a:cs typeface="+mn-lt"/>
              </a:rPr>
              <a:t> </a:t>
            </a:r>
            <a:r>
              <a:rPr lang="pl-PL" sz="1800" b="1" err="1">
                <a:solidFill>
                  <a:srgbClr val="C00000"/>
                </a:solidFill>
                <a:ea typeface="+mn-lt"/>
                <a:cs typeface="+mn-lt"/>
              </a:rPr>
              <a:t>systems</a:t>
            </a:r>
            <a:r>
              <a:rPr lang="pl-PL" sz="1800">
                <a:ea typeface="+mn-lt"/>
                <a:cs typeface="+mn-lt"/>
              </a:rPr>
              <a:t> - systemy sprzedaży różnych linii sprzętu medycznego, który po użytkowaniu w pierwszej placówce przechodzi proces odświeżenia, odnowy i wraca na rynek w stanie najwyższej jakości, po bardziej atrakcyjnej cenie.</a:t>
            </a:r>
          </a:p>
          <a:p>
            <a:pPr marL="0" indent="0">
              <a:buNone/>
            </a:pPr>
            <a:endParaRPr lang="pl-PL" sz="1800" b="1">
              <a:solidFill>
                <a:srgbClr val="C00000"/>
              </a:solidFill>
            </a:endParaRPr>
          </a:p>
          <a:p>
            <a:pPr marL="0" indent="0">
              <a:buNone/>
            </a:pPr>
            <a:endParaRPr lang="pl-PL" sz="1800"/>
          </a:p>
          <a:p>
            <a:pPr marL="0" indent="0">
              <a:buNone/>
            </a:pPr>
            <a:r>
              <a:rPr lang="pl-PL" sz="1800" b="1" err="1">
                <a:solidFill>
                  <a:srgbClr val="C00000"/>
                </a:solidFill>
                <a:ea typeface="+mn-lt"/>
                <a:cs typeface="+mn-lt"/>
              </a:rPr>
              <a:t>Fairphone</a:t>
            </a:r>
            <a:r>
              <a:rPr lang="pl-PL" sz="1800">
                <a:ea typeface="+mn-lt"/>
                <a:cs typeface="+mn-lt"/>
              </a:rPr>
              <a:t> - telefon zbudowany modułowo, do samodzielnej naprawy, zaprojektowany tak aby jak najdłużej mógł być adaptowany pod kolejne potrzeby użytkownika bez konieczności zakupu nowego. Zapewnia godziwe warunki pracy dla pracowników w całym łańcuchu dostaw</a:t>
            </a:r>
            <a:endParaRPr lang="pl-PL"/>
          </a:p>
          <a:p>
            <a:pPr marL="0" indent="0">
              <a:buNone/>
            </a:pPr>
            <a:endParaRPr lang="pl-PL"/>
          </a:p>
          <a:p>
            <a:pPr marL="0" indent="0">
              <a:buNone/>
            </a:pPr>
            <a:endParaRPr lang="pl-PL"/>
          </a:p>
        </p:txBody>
      </p:sp>
    </p:spTree>
    <p:extLst>
      <p:ext uri="{BB962C8B-B14F-4D97-AF65-F5344CB8AC3E}">
        <p14:creationId xmlns:p14="http://schemas.microsoft.com/office/powerpoint/2010/main" val="3839973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B7418-30CC-41BC-B6E6-208042B388D6}"/>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897BF18E-6B77-B814-0074-8E203DD9B447}"/>
              </a:ext>
            </a:extLst>
          </p:cNvPr>
          <p:cNvSpPr>
            <a:spLocks noGrp="1"/>
          </p:cNvSpPr>
          <p:nvPr>
            <p:ph type="title"/>
          </p:nvPr>
        </p:nvSpPr>
        <p:spPr/>
        <p:txBody>
          <a:bodyPr/>
          <a:lstStyle/>
          <a:p>
            <a:pPr algn="ctr"/>
            <a:r>
              <a:rPr lang="pl-PL">
                <a:ea typeface="+mj-lt"/>
                <a:cs typeface="+mj-lt"/>
              </a:rPr>
              <a:t>5 GŁÓWNYCH STRATEGII BIZNESOWYCH </a:t>
            </a:r>
            <a:br>
              <a:rPr lang="pl-PL">
                <a:ea typeface="+mj-lt"/>
                <a:cs typeface="+mj-lt"/>
              </a:rPr>
            </a:br>
            <a:r>
              <a:rPr lang="pl-PL">
                <a:ea typeface="+mj-lt"/>
                <a:cs typeface="+mj-lt"/>
              </a:rPr>
              <a:t>W MODELU GOZ</a:t>
            </a:r>
            <a:endParaRPr lang="pl-PL"/>
          </a:p>
        </p:txBody>
      </p:sp>
      <p:sp>
        <p:nvSpPr>
          <p:cNvPr id="3" name="Symbol zastępczy zawartości 2">
            <a:extLst>
              <a:ext uri="{FF2B5EF4-FFF2-40B4-BE49-F238E27FC236}">
                <a16:creationId xmlns:a16="http://schemas.microsoft.com/office/drawing/2014/main" id="{D2E26543-BD11-D5DA-E182-8F4BF5C8371A}"/>
              </a:ext>
            </a:extLst>
          </p:cNvPr>
          <p:cNvSpPr>
            <a:spLocks noGrp="1"/>
          </p:cNvSpPr>
          <p:nvPr>
            <p:ph sz="half" idx="1"/>
          </p:nvPr>
        </p:nvSpPr>
        <p:spPr>
          <a:xfrm>
            <a:off x="838200" y="1825625"/>
            <a:ext cx="3842328" cy="4351338"/>
          </a:xfrm>
        </p:spPr>
        <p:txBody>
          <a:bodyPr vert="horz" lIns="91440" tIns="45720" rIns="91440" bIns="45720" rtlCol="0" anchor="t">
            <a:normAutofit lnSpcReduction="10000"/>
          </a:bodyPr>
          <a:lstStyle/>
          <a:p>
            <a:pPr marL="0" indent="0" algn="ctr">
              <a:buNone/>
            </a:pPr>
            <a:r>
              <a:rPr lang="pl-PL" b="1">
                <a:solidFill>
                  <a:srgbClr val="C00000"/>
                </a:solidFill>
                <a:ea typeface="+mn-lt"/>
                <a:cs typeface="+mn-lt"/>
              </a:rPr>
              <a:t>3. PLATFORMY DZIELENIA </a:t>
            </a:r>
            <a:br>
              <a:rPr lang="pl-PL" b="1">
                <a:solidFill>
                  <a:srgbClr val="C00000"/>
                </a:solidFill>
                <a:ea typeface="+mn-lt"/>
                <a:cs typeface="+mn-lt"/>
              </a:rPr>
            </a:br>
            <a:r>
              <a:rPr lang="pl-PL" b="1">
                <a:solidFill>
                  <a:srgbClr val="C00000"/>
                </a:solidFill>
                <a:ea typeface="+mn-lt"/>
                <a:cs typeface="+mn-lt"/>
              </a:rPr>
              <a:t>I WSPÓŁDZIELENIA</a:t>
            </a:r>
            <a:r>
              <a:rPr lang="pl-PL" b="1">
                <a:ea typeface="+mn-lt"/>
                <a:cs typeface="+mn-lt"/>
              </a:rPr>
              <a:t> </a:t>
            </a:r>
            <a:r>
              <a:rPr lang="pl-PL">
                <a:ea typeface="+mn-lt"/>
                <a:cs typeface="+mn-lt"/>
              </a:rPr>
              <a:t>- Umożliwiają zwiększenie stopnia wykorzystania produktów poprzez dostęp do wspólnego użytkowania / własności. Umożliwiają przekazanie dalej danego produktu</a:t>
            </a:r>
          </a:p>
          <a:p>
            <a:pPr marL="0" indent="0">
              <a:buNone/>
            </a:pPr>
            <a:endParaRPr lang="pl-PL"/>
          </a:p>
        </p:txBody>
      </p:sp>
      <p:graphicFrame>
        <p:nvGraphicFramePr>
          <p:cNvPr id="10" name="Symbol zastępczy zawartości 3">
            <a:extLst>
              <a:ext uri="{FF2B5EF4-FFF2-40B4-BE49-F238E27FC236}">
                <a16:creationId xmlns:a16="http://schemas.microsoft.com/office/drawing/2014/main" id="{71027387-0474-B0F4-3400-58F9C6619ACE}"/>
              </a:ext>
            </a:extLst>
          </p:cNvPr>
          <p:cNvGraphicFramePr>
            <a:graphicFrameLocks noGrp="1"/>
          </p:cNvGraphicFramePr>
          <p:nvPr>
            <p:ph sz="half" idx="2"/>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8270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85FAD-BD95-FD99-2663-B22868CB0EFF}"/>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0F5944DE-AC93-5218-7431-78B277407CF3}"/>
              </a:ext>
            </a:extLst>
          </p:cNvPr>
          <p:cNvSpPr>
            <a:spLocks noGrp="1"/>
          </p:cNvSpPr>
          <p:nvPr>
            <p:ph type="title"/>
          </p:nvPr>
        </p:nvSpPr>
        <p:spPr/>
        <p:txBody>
          <a:bodyPr/>
          <a:lstStyle/>
          <a:p>
            <a:pPr algn="ctr"/>
            <a:r>
              <a:rPr lang="pl-PL">
                <a:ea typeface="+mj-lt"/>
                <a:cs typeface="+mj-lt"/>
              </a:rPr>
              <a:t>5 GŁÓWNYCH STRATEGII BIZNESOWYCH </a:t>
            </a:r>
            <a:br>
              <a:rPr lang="pl-PL">
                <a:ea typeface="+mj-lt"/>
                <a:cs typeface="+mj-lt"/>
              </a:rPr>
            </a:br>
            <a:r>
              <a:rPr lang="pl-PL">
                <a:ea typeface="+mj-lt"/>
                <a:cs typeface="+mj-lt"/>
              </a:rPr>
              <a:t>W MODELU GOZ</a:t>
            </a:r>
            <a:endParaRPr lang="pl-PL"/>
          </a:p>
        </p:txBody>
      </p:sp>
      <p:sp>
        <p:nvSpPr>
          <p:cNvPr id="3" name="Symbol zastępczy zawartości 2">
            <a:extLst>
              <a:ext uri="{FF2B5EF4-FFF2-40B4-BE49-F238E27FC236}">
                <a16:creationId xmlns:a16="http://schemas.microsoft.com/office/drawing/2014/main" id="{BC0C20C6-7A55-EDBB-730D-5AB5988E8391}"/>
              </a:ext>
            </a:extLst>
          </p:cNvPr>
          <p:cNvSpPr>
            <a:spLocks noGrp="1"/>
          </p:cNvSpPr>
          <p:nvPr>
            <p:ph sz="half" idx="1"/>
          </p:nvPr>
        </p:nvSpPr>
        <p:spPr>
          <a:xfrm>
            <a:off x="838200" y="1825625"/>
            <a:ext cx="3842328" cy="4351338"/>
          </a:xfrm>
        </p:spPr>
        <p:txBody>
          <a:bodyPr vert="horz" lIns="91440" tIns="45720" rIns="91440" bIns="45720" rtlCol="0" anchor="t">
            <a:normAutofit fontScale="92500" lnSpcReduction="10000"/>
          </a:bodyPr>
          <a:lstStyle/>
          <a:p>
            <a:pPr marL="0" indent="0" algn="ctr">
              <a:buNone/>
            </a:pPr>
            <a:r>
              <a:rPr lang="pl-PL" b="1">
                <a:solidFill>
                  <a:srgbClr val="C00000"/>
                </a:solidFill>
                <a:ea typeface="+mn-lt"/>
                <a:cs typeface="+mn-lt"/>
              </a:rPr>
              <a:t>4. PRODUKT JAKO USŁUGA</a:t>
            </a:r>
            <a:r>
              <a:rPr lang="pl-PL">
                <a:ea typeface="+mn-lt"/>
                <a:cs typeface="+mn-lt"/>
              </a:rPr>
              <a:t> - Konsument zmienia się </a:t>
            </a:r>
            <a:br>
              <a:rPr lang="pl-PL">
                <a:ea typeface="+mn-lt"/>
                <a:cs typeface="+mn-lt"/>
              </a:rPr>
            </a:br>
            <a:r>
              <a:rPr lang="pl-PL">
                <a:ea typeface="+mn-lt"/>
                <a:cs typeface="+mn-lt"/>
              </a:rPr>
              <a:t>w użytkownika właścicielem pozostaje producent i on przejmuje korzyści płynące z produktywności zasobów. Modele sprzedaży: subskrypcja, płatność za użycie, wypożyczanie.</a:t>
            </a:r>
          </a:p>
          <a:p>
            <a:pPr marL="0" indent="0">
              <a:buNone/>
            </a:pPr>
            <a:endParaRPr lang="pl-PL"/>
          </a:p>
        </p:txBody>
      </p:sp>
      <p:graphicFrame>
        <p:nvGraphicFramePr>
          <p:cNvPr id="10" name="Symbol zastępczy zawartości 3">
            <a:extLst>
              <a:ext uri="{FF2B5EF4-FFF2-40B4-BE49-F238E27FC236}">
                <a16:creationId xmlns:a16="http://schemas.microsoft.com/office/drawing/2014/main" id="{ADA766F4-341A-8064-75C5-101288B5AB9D}"/>
              </a:ext>
            </a:extLst>
          </p:cNvPr>
          <p:cNvGraphicFramePr>
            <a:graphicFrameLocks noGrp="1"/>
          </p:cNvGraphicFramePr>
          <p:nvPr>
            <p:ph sz="half" idx="2"/>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2" name="Obraz 41" descr="Pralnia">
            <a:extLst>
              <a:ext uri="{FF2B5EF4-FFF2-40B4-BE49-F238E27FC236}">
                <a16:creationId xmlns:a16="http://schemas.microsoft.com/office/drawing/2014/main" id="{94C5B96E-0C81-4E3E-FBAF-CB326202A4F2}"/>
              </a:ext>
            </a:extLst>
          </p:cNvPr>
          <p:cNvPicPr>
            <a:picLocks noChangeAspect="1"/>
          </p:cNvPicPr>
          <p:nvPr/>
        </p:nvPicPr>
        <p:blipFill>
          <a:blip r:embed="rId7"/>
          <a:stretch>
            <a:fillRect/>
          </a:stretch>
        </p:blipFill>
        <p:spPr>
          <a:xfrm>
            <a:off x="7391400" y="4336722"/>
            <a:ext cx="2743200" cy="2263140"/>
          </a:xfrm>
          <a:prstGeom prst="rect">
            <a:avLst/>
          </a:prstGeom>
        </p:spPr>
      </p:pic>
    </p:spTree>
    <p:extLst>
      <p:ext uri="{BB962C8B-B14F-4D97-AF65-F5344CB8AC3E}">
        <p14:creationId xmlns:p14="http://schemas.microsoft.com/office/powerpoint/2010/main" val="2739918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41FF6-929A-8634-111A-AA1297A50DB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08B878F7-B5AF-45E3-C4A8-AB353EDAFCAA}"/>
              </a:ext>
            </a:extLst>
          </p:cNvPr>
          <p:cNvSpPr>
            <a:spLocks noGrp="1"/>
          </p:cNvSpPr>
          <p:nvPr>
            <p:ph type="title"/>
          </p:nvPr>
        </p:nvSpPr>
        <p:spPr/>
        <p:txBody>
          <a:bodyPr/>
          <a:lstStyle/>
          <a:p>
            <a:pPr algn="ctr"/>
            <a:r>
              <a:rPr lang="pl-PL">
                <a:ea typeface="+mj-lt"/>
                <a:cs typeface="+mj-lt"/>
              </a:rPr>
              <a:t>5 GŁÓWNYCH STRATEGII BIZNESOWYCH </a:t>
            </a:r>
            <a:br>
              <a:rPr lang="pl-PL">
                <a:ea typeface="+mj-lt"/>
                <a:cs typeface="+mj-lt"/>
              </a:rPr>
            </a:br>
            <a:r>
              <a:rPr lang="pl-PL">
                <a:ea typeface="+mj-lt"/>
                <a:cs typeface="+mj-lt"/>
              </a:rPr>
              <a:t>W MODELU GOZ</a:t>
            </a:r>
            <a:endParaRPr lang="pl-PL"/>
          </a:p>
        </p:txBody>
      </p:sp>
      <p:sp>
        <p:nvSpPr>
          <p:cNvPr id="3" name="Symbol zastępczy zawartości 2">
            <a:extLst>
              <a:ext uri="{FF2B5EF4-FFF2-40B4-BE49-F238E27FC236}">
                <a16:creationId xmlns:a16="http://schemas.microsoft.com/office/drawing/2014/main" id="{1859742E-26AD-0821-3CD9-3175BAD9AA49}"/>
              </a:ext>
            </a:extLst>
          </p:cNvPr>
          <p:cNvSpPr>
            <a:spLocks noGrp="1"/>
          </p:cNvSpPr>
          <p:nvPr>
            <p:ph sz="half" idx="1"/>
          </p:nvPr>
        </p:nvSpPr>
        <p:spPr>
          <a:xfrm>
            <a:off x="838200" y="1825625"/>
            <a:ext cx="3842328" cy="4351338"/>
          </a:xfrm>
        </p:spPr>
        <p:txBody>
          <a:bodyPr vert="horz" lIns="91440" tIns="45720" rIns="91440" bIns="45720" rtlCol="0" anchor="t">
            <a:normAutofit/>
          </a:bodyPr>
          <a:lstStyle/>
          <a:p>
            <a:pPr marL="0" indent="0" algn="ctr">
              <a:buNone/>
            </a:pPr>
            <a:r>
              <a:rPr lang="pl-PL" b="1" dirty="0">
                <a:solidFill>
                  <a:srgbClr val="C00000"/>
                </a:solidFill>
                <a:ea typeface="+mn-lt"/>
                <a:cs typeface="+mn-lt"/>
              </a:rPr>
              <a:t>5. ODZYSK SUROWCÓW</a:t>
            </a:r>
            <a:r>
              <a:rPr lang="pl-PL" b="1" dirty="0">
                <a:ea typeface="+mn-lt"/>
                <a:cs typeface="+mn-lt"/>
              </a:rPr>
              <a:t> </a:t>
            </a:r>
            <a:r>
              <a:rPr lang="pl-PL" dirty="0">
                <a:ea typeface="+mn-lt"/>
                <a:cs typeface="+mn-lt"/>
              </a:rPr>
              <a:t>- Odzyskanie użytecznych surowców/energii </a:t>
            </a:r>
            <a:br>
              <a:rPr lang="pl-PL" dirty="0">
                <a:ea typeface="+mn-lt"/>
                <a:cs typeface="+mn-lt"/>
              </a:rPr>
            </a:br>
            <a:r>
              <a:rPr lang="pl-PL" dirty="0">
                <a:ea typeface="+mn-lt"/>
                <a:cs typeface="+mn-lt"/>
              </a:rPr>
              <a:t>z wyrzuconych produktów lub produktów ubocznych poprzez recykling/upcykling</a:t>
            </a:r>
            <a:endParaRPr lang="pl-PL" dirty="0"/>
          </a:p>
          <a:p>
            <a:pPr marL="0" indent="0">
              <a:buNone/>
            </a:pPr>
            <a:endParaRPr lang="pl-PL" dirty="0"/>
          </a:p>
        </p:txBody>
      </p:sp>
      <p:graphicFrame>
        <p:nvGraphicFramePr>
          <p:cNvPr id="10" name="Symbol zastępczy zawartości 3">
            <a:extLst>
              <a:ext uri="{FF2B5EF4-FFF2-40B4-BE49-F238E27FC236}">
                <a16:creationId xmlns:a16="http://schemas.microsoft.com/office/drawing/2014/main" id="{C8F3F051-898F-CB64-266A-644E2311440A}"/>
              </a:ext>
            </a:extLst>
          </p:cNvPr>
          <p:cNvGraphicFramePr>
            <a:graphicFrameLocks noGrp="1"/>
          </p:cNvGraphicFramePr>
          <p:nvPr>
            <p:ph sz="half" idx="2"/>
          </p:nvPr>
        </p:nvGraphicFramePr>
        <p:xfrm>
          <a:off x="6133716" y="1717868"/>
          <a:ext cx="5620326" cy="4459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0818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F06397-9DFF-28FA-82B7-24288F75DBE7}"/>
              </a:ext>
            </a:extLst>
          </p:cNvPr>
          <p:cNvSpPr>
            <a:spLocks noGrp="1"/>
          </p:cNvSpPr>
          <p:nvPr>
            <p:ph type="title"/>
          </p:nvPr>
        </p:nvSpPr>
        <p:spPr>
          <a:xfrm>
            <a:off x="635000" y="640823"/>
            <a:ext cx="3418659" cy="5583148"/>
          </a:xfrm>
        </p:spPr>
        <p:txBody>
          <a:bodyPr anchor="ctr">
            <a:normAutofit/>
          </a:bodyPr>
          <a:lstStyle/>
          <a:p>
            <a:r>
              <a:rPr lang="pl-PL" sz="4200"/>
              <a:t>Cykl życia produktu - </a:t>
            </a:r>
            <a:r>
              <a:rPr lang="pl-PL" sz="4200" b="1">
                <a:latin typeface="Poppins"/>
                <a:cs typeface="Poppins"/>
              </a:rPr>
              <a:t>Life Cycle Assesment (LCA ) </a:t>
            </a:r>
            <a:br>
              <a:rPr lang="pl-PL" sz="4200"/>
            </a:br>
            <a:br>
              <a:rPr lang="pl-PL" sz="4200"/>
            </a:br>
            <a:endParaRPr lang="pl-PL" sz="4200"/>
          </a:p>
        </p:txBody>
      </p:sp>
      <p:graphicFrame>
        <p:nvGraphicFramePr>
          <p:cNvPr id="5" name="Symbol zastępczy zawartości 2">
            <a:extLst>
              <a:ext uri="{FF2B5EF4-FFF2-40B4-BE49-F238E27FC236}">
                <a16:creationId xmlns:a16="http://schemas.microsoft.com/office/drawing/2014/main" id="{6714B0AB-FE71-D473-9E85-67F7E0F1A6E2}"/>
              </a:ext>
            </a:extLst>
          </p:cNvPr>
          <p:cNvGraphicFramePr>
            <a:graphicFrameLocks noGrp="1"/>
          </p:cNvGraphicFramePr>
          <p:nvPr>
            <p:ph idx="1"/>
          </p:nvPr>
        </p:nvGraphicFramePr>
        <p:xfrm>
          <a:off x="5017473" y="702398"/>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32222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ytuł 1">
            <a:extLst>
              <a:ext uri="{FF2B5EF4-FFF2-40B4-BE49-F238E27FC236}">
                <a16:creationId xmlns:a16="http://schemas.microsoft.com/office/drawing/2014/main" id="{7AB21C6F-8366-81BC-EF53-DAA34FF981D5}"/>
              </a:ext>
            </a:extLst>
          </p:cNvPr>
          <p:cNvSpPr>
            <a:spLocks noGrp="1"/>
          </p:cNvSpPr>
          <p:nvPr>
            <p:ph type="title"/>
          </p:nvPr>
        </p:nvSpPr>
        <p:spPr>
          <a:xfrm>
            <a:off x="826396" y="586855"/>
            <a:ext cx="4230100" cy="3387497"/>
          </a:xfrm>
        </p:spPr>
        <p:txBody>
          <a:bodyPr anchor="b">
            <a:normAutofit/>
          </a:bodyPr>
          <a:lstStyle/>
          <a:p>
            <a:pPr algn="r"/>
            <a:r>
              <a:rPr lang="pl-PL" sz="4000">
                <a:solidFill>
                  <a:srgbClr val="FFFFFF"/>
                </a:solidFill>
                <a:latin typeface="Poppins"/>
                <a:cs typeface="Poppins"/>
              </a:rPr>
              <a:t>Poszczególne etapy cyklu życia produktu, czyli LCA</a:t>
            </a:r>
            <a:endParaRPr lang="pl-PL" sz="4000">
              <a:solidFill>
                <a:srgbClr val="FFFFFF"/>
              </a:solidFill>
            </a:endParaRPr>
          </a:p>
          <a:p>
            <a:pPr algn="r"/>
            <a:endParaRPr lang="pl-PL" sz="4000">
              <a:solidFill>
                <a:srgbClr val="FFFFFF"/>
              </a:solidFill>
            </a:endParaRPr>
          </a:p>
        </p:txBody>
      </p:sp>
      <p:sp>
        <p:nvSpPr>
          <p:cNvPr id="3" name="Symbol zastępczy zawartości 2">
            <a:extLst>
              <a:ext uri="{FF2B5EF4-FFF2-40B4-BE49-F238E27FC236}">
                <a16:creationId xmlns:a16="http://schemas.microsoft.com/office/drawing/2014/main" id="{6D6AF4CB-4614-977B-E1F3-7A1ED5DEE849}"/>
              </a:ext>
            </a:extLst>
          </p:cNvPr>
          <p:cNvSpPr>
            <a:spLocks noGrp="1"/>
          </p:cNvSpPr>
          <p:nvPr>
            <p:ph idx="1"/>
          </p:nvPr>
        </p:nvSpPr>
        <p:spPr>
          <a:xfrm>
            <a:off x="5757333" y="203200"/>
            <a:ext cx="6118577" cy="6513689"/>
          </a:xfrm>
        </p:spPr>
        <p:txBody>
          <a:bodyPr vert="horz" lIns="91440" tIns="45720" rIns="91440" bIns="45720" rtlCol="0" anchor="ctr">
            <a:normAutofit/>
          </a:bodyPr>
          <a:lstStyle/>
          <a:p>
            <a:pPr marL="0" indent="0">
              <a:lnSpc>
                <a:spcPct val="100000"/>
              </a:lnSpc>
              <a:buNone/>
            </a:pPr>
            <a:r>
              <a:rPr lang="pl-PL" sz="1600" b="1" dirty="0">
                <a:solidFill>
                  <a:srgbClr val="C00000"/>
                </a:solidFill>
                <a:latin typeface="Poppins"/>
                <a:cs typeface="Poppins"/>
              </a:rPr>
              <a:t>Etap 1. Wydobycie surowców</a:t>
            </a:r>
            <a:endParaRPr lang="pl-PL" sz="1600" b="1" dirty="0">
              <a:solidFill>
                <a:srgbClr val="C00000"/>
              </a:solidFill>
            </a:endParaRPr>
          </a:p>
          <a:p>
            <a:pPr marL="0" indent="0">
              <a:lnSpc>
                <a:spcPct val="100000"/>
              </a:lnSpc>
              <a:buNone/>
            </a:pPr>
            <a:r>
              <a:rPr lang="pl-PL" sz="1000" dirty="0">
                <a:latin typeface="Poppins"/>
                <a:cs typeface="Poppins"/>
              </a:rPr>
              <a:t>Wszystkie produkty rozpoczynają swoje życie w środowisku naturalnym. Podczas tego etapu powstają odpady i zanieczyszczenia, co ma ogromny wpływ na środowisko. Poprzez odpowiednie wydobycie i eksploatacje surowców naturalnych można zminimalizować jego negatywne skutki.</a:t>
            </a:r>
            <a:endParaRPr lang="pl-PL" sz="1000" dirty="0"/>
          </a:p>
          <a:p>
            <a:pPr>
              <a:lnSpc>
                <a:spcPct val="100000"/>
              </a:lnSpc>
              <a:buNone/>
            </a:pPr>
            <a:r>
              <a:rPr lang="pl-PL" sz="1600" b="1" dirty="0">
                <a:solidFill>
                  <a:srgbClr val="C00000"/>
                </a:solidFill>
                <a:latin typeface="Poppins"/>
                <a:cs typeface="Poppins"/>
              </a:rPr>
              <a:t>Etap 2. Produkcja, pakowanie</a:t>
            </a:r>
            <a:endParaRPr lang="pl-PL" sz="1600" b="1" dirty="0">
              <a:solidFill>
                <a:srgbClr val="C00000"/>
              </a:solidFill>
            </a:endParaRPr>
          </a:p>
          <a:p>
            <a:pPr>
              <a:lnSpc>
                <a:spcPct val="100000"/>
              </a:lnSpc>
              <a:buNone/>
            </a:pPr>
            <a:r>
              <a:rPr lang="pl-PL" sz="1000" dirty="0">
                <a:latin typeface="Poppins"/>
                <a:cs typeface="Poppins"/>
              </a:rPr>
              <a:t>Surowe materiały poddaje się przetworzeniu, a następnie wykorzystuje do produkcji różnych przedmiotów. Potrzebna jest do tego energia, a ubocznym skutkiem produkcji przedmiotów jest powstawanie odpadów i zanieczyszczeń. Istotne znaczenie ma zatem opracowanie energooszczędnego procesu produkcji, zminimalizowanie odpadów, oraz ich oczyszczenie, co pozwoli zmniejszyć negatywny wpływ na środowisko.</a:t>
            </a:r>
            <a:endParaRPr lang="pl-PL" sz="1000" dirty="0"/>
          </a:p>
          <a:p>
            <a:pPr>
              <a:lnSpc>
                <a:spcPct val="100000"/>
              </a:lnSpc>
              <a:buNone/>
            </a:pPr>
            <a:r>
              <a:rPr lang="pl-PL" sz="1600" b="1" dirty="0">
                <a:solidFill>
                  <a:srgbClr val="C00000"/>
                </a:solidFill>
                <a:latin typeface="Poppins"/>
                <a:cs typeface="Poppins"/>
              </a:rPr>
              <a:t>Etap 3. Transport i dystrybucja</a:t>
            </a:r>
            <a:endParaRPr lang="pl-PL" sz="1600" b="1" dirty="0">
              <a:solidFill>
                <a:srgbClr val="C00000"/>
              </a:solidFill>
            </a:endParaRPr>
          </a:p>
          <a:p>
            <a:pPr>
              <a:lnSpc>
                <a:spcPct val="100000"/>
              </a:lnSpc>
              <a:buNone/>
            </a:pPr>
            <a:r>
              <a:rPr lang="pl-PL" sz="1000" dirty="0">
                <a:latin typeface="Poppins"/>
                <a:cs typeface="Poppins"/>
              </a:rPr>
              <a:t>Gotowe produkty przewożone są do sklepów kosztem dodatkowego zużycia energii i powstawaniem zanieczyszczeń szkodzących środowisku. Zero lub nisko emisyjny transport towarów pozwoli ograniczyć wpływ tego etapu na środowisko</a:t>
            </a:r>
            <a:endParaRPr lang="pl-PL" sz="1000" dirty="0"/>
          </a:p>
          <a:p>
            <a:pPr>
              <a:lnSpc>
                <a:spcPct val="100000"/>
              </a:lnSpc>
              <a:buNone/>
            </a:pPr>
            <a:r>
              <a:rPr lang="pl-PL" sz="1600" b="1" dirty="0">
                <a:solidFill>
                  <a:srgbClr val="C00000"/>
                </a:solidFill>
                <a:latin typeface="Poppins"/>
                <a:cs typeface="Poppins"/>
              </a:rPr>
              <a:t>Etap 4. Użytkowanie przez konsumenta</a:t>
            </a:r>
            <a:endParaRPr lang="pl-PL" sz="1600" b="1" dirty="0">
              <a:solidFill>
                <a:srgbClr val="C00000"/>
              </a:solidFill>
            </a:endParaRPr>
          </a:p>
          <a:p>
            <a:pPr>
              <a:lnSpc>
                <a:spcPct val="100000"/>
              </a:lnSpc>
              <a:buNone/>
            </a:pPr>
            <a:r>
              <a:rPr lang="pl-PL" sz="1000" dirty="0">
                <a:latin typeface="Poppins"/>
                <a:cs typeface="Poppins"/>
              </a:rPr>
              <a:t>Po dokonaniu zakupu konsumenci użytkują nowe przedmioty. Niektóre z nich zużywają zasoby naturalne, energię i produkują zanieczyszczenia. Produkty w ciągu użytkowania wymagają napraw, co generuje dodatkową produkcję potrzebnych części. Odpowiednie zaprojektowanie produktów, oraz ich duża energooszczędność pozwoli na zminimalizowanie wpływu na środowisko.</a:t>
            </a:r>
            <a:endParaRPr lang="pl-PL" sz="1000" dirty="0"/>
          </a:p>
          <a:p>
            <a:pPr>
              <a:lnSpc>
                <a:spcPct val="100000"/>
              </a:lnSpc>
              <a:buNone/>
            </a:pPr>
            <a:r>
              <a:rPr lang="pl-PL" sz="1600" b="1" dirty="0">
                <a:solidFill>
                  <a:srgbClr val="C00000"/>
                </a:solidFill>
                <a:latin typeface="Poppins"/>
                <a:cs typeface="Poppins"/>
              </a:rPr>
              <a:t>Etap 5. Zakończenie eksploatacji produktu</a:t>
            </a:r>
            <a:endParaRPr lang="pl-PL" sz="1600" b="1" dirty="0">
              <a:solidFill>
                <a:srgbClr val="C00000"/>
              </a:solidFill>
            </a:endParaRPr>
          </a:p>
          <a:p>
            <a:pPr>
              <a:lnSpc>
                <a:spcPct val="100000"/>
              </a:lnSpc>
              <a:buNone/>
            </a:pPr>
            <a:r>
              <a:rPr lang="pl-PL" sz="1000" dirty="0">
                <a:latin typeface="Poppins"/>
                <a:cs typeface="Poppins"/>
              </a:rPr>
              <a:t>Kiedy produkt przestaje być używany pozbywamy się go i wyrzucamy do śmieci. Do pozbycia się produktu i poddania go recyklingowi potrzebujemy energii. Na tym etapie powstaje najwięcej odpadów i zanieczyszczeń. Zminimalizowanie oddziaływania produktu zużytego na środowisko może się odbyć poprzez prostą naprawę, segregację odpadów, recykling lub upcykling produktu.</a:t>
            </a:r>
            <a:endParaRPr lang="pl-PL" sz="1000" dirty="0"/>
          </a:p>
        </p:txBody>
      </p:sp>
    </p:spTree>
    <p:extLst>
      <p:ext uri="{BB962C8B-B14F-4D97-AF65-F5344CB8AC3E}">
        <p14:creationId xmlns:p14="http://schemas.microsoft.com/office/powerpoint/2010/main" val="38646206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3AE74-C721-519C-7422-EFDEEF50C54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FE8EB19A-09C7-6144-9B1E-F6A8E68188A9}"/>
              </a:ext>
            </a:extLst>
          </p:cNvPr>
          <p:cNvSpPr>
            <a:spLocks noGrp="1"/>
          </p:cNvSpPr>
          <p:nvPr>
            <p:ph type="title"/>
          </p:nvPr>
        </p:nvSpPr>
        <p:spPr>
          <a:xfrm>
            <a:off x="814640" y="597418"/>
            <a:ext cx="10515600" cy="1325563"/>
          </a:xfrm>
        </p:spPr>
        <p:txBody>
          <a:bodyPr/>
          <a:lstStyle/>
          <a:p>
            <a:r>
              <a:rPr lang="pl-PL" dirty="0"/>
              <a:t>ZADANIE</a:t>
            </a:r>
          </a:p>
        </p:txBody>
      </p:sp>
      <p:sp>
        <p:nvSpPr>
          <p:cNvPr id="3" name="Symbol zastępczy zawartości 2">
            <a:extLst>
              <a:ext uri="{FF2B5EF4-FFF2-40B4-BE49-F238E27FC236}">
                <a16:creationId xmlns:a16="http://schemas.microsoft.com/office/drawing/2014/main" id="{F5E02ABE-E5E9-6463-3218-05DCCC977506}"/>
              </a:ext>
            </a:extLst>
          </p:cNvPr>
          <p:cNvSpPr>
            <a:spLocks noGrp="1"/>
          </p:cNvSpPr>
          <p:nvPr>
            <p:ph idx="1"/>
          </p:nvPr>
        </p:nvSpPr>
        <p:spPr>
          <a:xfrm>
            <a:off x="5531555" y="898258"/>
            <a:ext cx="6014156" cy="3072519"/>
          </a:xfrm>
        </p:spPr>
        <p:txBody>
          <a:bodyPr vert="horz" lIns="91440" tIns="45720" rIns="91440" bIns="45720" rtlCol="0" anchor="t">
            <a:normAutofit/>
          </a:bodyPr>
          <a:lstStyle/>
          <a:p>
            <a:pPr marL="0" indent="0" algn="ctr">
              <a:buNone/>
            </a:pPr>
            <a:r>
              <a:rPr lang="pl-PL" sz="3200" b="1" dirty="0">
                <a:solidFill>
                  <a:schemeClr val="accent1"/>
                </a:solidFill>
              </a:rPr>
              <a:t>Cykl życia produktu </a:t>
            </a:r>
          </a:p>
          <a:p>
            <a:pPr marL="0" indent="0" algn="ctr">
              <a:buNone/>
            </a:pPr>
            <a:r>
              <a:rPr lang="pl-PL" sz="3200" b="1" dirty="0">
                <a:solidFill>
                  <a:schemeClr val="accent1"/>
                </a:solidFill>
              </a:rPr>
              <a:t>– mini projekt</a:t>
            </a:r>
            <a:endParaRPr lang="pl-PL" sz="3200" dirty="0">
              <a:solidFill>
                <a:schemeClr val="accent1"/>
              </a:solidFill>
            </a:endParaRPr>
          </a:p>
          <a:p>
            <a:pPr>
              <a:buFont typeface="Wingdings" panose="020B0604020202020204" pitchFamily="34" charset="0"/>
              <a:buChar char="q"/>
            </a:pPr>
            <a:endParaRPr lang="pl-PL" dirty="0"/>
          </a:p>
          <a:p>
            <a:pPr>
              <a:buFont typeface="Wingdings" panose="020B0604020202020204" pitchFamily="34" charset="0"/>
              <a:buChar char="q"/>
            </a:pPr>
            <a:r>
              <a:rPr lang="pl-PL" dirty="0"/>
              <a:t> Ćwiczenie potrwa ok. </a:t>
            </a:r>
            <a:r>
              <a:rPr lang="pl-PL" u="sng" dirty="0"/>
              <a:t>90 minut</a:t>
            </a:r>
            <a:r>
              <a:rPr lang="pl-PL" dirty="0"/>
              <a:t>.</a:t>
            </a:r>
          </a:p>
          <a:p>
            <a:pPr>
              <a:buFont typeface="Wingdings" panose="020B0604020202020204" pitchFamily="34" charset="0"/>
              <a:buChar char="q"/>
            </a:pPr>
            <a:r>
              <a:rPr lang="pl-PL" dirty="0"/>
              <a:t> Dzielimy się na </a:t>
            </a:r>
            <a:r>
              <a:rPr lang="pl-PL" u="sng" dirty="0"/>
              <a:t>3 zespoły</a:t>
            </a:r>
            <a:r>
              <a:rPr lang="pl-PL" dirty="0"/>
              <a:t>.</a:t>
            </a:r>
          </a:p>
        </p:txBody>
      </p:sp>
      <p:pic>
        <p:nvPicPr>
          <p:cNvPr id="4" name="Grafika 3" descr="Karteczki samoprzylepne z wypełnieniem pełnym">
            <a:extLst>
              <a:ext uri="{FF2B5EF4-FFF2-40B4-BE49-F238E27FC236}">
                <a16:creationId xmlns:a16="http://schemas.microsoft.com/office/drawing/2014/main" id="{B43089FF-05F9-751D-98CC-4938243D05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27522" y="802999"/>
            <a:ext cx="914400" cy="914400"/>
          </a:xfrm>
          <a:prstGeom prst="rect">
            <a:avLst/>
          </a:prstGeom>
        </p:spPr>
      </p:pic>
      <p:graphicFrame>
        <p:nvGraphicFramePr>
          <p:cNvPr id="12" name="Symbol zastępczy zawartości 11">
            <a:extLst>
              <a:ext uri="{FF2B5EF4-FFF2-40B4-BE49-F238E27FC236}">
                <a16:creationId xmlns:a16="http://schemas.microsoft.com/office/drawing/2014/main" id="{6D5F924B-589A-487F-20E0-05777C72910C}"/>
              </a:ext>
            </a:extLst>
          </p:cNvPr>
          <p:cNvGraphicFramePr>
            <a:graphicFrameLocks/>
          </p:cNvGraphicFramePr>
          <p:nvPr/>
        </p:nvGraphicFramePr>
        <p:xfrm>
          <a:off x="84440" y="4677375"/>
          <a:ext cx="12023120" cy="1540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Grafika 12" descr="Surowce kontur">
            <a:extLst>
              <a:ext uri="{FF2B5EF4-FFF2-40B4-BE49-F238E27FC236}">
                <a16:creationId xmlns:a16="http://schemas.microsoft.com/office/drawing/2014/main" id="{946AA7BF-5F65-10B1-7D2B-10061B2D3C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6289" y="4146987"/>
            <a:ext cx="649611" cy="649611"/>
          </a:xfrm>
          <a:prstGeom prst="rect">
            <a:avLst/>
          </a:prstGeom>
        </p:spPr>
      </p:pic>
      <p:pic>
        <p:nvPicPr>
          <p:cNvPr id="14" name="Grafika 13" descr="Produkcja kontur">
            <a:extLst>
              <a:ext uri="{FF2B5EF4-FFF2-40B4-BE49-F238E27FC236}">
                <a16:creationId xmlns:a16="http://schemas.microsoft.com/office/drawing/2014/main" id="{160CB91E-01C2-509D-7B20-B99EBA66BF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96962" y="4146987"/>
            <a:ext cx="649611" cy="649611"/>
          </a:xfrm>
          <a:prstGeom prst="rect">
            <a:avLst/>
          </a:prstGeom>
        </p:spPr>
      </p:pic>
      <p:pic>
        <p:nvPicPr>
          <p:cNvPr id="15" name="Grafika 14" descr="Ciężarówka kontur">
            <a:extLst>
              <a:ext uri="{FF2B5EF4-FFF2-40B4-BE49-F238E27FC236}">
                <a16:creationId xmlns:a16="http://schemas.microsoft.com/office/drawing/2014/main" id="{AE027CEF-7088-0D44-094B-DA69A310D32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47635" y="4146987"/>
            <a:ext cx="649611" cy="649611"/>
          </a:xfrm>
          <a:prstGeom prst="rect">
            <a:avLst/>
          </a:prstGeom>
        </p:spPr>
      </p:pic>
      <p:pic>
        <p:nvPicPr>
          <p:cNvPr id="16" name="Grafika 15" descr="Marionetka kontur">
            <a:extLst>
              <a:ext uri="{FF2B5EF4-FFF2-40B4-BE49-F238E27FC236}">
                <a16:creationId xmlns:a16="http://schemas.microsoft.com/office/drawing/2014/main" id="{B5C6CAE3-5413-9DCF-C9E1-B431C76CCED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98308" y="4146987"/>
            <a:ext cx="649611" cy="649611"/>
          </a:xfrm>
          <a:prstGeom prst="rect">
            <a:avLst/>
          </a:prstGeom>
        </p:spPr>
      </p:pic>
      <p:pic>
        <p:nvPicPr>
          <p:cNvPr id="17" name="Grafika 16" descr="Stoper 75% kontur">
            <a:extLst>
              <a:ext uri="{FF2B5EF4-FFF2-40B4-BE49-F238E27FC236}">
                <a16:creationId xmlns:a16="http://schemas.microsoft.com/office/drawing/2014/main" id="{F8E66E00-CE48-3A08-F3F4-6281535BEDD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848982" y="4146987"/>
            <a:ext cx="649611" cy="649611"/>
          </a:xfrm>
          <a:prstGeom prst="rect">
            <a:avLst/>
          </a:prstGeom>
        </p:spPr>
      </p:pic>
    </p:spTree>
    <p:extLst>
      <p:ext uri="{BB962C8B-B14F-4D97-AF65-F5344CB8AC3E}">
        <p14:creationId xmlns:p14="http://schemas.microsoft.com/office/powerpoint/2010/main" val="199689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E49C553-07E2-0BB1-BAA9-9F5DD590E55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800" kern="1200">
                <a:solidFill>
                  <a:srgbClr val="FFFFFF"/>
                </a:solidFill>
                <a:latin typeface="+mj-lt"/>
                <a:ea typeface="+mj-ea"/>
                <a:cs typeface="+mj-cs"/>
              </a:rPr>
              <a:t>Trzy filary zrównoważonego rozwoju</a:t>
            </a:r>
          </a:p>
        </p:txBody>
      </p:sp>
      <p:pic>
        <p:nvPicPr>
          <p:cNvPr id="4" name="Symbol zastępczy zawartości 3" descr="Obraz zawierający tekst, zrzut ekranu, Czcionka, Drukowanie&#10;&#10;Opis wygenerowany automatycznie">
            <a:extLst>
              <a:ext uri="{FF2B5EF4-FFF2-40B4-BE49-F238E27FC236}">
                <a16:creationId xmlns:a16="http://schemas.microsoft.com/office/drawing/2014/main" id="{63C0D420-47CB-738B-1D7C-EB98478D9EDF}"/>
              </a:ext>
            </a:extLst>
          </p:cNvPr>
          <p:cNvPicPr>
            <a:picLocks noGrp="1" noChangeAspect="1"/>
          </p:cNvPicPr>
          <p:nvPr>
            <p:ph idx="1"/>
          </p:nvPr>
        </p:nvPicPr>
        <p:blipFill>
          <a:blip r:embed="rId2"/>
          <a:srcRect l="-1085" r="-181" b="12613"/>
          <a:stretch/>
        </p:blipFill>
        <p:spPr>
          <a:xfrm>
            <a:off x="3206391" y="233680"/>
            <a:ext cx="8923595" cy="4643120"/>
          </a:xfrm>
          <a:prstGeom prst="rect">
            <a:avLst/>
          </a:prstGeom>
        </p:spPr>
      </p:pic>
    </p:spTree>
    <p:extLst>
      <p:ext uri="{BB962C8B-B14F-4D97-AF65-F5344CB8AC3E}">
        <p14:creationId xmlns:p14="http://schemas.microsoft.com/office/powerpoint/2010/main" val="3981084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E857811-9672-E3FB-809C-95FFA1D41CF7}"/>
              </a:ext>
            </a:extLst>
          </p:cNvPr>
          <p:cNvGraphicFramePr/>
          <p:nvPr>
            <p:extLst>
              <p:ext uri="{D42A27DB-BD31-4B8C-83A1-F6EECF244321}">
                <p14:modId xmlns:p14="http://schemas.microsoft.com/office/powerpoint/2010/main" val="1421093635"/>
              </p:ext>
            </p:extLst>
          </p:nvPr>
        </p:nvGraphicFramePr>
        <p:xfrm>
          <a:off x="98855" y="0"/>
          <a:ext cx="11663196"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Obraz 2">
            <a:extLst>
              <a:ext uri="{FF2B5EF4-FFF2-40B4-BE49-F238E27FC236}">
                <a16:creationId xmlns:a16="http://schemas.microsoft.com/office/drawing/2014/main" id="{D4DC98D6-7B21-D19D-36A5-E095AB0F447A}"/>
              </a:ext>
            </a:extLst>
          </p:cNvPr>
          <p:cNvPicPr>
            <a:picLocks noChangeAspect="1"/>
          </p:cNvPicPr>
          <p:nvPr/>
        </p:nvPicPr>
        <p:blipFill>
          <a:blip r:embed="rId7"/>
          <a:srcRect l="92793" t="1444" r="658" b="86579"/>
          <a:stretch>
            <a:fillRect/>
          </a:stretch>
        </p:blipFill>
        <p:spPr>
          <a:xfrm>
            <a:off x="11299315" y="60907"/>
            <a:ext cx="670428" cy="691695"/>
          </a:xfrm>
          <a:prstGeom prst="rect">
            <a:avLst/>
          </a:prstGeom>
        </p:spPr>
      </p:pic>
      <p:pic>
        <p:nvPicPr>
          <p:cNvPr id="4" name="Obraz 3">
            <a:extLst>
              <a:ext uri="{FF2B5EF4-FFF2-40B4-BE49-F238E27FC236}">
                <a16:creationId xmlns:a16="http://schemas.microsoft.com/office/drawing/2014/main" id="{B8BB7872-ED38-1F4D-C8C7-5BB6BA45251F}"/>
              </a:ext>
            </a:extLst>
          </p:cNvPr>
          <p:cNvPicPr>
            <a:picLocks noChangeAspect="1"/>
          </p:cNvPicPr>
          <p:nvPr/>
        </p:nvPicPr>
        <p:blipFill>
          <a:blip r:embed="rId7"/>
          <a:srcRect l="92793" t="1444" r="658" b="86579"/>
          <a:stretch>
            <a:fillRect/>
          </a:stretch>
        </p:blipFill>
        <p:spPr>
          <a:xfrm>
            <a:off x="11299315" y="2096000"/>
            <a:ext cx="670428" cy="691695"/>
          </a:xfrm>
          <a:prstGeom prst="rect">
            <a:avLst/>
          </a:prstGeom>
        </p:spPr>
      </p:pic>
      <p:pic>
        <p:nvPicPr>
          <p:cNvPr id="5" name="Obraz 4">
            <a:extLst>
              <a:ext uri="{FF2B5EF4-FFF2-40B4-BE49-F238E27FC236}">
                <a16:creationId xmlns:a16="http://schemas.microsoft.com/office/drawing/2014/main" id="{C7E5650D-F8ED-34AF-9AD7-D200B8C5E800}"/>
              </a:ext>
            </a:extLst>
          </p:cNvPr>
          <p:cNvPicPr>
            <a:picLocks noChangeAspect="1"/>
          </p:cNvPicPr>
          <p:nvPr/>
        </p:nvPicPr>
        <p:blipFill>
          <a:blip r:embed="rId7"/>
          <a:srcRect l="92793" t="1444" r="658" b="86579"/>
          <a:stretch>
            <a:fillRect/>
          </a:stretch>
        </p:blipFill>
        <p:spPr>
          <a:xfrm>
            <a:off x="11299315" y="3113488"/>
            <a:ext cx="670428" cy="691695"/>
          </a:xfrm>
          <a:prstGeom prst="rect">
            <a:avLst/>
          </a:prstGeom>
        </p:spPr>
      </p:pic>
      <p:pic>
        <p:nvPicPr>
          <p:cNvPr id="6" name="Obraz 5">
            <a:extLst>
              <a:ext uri="{FF2B5EF4-FFF2-40B4-BE49-F238E27FC236}">
                <a16:creationId xmlns:a16="http://schemas.microsoft.com/office/drawing/2014/main" id="{512334D3-5A9A-6CE6-860C-083E020468D0}"/>
              </a:ext>
            </a:extLst>
          </p:cNvPr>
          <p:cNvPicPr>
            <a:picLocks noChangeAspect="1"/>
          </p:cNvPicPr>
          <p:nvPr/>
        </p:nvPicPr>
        <p:blipFill>
          <a:blip r:embed="rId8"/>
          <a:srcRect l="92761" t="1628" r="1657" b="86394"/>
          <a:stretch>
            <a:fillRect/>
          </a:stretch>
        </p:blipFill>
        <p:spPr>
          <a:xfrm>
            <a:off x="11347161" y="1078395"/>
            <a:ext cx="574736" cy="691812"/>
          </a:xfrm>
          <a:prstGeom prst="rect">
            <a:avLst/>
          </a:prstGeom>
        </p:spPr>
      </p:pic>
      <p:pic>
        <p:nvPicPr>
          <p:cNvPr id="7" name="Obraz 6">
            <a:extLst>
              <a:ext uri="{FF2B5EF4-FFF2-40B4-BE49-F238E27FC236}">
                <a16:creationId xmlns:a16="http://schemas.microsoft.com/office/drawing/2014/main" id="{40293DBE-FA5C-D323-B8DB-7C17806D03E4}"/>
              </a:ext>
            </a:extLst>
          </p:cNvPr>
          <p:cNvPicPr>
            <a:picLocks noChangeAspect="1"/>
          </p:cNvPicPr>
          <p:nvPr/>
        </p:nvPicPr>
        <p:blipFill>
          <a:blip r:embed="rId8"/>
          <a:srcRect l="92761" t="1628" r="1657" b="86394"/>
          <a:stretch>
            <a:fillRect/>
          </a:stretch>
        </p:blipFill>
        <p:spPr>
          <a:xfrm>
            <a:off x="11347161" y="4130976"/>
            <a:ext cx="574736" cy="691812"/>
          </a:xfrm>
          <a:prstGeom prst="rect">
            <a:avLst/>
          </a:prstGeom>
        </p:spPr>
      </p:pic>
      <p:pic>
        <p:nvPicPr>
          <p:cNvPr id="8" name="Obraz 7">
            <a:extLst>
              <a:ext uri="{FF2B5EF4-FFF2-40B4-BE49-F238E27FC236}">
                <a16:creationId xmlns:a16="http://schemas.microsoft.com/office/drawing/2014/main" id="{F91437F7-3019-B5CA-92BE-AA3D8CF07EFD}"/>
              </a:ext>
            </a:extLst>
          </p:cNvPr>
          <p:cNvPicPr>
            <a:picLocks noChangeAspect="1"/>
          </p:cNvPicPr>
          <p:nvPr/>
        </p:nvPicPr>
        <p:blipFill>
          <a:blip r:embed="rId8"/>
          <a:srcRect l="92761" t="1628" r="1657" b="86394"/>
          <a:stretch>
            <a:fillRect/>
          </a:stretch>
        </p:blipFill>
        <p:spPr>
          <a:xfrm>
            <a:off x="11347161" y="5148581"/>
            <a:ext cx="574736" cy="691812"/>
          </a:xfrm>
          <a:prstGeom prst="rect">
            <a:avLst/>
          </a:prstGeom>
        </p:spPr>
      </p:pic>
      <p:pic>
        <p:nvPicPr>
          <p:cNvPr id="9" name="Obraz 8">
            <a:extLst>
              <a:ext uri="{FF2B5EF4-FFF2-40B4-BE49-F238E27FC236}">
                <a16:creationId xmlns:a16="http://schemas.microsoft.com/office/drawing/2014/main" id="{0B0DE13B-5469-C3DF-C85E-DD8E3640F3D6}"/>
              </a:ext>
            </a:extLst>
          </p:cNvPr>
          <p:cNvPicPr>
            <a:picLocks noChangeAspect="1"/>
          </p:cNvPicPr>
          <p:nvPr/>
        </p:nvPicPr>
        <p:blipFill>
          <a:blip r:embed="rId8"/>
          <a:srcRect l="92761" t="1628" r="1657" b="86394"/>
          <a:stretch>
            <a:fillRect/>
          </a:stretch>
        </p:blipFill>
        <p:spPr>
          <a:xfrm>
            <a:off x="11347161" y="6166188"/>
            <a:ext cx="574736" cy="691812"/>
          </a:xfrm>
          <a:prstGeom prst="rect">
            <a:avLst/>
          </a:prstGeom>
        </p:spPr>
      </p:pic>
    </p:spTree>
    <p:extLst>
      <p:ext uri="{BB962C8B-B14F-4D97-AF65-F5344CB8AC3E}">
        <p14:creationId xmlns:p14="http://schemas.microsoft.com/office/powerpoint/2010/main" val="14622797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FF36993-7044-A1EC-43D9-9C5477C58560}"/>
              </a:ext>
            </a:extLst>
          </p:cNvPr>
          <p:cNvSpPr>
            <a:spLocks noGrp="1"/>
          </p:cNvSpPr>
          <p:nvPr>
            <p:ph type="title"/>
          </p:nvPr>
        </p:nvSpPr>
        <p:spPr/>
        <p:txBody>
          <a:bodyPr/>
          <a:lstStyle/>
          <a:p>
            <a:r>
              <a:rPr lang="pl-PL" dirty="0"/>
              <a:t>Eco-design </a:t>
            </a:r>
            <a:r>
              <a:rPr lang="pl-PL" dirty="0" err="1"/>
              <a:t>Assessment</a:t>
            </a:r>
            <a:endParaRPr lang="pl-PL" dirty="0"/>
          </a:p>
        </p:txBody>
      </p:sp>
      <p:pic>
        <p:nvPicPr>
          <p:cNvPr id="5" name="Obraz 4">
            <a:extLst>
              <a:ext uri="{FF2B5EF4-FFF2-40B4-BE49-F238E27FC236}">
                <a16:creationId xmlns:a16="http://schemas.microsoft.com/office/drawing/2014/main" id="{2E5DC660-9A78-4EA0-7A66-A71600B1420C}"/>
              </a:ext>
            </a:extLst>
          </p:cNvPr>
          <p:cNvPicPr>
            <a:picLocks noChangeAspect="1"/>
          </p:cNvPicPr>
          <p:nvPr/>
        </p:nvPicPr>
        <p:blipFill>
          <a:blip r:embed="rId2"/>
          <a:stretch>
            <a:fillRect/>
          </a:stretch>
        </p:blipFill>
        <p:spPr>
          <a:xfrm>
            <a:off x="1485900" y="1881538"/>
            <a:ext cx="9277350" cy="3905250"/>
          </a:xfrm>
          <a:prstGeom prst="rect">
            <a:avLst/>
          </a:prstGeom>
        </p:spPr>
      </p:pic>
      <p:pic>
        <p:nvPicPr>
          <p:cNvPr id="9" name="Obraz 8">
            <a:extLst>
              <a:ext uri="{FF2B5EF4-FFF2-40B4-BE49-F238E27FC236}">
                <a16:creationId xmlns:a16="http://schemas.microsoft.com/office/drawing/2014/main" id="{46B80F40-42C4-8447-3603-A85511001EE7}"/>
              </a:ext>
            </a:extLst>
          </p:cNvPr>
          <p:cNvPicPr>
            <a:picLocks noChangeAspect="1"/>
          </p:cNvPicPr>
          <p:nvPr/>
        </p:nvPicPr>
        <p:blipFill>
          <a:blip r:embed="rId3"/>
          <a:stretch>
            <a:fillRect/>
          </a:stretch>
        </p:blipFill>
        <p:spPr>
          <a:xfrm>
            <a:off x="1428750" y="5786788"/>
            <a:ext cx="9305925" cy="895350"/>
          </a:xfrm>
          <a:prstGeom prst="rect">
            <a:avLst/>
          </a:prstGeom>
        </p:spPr>
      </p:pic>
      <p:sp>
        <p:nvSpPr>
          <p:cNvPr id="4" name="pole tekstowe 3">
            <a:extLst>
              <a:ext uri="{FF2B5EF4-FFF2-40B4-BE49-F238E27FC236}">
                <a16:creationId xmlns:a16="http://schemas.microsoft.com/office/drawing/2014/main" id="{264F7573-80CD-A210-AEC0-0A1FBC8E330E}"/>
              </a:ext>
            </a:extLst>
          </p:cNvPr>
          <p:cNvSpPr txBox="1"/>
          <p:nvPr/>
        </p:nvSpPr>
        <p:spPr>
          <a:xfrm>
            <a:off x="838200" y="1321356"/>
            <a:ext cx="6098058" cy="369332"/>
          </a:xfrm>
          <a:prstGeom prst="rect">
            <a:avLst/>
          </a:prstGeom>
          <a:noFill/>
        </p:spPr>
        <p:txBody>
          <a:bodyPr wrap="square">
            <a:spAutoFit/>
          </a:bodyPr>
          <a:lstStyle/>
          <a:p>
            <a:r>
              <a:rPr lang="pl-PL" dirty="0"/>
              <a:t>Źródło: </a:t>
            </a:r>
            <a:r>
              <a:rPr lang="pl-PL" dirty="0">
                <a:hlinkClick r:id="rId4"/>
              </a:rPr>
              <a:t>https://circulardesign.tools/</a:t>
            </a:r>
            <a:r>
              <a:rPr lang="pl-PL" dirty="0"/>
              <a:t> </a:t>
            </a:r>
          </a:p>
        </p:txBody>
      </p:sp>
    </p:spTree>
    <p:extLst>
      <p:ext uri="{BB962C8B-B14F-4D97-AF65-F5344CB8AC3E}">
        <p14:creationId xmlns:p14="http://schemas.microsoft.com/office/powerpoint/2010/main" val="17631035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270705-2590-DF69-0C64-3D305139CA07}"/>
              </a:ext>
            </a:extLst>
          </p:cNvPr>
          <p:cNvSpPr>
            <a:spLocks noGrp="1"/>
          </p:cNvSpPr>
          <p:nvPr>
            <p:ph type="title"/>
          </p:nvPr>
        </p:nvSpPr>
        <p:spPr/>
        <p:txBody>
          <a:bodyPr/>
          <a:lstStyle/>
          <a:p>
            <a:r>
              <a:rPr lang="pl-PL" dirty="0"/>
              <a:t>Eco-design </a:t>
            </a:r>
            <a:r>
              <a:rPr lang="pl-PL" dirty="0" err="1"/>
              <a:t>Assessment</a:t>
            </a:r>
            <a:br>
              <a:rPr lang="pl-PL" dirty="0"/>
            </a:br>
            <a:r>
              <a:rPr lang="pl-PL" dirty="0"/>
              <a:t>FAZA 1 – PROJEKTOWANIE </a:t>
            </a:r>
          </a:p>
        </p:txBody>
      </p:sp>
      <p:graphicFrame>
        <p:nvGraphicFramePr>
          <p:cNvPr id="4" name="Symbol zastępczy zawartości 3">
            <a:extLst>
              <a:ext uri="{FF2B5EF4-FFF2-40B4-BE49-F238E27FC236}">
                <a16:creationId xmlns:a16="http://schemas.microsoft.com/office/drawing/2014/main" id="{64DC05FA-D6C3-09B6-6742-1108900B147B}"/>
              </a:ext>
            </a:extLst>
          </p:cNvPr>
          <p:cNvGraphicFramePr>
            <a:graphicFrameLocks noGrp="1"/>
          </p:cNvGraphicFramePr>
          <p:nvPr>
            <p:ph idx="1"/>
            <p:extLst>
              <p:ext uri="{D42A27DB-BD31-4B8C-83A1-F6EECF244321}">
                <p14:modId xmlns:p14="http://schemas.microsoft.com/office/powerpoint/2010/main" val="2248315387"/>
              </p:ext>
            </p:extLst>
          </p:nvPr>
        </p:nvGraphicFramePr>
        <p:xfrm>
          <a:off x="372532" y="1749779"/>
          <a:ext cx="11672711" cy="4820356"/>
        </p:xfrm>
        <a:graphic>
          <a:graphicData uri="http://schemas.openxmlformats.org/drawingml/2006/table">
            <a:tbl>
              <a:tblPr firstRow="1" bandRow="1">
                <a:tableStyleId>{5C22544A-7EE6-4342-B048-85BDC9FD1C3A}</a:tableStyleId>
              </a:tblPr>
              <a:tblGrid>
                <a:gridCol w="8523112">
                  <a:extLst>
                    <a:ext uri="{9D8B030D-6E8A-4147-A177-3AD203B41FA5}">
                      <a16:colId xmlns:a16="http://schemas.microsoft.com/office/drawing/2014/main" val="2585643546"/>
                    </a:ext>
                  </a:extLst>
                </a:gridCol>
                <a:gridCol w="677334">
                  <a:extLst>
                    <a:ext uri="{9D8B030D-6E8A-4147-A177-3AD203B41FA5}">
                      <a16:colId xmlns:a16="http://schemas.microsoft.com/office/drawing/2014/main" val="2944161894"/>
                    </a:ext>
                  </a:extLst>
                </a:gridCol>
                <a:gridCol w="541866">
                  <a:extLst>
                    <a:ext uri="{9D8B030D-6E8A-4147-A177-3AD203B41FA5}">
                      <a16:colId xmlns:a16="http://schemas.microsoft.com/office/drawing/2014/main" val="613036320"/>
                    </a:ext>
                  </a:extLst>
                </a:gridCol>
                <a:gridCol w="564445">
                  <a:extLst>
                    <a:ext uri="{9D8B030D-6E8A-4147-A177-3AD203B41FA5}">
                      <a16:colId xmlns:a16="http://schemas.microsoft.com/office/drawing/2014/main" val="2715001880"/>
                    </a:ext>
                  </a:extLst>
                </a:gridCol>
                <a:gridCol w="699911">
                  <a:extLst>
                    <a:ext uri="{9D8B030D-6E8A-4147-A177-3AD203B41FA5}">
                      <a16:colId xmlns:a16="http://schemas.microsoft.com/office/drawing/2014/main" val="2157245515"/>
                    </a:ext>
                  </a:extLst>
                </a:gridCol>
                <a:gridCol w="666043">
                  <a:extLst>
                    <a:ext uri="{9D8B030D-6E8A-4147-A177-3AD203B41FA5}">
                      <a16:colId xmlns:a16="http://schemas.microsoft.com/office/drawing/2014/main" val="991112235"/>
                    </a:ext>
                  </a:extLst>
                </a:gridCol>
              </a:tblGrid>
              <a:tr h="1614312">
                <a:tc>
                  <a:txBody>
                    <a:bodyPr/>
                    <a:lstStyle/>
                    <a:p>
                      <a:endParaRPr lang="pl-PL" dirty="0"/>
                    </a:p>
                  </a:txBody>
                  <a:tcPr>
                    <a:lnB w="12700" cap="flat" cmpd="sng" algn="ctr">
                      <a:solidFill>
                        <a:schemeClr val="tx1"/>
                      </a:solidFill>
                      <a:prstDash val="solid"/>
                      <a:round/>
                      <a:headEnd type="none" w="med" len="med"/>
                      <a:tailEnd type="none" w="med" len="med"/>
                    </a:lnB>
                  </a:tcPr>
                </a:tc>
                <a:tc>
                  <a:txBody>
                    <a:bodyPr/>
                    <a:lstStyle/>
                    <a:p>
                      <a:pPr algn="ctr"/>
                      <a:r>
                        <a:rPr lang="pl-PL" dirty="0"/>
                        <a:t>Zupełnie nie</a:t>
                      </a:r>
                    </a:p>
                  </a:txBody>
                  <a:tcPr vert="vert270" anchor="ctr">
                    <a:lnB w="12700" cap="flat" cmpd="sng" algn="ctr">
                      <a:solidFill>
                        <a:schemeClr val="tx1"/>
                      </a:solidFill>
                      <a:prstDash val="solid"/>
                      <a:round/>
                      <a:headEnd type="none" w="med" len="med"/>
                      <a:tailEnd type="none" w="med" len="med"/>
                    </a:lnB>
                  </a:tcPr>
                </a:tc>
                <a:tc>
                  <a:txBody>
                    <a:bodyPr/>
                    <a:lstStyle/>
                    <a:p>
                      <a:pPr algn="ctr"/>
                      <a:r>
                        <a:rPr lang="pl-PL" dirty="0"/>
                        <a:t>Raczej nie</a:t>
                      </a:r>
                    </a:p>
                  </a:txBody>
                  <a:tcPr vert="vert270" anchor="ctr">
                    <a:lnB w="12700" cap="flat" cmpd="sng" algn="ctr">
                      <a:solidFill>
                        <a:schemeClr val="tx1"/>
                      </a:solidFill>
                      <a:prstDash val="solid"/>
                      <a:round/>
                      <a:headEnd type="none" w="med" len="med"/>
                      <a:tailEnd type="none" w="med" len="med"/>
                    </a:lnB>
                  </a:tcPr>
                </a:tc>
                <a:tc>
                  <a:txBody>
                    <a:bodyPr/>
                    <a:lstStyle/>
                    <a:p>
                      <a:pPr algn="ctr"/>
                      <a:r>
                        <a:rPr lang="pl-PL" dirty="0"/>
                        <a:t>Raczej tak</a:t>
                      </a:r>
                    </a:p>
                  </a:txBody>
                  <a:tcPr vert="vert270" anchor="ctr">
                    <a:lnB w="12700" cap="flat" cmpd="sng" algn="ctr">
                      <a:solidFill>
                        <a:schemeClr val="tx1"/>
                      </a:solidFill>
                      <a:prstDash val="solid"/>
                      <a:round/>
                      <a:headEnd type="none" w="med" len="med"/>
                      <a:tailEnd type="none" w="med" len="med"/>
                    </a:lnB>
                  </a:tcPr>
                </a:tc>
                <a:tc>
                  <a:txBody>
                    <a:bodyPr/>
                    <a:lstStyle/>
                    <a:p>
                      <a:pPr algn="ctr"/>
                      <a:r>
                        <a:rPr lang="pl-PL" dirty="0"/>
                        <a:t>Zdecydowanie TAK</a:t>
                      </a:r>
                    </a:p>
                  </a:txBody>
                  <a:tcPr vert="vert270" anchor="ctr">
                    <a:lnB w="12700" cap="flat" cmpd="sng" algn="ctr">
                      <a:solidFill>
                        <a:schemeClr val="tx1"/>
                      </a:solidFill>
                      <a:prstDash val="solid"/>
                      <a:round/>
                      <a:headEnd type="none" w="med" len="med"/>
                      <a:tailEnd type="none" w="med" len="med"/>
                    </a:lnB>
                  </a:tcPr>
                </a:tc>
                <a:tc>
                  <a:txBody>
                    <a:bodyPr/>
                    <a:lstStyle/>
                    <a:p>
                      <a:pPr algn="ctr"/>
                      <a:r>
                        <a:rPr lang="pl-PL" dirty="0"/>
                        <a:t>Nie wiadomo/ nie dotyczy</a:t>
                      </a:r>
                    </a:p>
                  </a:txBody>
                  <a:tcPr vert="vert27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4439738"/>
                  </a:ext>
                </a:extLst>
              </a:tr>
              <a:tr h="406400">
                <a:tc>
                  <a:txBody>
                    <a:bodyPr/>
                    <a:lstStyle/>
                    <a:p>
                      <a:r>
                        <a:rPr lang="pl-PL" dirty="0"/>
                        <a:t>Czy podstawowe funkcje produktu są dobrze zdefiniowane i dostarczone?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1104541"/>
                  </a:ext>
                </a:extLst>
              </a:tr>
              <a:tr h="406400">
                <a:tc>
                  <a:txBody>
                    <a:bodyPr/>
                    <a:lstStyle/>
                    <a:p>
                      <a:r>
                        <a:rPr lang="pl-PL" dirty="0"/>
                        <a:t>Czy produkt jest łatwy w utrzymaniu?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9926766"/>
                  </a:ext>
                </a:extLst>
              </a:tr>
              <a:tr h="654755">
                <a:tc>
                  <a:txBody>
                    <a:bodyPr/>
                    <a:lstStyle/>
                    <a:p>
                      <a:r>
                        <a:rPr lang="pl-PL" dirty="0"/>
                        <a:t>Czy jest łatwy dostęp do części i komponentów produktu w celu jego naprawy, odświeżenia, unowocześnienia?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4778207"/>
                  </a:ext>
                </a:extLst>
              </a:tr>
              <a:tr h="406400">
                <a:tc>
                  <a:txBody>
                    <a:bodyPr/>
                    <a:lstStyle/>
                    <a:p>
                      <a:r>
                        <a:rPr lang="pl-PL" dirty="0"/>
                        <a:t>Czy części produktu są wystandaryzowane?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9472431"/>
                  </a:ext>
                </a:extLst>
              </a:tr>
              <a:tr h="666045">
                <a:tc>
                  <a:txBody>
                    <a:bodyPr/>
                    <a:lstStyle/>
                    <a:p>
                      <a:r>
                        <a:rPr lang="pl-PL" dirty="0"/>
                        <a:t>Czy produkt jest odpowiednio solidny, aby dostarczyć funkcjonalność na przewidziany czas? (dobór materiału, konstrukcja)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2704399"/>
                  </a:ext>
                </a:extLst>
              </a:tr>
              <a:tr h="666044">
                <a:tc>
                  <a:txBody>
                    <a:bodyPr/>
                    <a:lstStyle/>
                    <a:p>
                      <a:r>
                        <a:rPr lang="pl-PL" dirty="0"/>
                        <a:t>Czy projekt wspiera pozytywną zmianę wzorców </a:t>
                      </a:r>
                      <a:r>
                        <a:rPr lang="pl-PL" dirty="0" err="1"/>
                        <a:t>zachowań</a:t>
                      </a:r>
                      <a:r>
                        <a:rPr lang="pl-PL" dirty="0"/>
                        <a:t> konsumenckich lub wzmacnia przywiązanie do produktu?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l-P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9682487"/>
                  </a:ext>
                </a:extLst>
              </a:tr>
            </a:tbl>
          </a:graphicData>
        </a:graphic>
      </p:graphicFrame>
      <p:sp>
        <p:nvSpPr>
          <p:cNvPr id="3" name="pole tekstowe 2">
            <a:extLst>
              <a:ext uri="{FF2B5EF4-FFF2-40B4-BE49-F238E27FC236}">
                <a16:creationId xmlns:a16="http://schemas.microsoft.com/office/drawing/2014/main" id="{DC4BAA73-835C-0B33-703B-1D1F72021932}"/>
              </a:ext>
            </a:extLst>
          </p:cNvPr>
          <p:cNvSpPr txBox="1"/>
          <p:nvPr/>
        </p:nvSpPr>
        <p:spPr>
          <a:xfrm>
            <a:off x="146757" y="6570135"/>
            <a:ext cx="6098058" cy="369332"/>
          </a:xfrm>
          <a:prstGeom prst="rect">
            <a:avLst/>
          </a:prstGeom>
          <a:noFill/>
        </p:spPr>
        <p:txBody>
          <a:bodyPr wrap="square">
            <a:spAutoFit/>
          </a:bodyPr>
          <a:lstStyle/>
          <a:p>
            <a:r>
              <a:rPr lang="pl-PL" dirty="0"/>
              <a:t>Źródło: </a:t>
            </a:r>
            <a:r>
              <a:rPr lang="pl-PL" dirty="0">
                <a:hlinkClick r:id="rId2"/>
              </a:rPr>
              <a:t>https://circulardesign.tools/</a:t>
            </a:r>
            <a:r>
              <a:rPr lang="pl-PL" dirty="0"/>
              <a:t> </a:t>
            </a:r>
          </a:p>
        </p:txBody>
      </p:sp>
    </p:spTree>
    <p:extLst>
      <p:ext uri="{BB962C8B-B14F-4D97-AF65-F5344CB8AC3E}">
        <p14:creationId xmlns:p14="http://schemas.microsoft.com/office/powerpoint/2010/main" val="21716084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52542E-02CF-63A6-EB33-4DC7C62DB8E0}"/>
            </a:ext>
          </a:extLst>
        </p:cNvPr>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CAAF5D6-0730-01FF-411E-BE11E1A7B3EB}"/>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Eco-design Assessment</a:t>
            </a:r>
            <a:br>
              <a:rPr lang="en-US" sz="3200" kern="1200">
                <a:solidFill>
                  <a:srgbClr val="FFFFFF"/>
                </a:solidFill>
                <a:latin typeface="+mj-lt"/>
                <a:ea typeface="+mj-ea"/>
                <a:cs typeface="+mj-cs"/>
              </a:rPr>
            </a:br>
            <a:r>
              <a:rPr lang="en-US" sz="3200" kern="1200">
                <a:solidFill>
                  <a:srgbClr val="FFFFFF"/>
                </a:solidFill>
                <a:latin typeface="+mj-lt"/>
                <a:ea typeface="+mj-ea"/>
                <a:cs typeface="+mj-cs"/>
              </a:rPr>
              <a:t>OCENA KOŃCOWA</a:t>
            </a:r>
          </a:p>
        </p:txBody>
      </p:sp>
      <p:pic>
        <p:nvPicPr>
          <p:cNvPr id="5" name="Symbol zastępczy zawartości 4">
            <a:extLst>
              <a:ext uri="{FF2B5EF4-FFF2-40B4-BE49-F238E27FC236}">
                <a16:creationId xmlns:a16="http://schemas.microsoft.com/office/drawing/2014/main" id="{A8FDAE3D-0CDB-9492-0644-AD72F9910653}"/>
              </a:ext>
            </a:extLst>
          </p:cNvPr>
          <p:cNvPicPr>
            <a:picLocks noGrp="1" noChangeAspect="1"/>
          </p:cNvPicPr>
          <p:nvPr>
            <p:ph idx="1"/>
          </p:nvPr>
        </p:nvPicPr>
        <p:blipFill>
          <a:blip r:embed="rId2"/>
          <a:stretch>
            <a:fillRect/>
          </a:stretch>
        </p:blipFill>
        <p:spPr>
          <a:xfrm>
            <a:off x="4213671" y="38850"/>
            <a:ext cx="7430465" cy="6780300"/>
          </a:xfrm>
          <a:prstGeom prst="rect">
            <a:avLst/>
          </a:prstGeom>
        </p:spPr>
      </p:pic>
      <p:sp>
        <p:nvSpPr>
          <p:cNvPr id="3" name="pole tekstowe 2">
            <a:extLst>
              <a:ext uri="{FF2B5EF4-FFF2-40B4-BE49-F238E27FC236}">
                <a16:creationId xmlns:a16="http://schemas.microsoft.com/office/drawing/2014/main" id="{4A348365-5847-9523-CC07-AD82F9C4EBA4}"/>
              </a:ext>
            </a:extLst>
          </p:cNvPr>
          <p:cNvSpPr txBox="1"/>
          <p:nvPr/>
        </p:nvSpPr>
        <p:spPr>
          <a:xfrm>
            <a:off x="122582" y="6449818"/>
            <a:ext cx="6098058" cy="369332"/>
          </a:xfrm>
          <a:prstGeom prst="rect">
            <a:avLst/>
          </a:prstGeom>
          <a:noFill/>
        </p:spPr>
        <p:txBody>
          <a:bodyPr wrap="square">
            <a:spAutoFit/>
          </a:bodyPr>
          <a:lstStyle/>
          <a:p>
            <a:r>
              <a:rPr lang="pl-PL" dirty="0"/>
              <a:t>Źródło: </a:t>
            </a:r>
            <a:r>
              <a:rPr lang="pl-PL" dirty="0">
                <a:hlinkClick r:id="rId3"/>
              </a:rPr>
              <a:t>https://circulardesign.tools/</a:t>
            </a:r>
            <a:r>
              <a:rPr lang="pl-PL" dirty="0"/>
              <a:t> </a:t>
            </a:r>
          </a:p>
        </p:txBody>
      </p:sp>
    </p:spTree>
    <p:extLst>
      <p:ext uri="{BB962C8B-B14F-4D97-AF65-F5344CB8AC3E}">
        <p14:creationId xmlns:p14="http://schemas.microsoft.com/office/powerpoint/2010/main" val="2226109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2D1664-B7E0-7D95-C35A-B19B33735F9F}"/>
              </a:ext>
            </a:extLst>
          </p:cNvPr>
          <p:cNvSpPr>
            <a:spLocks noGrp="1"/>
          </p:cNvSpPr>
          <p:nvPr>
            <p:ph type="title"/>
          </p:nvPr>
        </p:nvSpPr>
        <p:spPr/>
        <p:txBody>
          <a:bodyPr/>
          <a:lstStyle/>
          <a:p>
            <a:r>
              <a:rPr lang="pl-PL" b="1" dirty="0"/>
              <a:t>Globalna Wioska </a:t>
            </a:r>
            <a:r>
              <a:rPr lang="pl-PL" dirty="0"/>
              <a:t>– ćwiczenie na rozgrzewkę</a:t>
            </a:r>
          </a:p>
        </p:txBody>
      </p:sp>
    </p:spTree>
    <p:extLst>
      <p:ext uri="{BB962C8B-B14F-4D97-AF65-F5344CB8AC3E}">
        <p14:creationId xmlns:p14="http://schemas.microsoft.com/office/powerpoint/2010/main" val="6905504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2F65DB-DAC4-FDF5-35BF-7B9FFE611CF4}"/>
              </a:ext>
            </a:extLst>
          </p:cNvPr>
          <p:cNvSpPr>
            <a:spLocks noGrp="1"/>
          </p:cNvSpPr>
          <p:nvPr>
            <p:ph type="title"/>
          </p:nvPr>
        </p:nvSpPr>
        <p:spPr>
          <a:xfrm>
            <a:off x="838200" y="319970"/>
            <a:ext cx="10515600" cy="1325563"/>
          </a:xfrm>
        </p:spPr>
        <p:txBody>
          <a:bodyPr>
            <a:normAutofit/>
          </a:bodyPr>
          <a:lstStyle/>
          <a:p>
            <a:r>
              <a:rPr lang="pl-PL" sz="4000" dirty="0"/>
              <a:t>Światowa populacja osiągnęła </a:t>
            </a:r>
            <a:r>
              <a:rPr lang="pl-PL" sz="4000" dirty="0">
                <a:solidFill>
                  <a:srgbClr val="FF0000"/>
                </a:solidFill>
              </a:rPr>
              <a:t>8 miliardów ludzi</a:t>
            </a:r>
            <a:r>
              <a:rPr lang="pl-PL" sz="4000" dirty="0"/>
              <a:t>.</a:t>
            </a:r>
          </a:p>
        </p:txBody>
      </p:sp>
      <p:sp>
        <p:nvSpPr>
          <p:cNvPr id="3" name="Symbol zastępczy zawartości 2">
            <a:extLst>
              <a:ext uri="{FF2B5EF4-FFF2-40B4-BE49-F238E27FC236}">
                <a16:creationId xmlns:a16="http://schemas.microsoft.com/office/drawing/2014/main" id="{2B23009D-4E75-2E67-51A9-08666FE3A446}"/>
              </a:ext>
            </a:extLst>
          </p:cNvPr>
          <p:cNvSpPr>
            <a:spLocks noGrp="1"/>
          </p:cNvSpPr>
          <p:nvPr>
            <p:ph idx="1"/>
          </p:nvPr>
        </p:nvSpPr>
        <p:spPr/>
        <p:txBody>
          <a:bodyPr/>
          <a:lstStyle/>
          <a:p>
            <a:pPr marL="0" indent="0">
              <a:buNone/>
            </a:pPr>
            <a:r>
              <a:rPr lang="pl-PL" dirty="0"/>
              <a:t>Ten kamień milowy zainspirował do przeprowadzenia badań w celu zaktualizowania statystyk w 2023 r., a zmiany w ciągu ostatnich 17 lat są niezwykłe.</a:t>
            </a:r>
          </a:p>
          <a:p>
            <a:pPr marL="0" indent="0">
              <a:buNone/>
            </a:pPr>
            <a:endParaRPr lang="pl-PL" dirty="0"/>
          </a:p>
          <a:p>
            <a:pPr marL="0" indent="0">
              <a:buNone/>
            </a:pPr>
            <a:r>
              <a:rPr lang="pl-PL" dirty="0"/>
              <a:t>Na przykład:</a:t>
            </a:r>
          </a:p>
          <a:p>
            <a:pPr marL="0" indent="0">
              <a:buNone/>
            </a:pPr>
            <a:r>
              <a:rPr lang="pl-PL" dirty="0"/>
              <a:t>W 2006 r. tylko </a:t>
            </a:r>
            <a:r>
              <a:rPr lang="pl-PL" b="1" dirty="0">
                <a:solidFill>
                  <a:srgbClr val="FF0000"/>
                </a:solidFill>
              </a:rPr>
              <a:t>1 osoba na 100 </a:t>
            </a:r>
            <a:r>
              <a:rPr lang="pl-PL" dirty="0"/>
              <a:t>miałaby </a:t>
            </a:r>
          </a:p>
          <a:p>
            <a:pPr marL="0" indent="0">
              <a:buNone/>
            </a:pPr>
            <a:r>
              <a:rPr lang="pl-PL" dirty="0"/>
              <a:t>wykształcenie wyższe – dziś (2023) liczba ta </a:t>
            </a:r>
          </a:p>
          <a:p>
            <a:pPr marL="0" indent="0">
              <a:buNone/>
            </a:pPr>
            <a:r>
              <a:rPr lang="pl-PL" dirty="0"/>
              <a:t>wynosi ponad </a:t>
            </a:r>
            <a:r>
              <a:rPr lang="pl-PL" b="1" dirty="0">
                <a:solidFill>
                  <a:srgbClr val="FF0000"/>
                </a:solidFill>
              </a:rPr>
              <a:t>30</a:t>
            </a:r>
            <a:r>
              <a:rPr lang="pl-PL" dirty="0"/>
              <a:t>.</a:t>
            </a:r>
          </a:p>
        </p:txBody>
      </p:sp>
    </p:spTree>
    <p:extLst>
      <p:ext uri="{BB962C8B-B14F-4D97-AF65-F5344CB8AC3E}">
        <p14:creationId xmlns:p14="http://schemas.microsoft.com/office/powerpoint/2010/main" val="29590641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F91F20-B96F-4F77-AC3E-2CDD3BAA1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8111296"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58281" y="-401562"/>
            <a:ext cx="6858004" cy="7661129"/>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1"/>
            <a:ext cx="8118331" cy="6858000"/>
          </a:xfrm>
          <a:prstGeom prst="rect">
            <a:avLst/>
          </a:prstGeom>
          <a:gradFill>
            <a:gsLst>
              <a:gs pos="14000">
                <a:schemeClr val="accent1">
                  <a:alpha val="0"/>
                </a:schemeClr>
              </a:gs>
              <a:gs pos="100000">
                <a:srgbClr val="000000">
                  <a:alpha val="82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87B6A113-58CD-406C-BCE4-6E1F1F2B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449520">
            <a:off x="2569700" y="983306"/>
            <a:ext cx="5005754" cy="5005754"/>
          </a:xfrm>
          <a:prstGeom prst="ellipse">
            <a:avLst/>
          </a:prstGeom>
          <a:gradFill>
            <a:gsLst>
              <a:gs pos="17000">
                <a:schemeClr val="accent1">
                  <a:lumMod val="75000"/>
                  <a:alpha val="0"/>
                </a:schemeClr>
              </a:gs>
              <a:gs pos="82000">
                <a:srgbClr val="000000">
                  <a:alpha val="24000"/>
                </a:srgb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ADF094AB-FF83-366C-0EF1-281A1AA34EE7}"/>
              </a:ext>
            </a:extLst>
          </p:cNvPr>
          <p:cNvSpPr>
            <a:spLocks noGrp="1"/>
          </p:cNvSpPr>
          <p:nvPr>
            <p:ph type="title"/>
          </p:nvPr>
        </p:nvSpPr>
        <p:spPr>
          <a:xfrm>
            <a:off x="1011948" y="857251"/>
            <a:ext cx="6219582" cy="3160113"/>
          </a:xfrm>
        </p:spPr>
        <p:txBody>
          <a:bodyPr vert="horz" lIns="91440" tIns="45720" rIns="91440" bIns="45720" rtlCol="0" anchor="b">
            <a:normAutofit/>
          </a:bodyPr>
          <a:lstStyle/>
          <a:p>
            <a:r>
              <a:rPr lang="en-US" sz="4800" kern="1200">
                <a:solidFill>
                  <a:srgbClr val="FFFFFF"/>
                </a:solidFill>
                <a:latin typeface="+mj-lt"/>
                <a:ea typeface="+mj-ea"/>
                <a:cs typeface="+mj-cs"/>
              </a:rPr>
              <a:t>Zrównoważone projektowanie…</a:t>
            </a:r>
          </a:p>
        </p:txBody>
      </p:sp>
      <p:sp>
        <p:nvSpPr>
          <p:cNvPr id="19" name="Rectangle 18">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4354178"/>
            <a:ext cx="8118330" cy="2503817"/>
          </a:xfrm>
          <a:prstGeom prst="rect">
            <a:avLst/>
          </a:prstGeom>
          <a:gradFill>
            <a:gsLst>
              <a:gs pos="0">
                <a:schemeClr val="accent1">
                  <a:lumMod val="75000"/>
                  <a:alpha val="33000"/>
                </a:schemeClr>
              </a:gs>
              <a:gs pos="83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braz 3" descr="Myślący o firmie">
            <a:extLst>
              <a:ext uri="{FF2B5EF4-FFF2-40B4-BE49-F238E27FC236}">
                <a16:creationId xmlns:a16="http://schemas.microsoft.com/office/drawing/2014/main" id="{C76EF517-FB9E-738D-076A-E5FB7589A9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2338" y="457200"/>
            <a:ext cx="1991104" cy="5943600"/>
          </a:xfrm>
          <a:prstGeom prst="rect">
            <a:avLst/>
          </a:prstGeom>
        </p:spPr>
      </p:pic>
    </p:spTree>
    <p:extLst>
      <p:ext uri="{BB962C8B-B14F-4D97-AF65-F5344CB8AC3E}">
        <p14:creationId xmlns:p14="http://schemas.microsoft.com/office/powerpoint/2010/main" val="20495603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03E0E50-B3E4-E92F-DC91-CE79A5BF28A1}"/>
              </a:ext>
            </a:extLst>
          </p:cNvPr>
          <p:cNvSpPr>
            <a:spLocks noGrp="1"/>
          </p:cNvSpPr>
          <p:nvPr>
            <p:ph type="title"/>
          </p:nvPr>
        </p:nvSpPr>
        <p:spPr/>
        <p:txBody>
          <a:bodyPr/>
          <a:lstStyle/>
          <a:p>
            <a:r>
              <a:rPr lang="pl-PL" dirty="0" err="1"/>
              <a:t>Systemic</a:t>
            </a:r>
            <a:r>
              <a:rPr lang="pl-PL" dirty="0"/>
              <a:t> Design </a:t>
            </a:r>
            <a:r>
              <a:rPr lang="pl-PL" dirty="0" err="1"/>
              <a:t>Approach</a:t>
            </a:r>
            <a:endParaRPr lang="pl-PL" dirty="0"/>
          </a:p>
        </p:txBody>
      </p:sp>
      <p:sp>
        <p:nvSpPr>
          <p:cNvPr id="3" name="Symbol zastępczy zawartości 2">
            <a:extLst>
              <a:ext uri="{FF2B5EF4-FFF2-40B4-BE49-F238E27FC236}">
                <a16:creationId xmlns:a16="http://schemas.microsoft.com/office/drawing/2014/main" id="{719E775D-FD7F-9816-075F-E3223C1A5AB5}"/>
              </a:ext>
            </a:extLst>
          </p:cNvPr>
          <p:cNvSpPr>
            <a:spLocks noGrp="1"/>
          </p:cNvSpPr>
          <p:nvPr>
            <p:ph idx="1"/>
          </p:nvPr>
        </p:nvSpPr>
        <p:spPr>
          <a:xfrm>
            <a:off x="838200" y="1825624"/>
            <a:ext cx="10515600" cy="5032375"/>
          </a:xfrm>
        </p:spPr>
        <p:txBody>
          <a:bodyPr>
            <a:normAutofit lnSpcReduction="10000"/>
          </a:bodyPr>
          <a:lstStyle/>
          <a:p>
            <a:r>
              <a:rPr lang="pl-PL" dirty="0"/>
              <a:t>Nowa rama projektowa</a:t>
            </a:r>
          </a:p>
          <a:p>
            <a:r>
              <a:rPr lang="pl-PL" dirty="0"/>
              <a:t>Stworzona przez </a:t>
            </a:r>
            <a:r>
              <a:rPr lang="pl-PL" i="1" dirty="0"/>
              <a:t>Design </a:t>
            </a:r>
            <a:r>
              <a:rPr lang="pl-PL" i="1" dirty="0" err="1"/>
              <a:t>Council</a:t>
            </a:r>
            <a:endParaRPr lang="pl-PL" i="1" dirty="0"/>
          </a:p>
          <a:p>
            <a:r>
              <a:rPr lang="pl-PL" dirty="0"/>
              <a:t>coś więcej niż tylko Net Zero</a:t>
            </a:r>
          </a:p>
          <a:p>
            <a:r>
              <a:rPr lang="pl-PL" dirty="0"/>
              <a:t>„narzędzie” do tworzenia innowacji</a:t>
            </a:r>
          </a:p>
          <a:p>
            <a:endParaRPr lang="pl-PL" dirty="0"/>
          </a:p>
          <a:p>
            <a:endParaRPr lang="pl-PL" dirty="0"/>
          </a:p>
          <a:p>
            <a:pPr marL="0" indent="0">
              <a:buNone/>
            </a:pPr>
            <a:endParaRPr lang="pl-PL" dirty="0"/>
          </a:p>
          <a:p>
            <a:pPr marL="0" indent="0">
              <a:buNone/>
            </a:pPr>
            <a:endParaRPr lang="pl-PL" dirty="0"/>
          </a:p>
          <a:p>
            <a:pPr marL="0" indent="0">
              <a:buNone/>
            </a:pPr>
            <a:r>
              <a:rPr lang="pl-PL" dirty="0"/>
              <a:t>Źródło: </a:t>
            </a:r>
          </a:p>
          <a:p>
            <a:pPr marL="0" indent="0" algn="ctr">
              <a:buNone/>
            </a:pPr>
            <a:r>
              <a:rPr lang="pl-PL" dirty="0">
                <a:hlinkClick r:id="rId2"/>
              </a:rPr>
              <a:t>https://www.designcouncil.org.uk/our-resources/systemic-design-framework/</a:t>
            </a:r>
            <a:r>
              <a:rPr lang="pl-PL" dirty="0"/>
              <a:t> </a:t>
            </a:r>
          </a:p>
        </p:txBody>
      </p:sp>
      <p:pic>
        <p:nvPicPr>
          <p:cNvPr id="1026" name="Picture 2">
            <a:extLst>
              <a:ext uri="{FF2B5EF4-FFF2-40B4-BE49-F238E27FC236}">
                <a16:creationId xmlns:a16="http://schemas.microsoft.com/office/drawing/2014/main" id="{7BF7DF65-D3FE-97A7-CFF6-56CC26ED5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610" y="833901"/>
            <a:ext cx="3701699" cy="3701699"/>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61D37FD0-2D40-5CFF-2B60-DECA41B7F265}"/>
              </a:ext>
            </a:extLst>
          </p:cNvPr>
          <p:cNvSpPr txBox="1"/>
          <p:nvPr/>
        </p:nvSpPr>
        <p:spPr>
          <a:xfrm>
            <a:off x="6368699" y="4670536"/>
            <a:ext cx="5823301" cy="646331"/>
          </a:xfrm>
          <a:prstGeom prst="rect">
            <a:avLst/>
          </a:prstGeom>
          <a:noFill/>
        </p:spPr>
        <p:txBody>
          <a:bodyPr wrap="square">
            <a:spAutoFit/>
          </a:bodyPr>
          <a:lstStyle/>
          <a:p>
            <a:r>
              <a:rPr lang="en-US" b="0" i="0" dirty="0">
                <a:solidFill>
                  <a:srgbClr val="7B0E30"/>
                </a:solidFill>
                <a:effectLst/>
                <a:latin typeface="HelveticaNeue-Light"/>
              </a:rPr>
              <a:t>The Systemic Design Framework and Toolkit by </a:t>
            </a:r>
            <a:r>
              <a:rPr lang="en-US" b="0" i="0" dirty="0">
                <a:solidFill>
                  <a:srgbClr val="DC1319"/>
                </a:solidFill>
                <a:effectLst/>
                <a:latin typeface="HelveticaNeue-Light"/>
                <a:hlinkClick r:id="rId4"/>
              </a:rPr>
              <a:t>the Design Council</a:t>
            </a:r>
            <a:r>
              <a:rPr lang="en-US" b="0" i="0" dirty="0">
                <a:solidFill>
                  <a:srgbClr val="7B0E30"/>
                </a:solidFill>
                <a:effectLst/>
                <a:latin typeface="HelveticaNeue-Light"/>
              </a:rPr>
              <a:t> is licensed under a </a:t>
            </a:r>
            <a:r>
              <a:rPr lang="en-US" b="0" i="0" dirty="0">
                <a:solidFill>
                  <a:srgbClr val="DC1319"/>
                </a:solidFill>
                <a:effectLst/>
                <a:latin typeface="HelveticaNeue-Light"/>
                <a:hlinkClick r:id="rId5" tooltip="https://creativecommons.org/licenses/by/4.0/"/>
              </a:rPr>
              <a:t>CC BY 4.0 license</a:t>
            </a:r>
            <a:r>
              <a:rPr lang="en-US" b="0" i="0" dirty="0">
                <a:solidFill>
                  <a:srgbClr val="7B0E30"/>
                </a:solidFill>
                <a:effectLst/>
                <a:latin typeface="HelveticaNeue-Light"/>
              </a:rPr>
              <a:t>.</a:t>
            </a:r>
            <a:endParaRPr lang="pl-PL" dirty="0"/>
          </a:p>
        </p:txBody>
      </p:sp>
    </p:spTree>
    <p:extLst>
      <p:ext uri="{BB962C8B-B14F-4D97-AF65-F5344CB8AC3E}">
        <p14:creationId xmlns:p14="http://schemas.microsoft.com/office/powerpoint/2010/main" val="29867960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D16A809-9DD7-A160-7AE2-DF3A6E0E0BEF}"/>
              </a:ext>
            </a:extLst>
          </p:cNvPr>
          <p:cNvSpPr>
            <a:spLocks noGrp="1" noChangeArrowheads="1"/>
          </p:cNvSpPr>
          <p:nvPr>
            <p:ph idx="1"/>
          </p:nvPr>
        </p:nvSpPr>
        <p:spPr bwMode="auto">
          <a:xfrm>
            <a:off x="214488" y="410192"/>
            <a:ext cx="11717867" cy="621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pl-PL" altLang="pl-PL" sz="2000" b="1" i="0" u="none" strike="noStrike" cap="none" normalizeH="0" baseline="0" dirty="0">
                <a:ln>
                  <a:noFill/>
                </a:ln>
                <a:solidFill>
                  <a:schemeClr val="tx1"/>
                </a:solidFill>
                <a:effectLst/>
                <a:highlight>
                  <a:srgbClr val="FFFF00"/>
                </a:highlight>
                <a:latin typeface="Arial" panose="020B0604020202020204" pitchFamily="34" charset="0"/>
              </a:rPr>
              <a:t>Holistyczne spojrzenie</a:t>
            </a:r>
            <a:endParaRPr kumimoji="0" lang="pl-PL" altLang="pl-PL" sz="2000" b="0" i="0" u="none" strike="noStrike" cap="none" normalizeH="0" baseline="0" dirty="0">
              <a:ln>
                <a:noFill/>
              </a:ln>
              <a:solidFill>
                <a:schemeClr val="tx1"/>
              </a:solidFill>
              <a:effectLst/>
              <a:highlight>
                <a:srgbClr val="FFFF00"/>
              </a:highligh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pl-PL" altLang="pl-PL" sz="2000" b="0" i="0" u="none" strike="noStrike" cap="none" normalizeH="0" baseline="0" dirty="0">
                <a:ln>
                  <a:noFill/>
                </a:ln>
                <a:solidFill>
                  <a:schemeClr val="tx1"/>
                </a:solidFill>
                <a:effectLst/>
                <a:latin typeface="Arial" panose="020B0604020202020204" pitchFamily="34" charset="0"/>
              </a:rPr>
              <a:t> Systemowe podejście do projektowania to metoda, która traktuje </a:t>
            </a:r>
            <a:r>
              <a:rPr kumimoji="0" lang="pl-PL" altLang="pl-PL" sz="2000" b="1" i="0" u="none" strike="noStrike" cap="none" normalizeH="0" baseline="0" dirty="0">
                <a:ln>
                  <a:noFill/>
                </a:ln>
                <a:solidFill>
                  <a:schemeClr val="tx1"/>
                </a:solidFill>
                <a:effectLst/>
                <a:latin typeface="Arial" panose="020B0604020202020204" pitchFamily="34" charset="0"/>
              </a:rPr>
              <a:t>problemy i wyzwania jako części większych, złożonych systemów</a:t>
            </a:r>
            <a:r>
              <a:rPr kumimoji="0" lang="pl-PL" altLang="pl-PL" sz="2000" b="0" i="0" u="none" strike="noStrike" cap="none" normalizeH="0" baseline="0" dirty="0">
                <a:ln>
                  <a:noFill/>
                </a:ln>
                <a:solidFill>
                  <a:schemeClr val="tx1"/>
                </a:solidFill>
                <a:effectLst/>
                <a:latin typeface="Arial" panose="020B0604020202020204" pitchFamily="34" charset="0"/>
              </a:rPr>
              <a:t>. </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pl-PL" altLang="pl-PL" sz="2000" b="0" i="0" u="none" strike="noStrike" cap="none" normalizeH="0" baseline="0" dirty="0">
                <a:ln>
                  <a:noFill/>
                </a:ln>
                <a:solidFill>
                  <a:schemeClr val="tx1"/>
                </a:solidFill>
                <a:effectLst/>
                <a:latin typeface="Arial" panose="020B0604020202020204" pitchFamily="34" charset="0"/>
              </a:rPr>
              <a:t> Zamiast skupiać się na pojedynczych elementach, </a:t>
            </a:r>
            <a:r>
              <a:rPr kumimoji="0" lang="pl-PL" altLang="pl-PL" sz="2000" b="1" i="0" u="none" strike="noStrike" cap="none" normalizeH="0" baseline="0" dirty="0">
                <a:ln>
                  <a:noFill/>
                </a:ln>
                <a:solidFill>
                  <a:schemeClr val="tx1"/>
                </a:solidFill>
                <a:effectLst/>
                <a:latin typeface="Arial" panose="020B0604020202020204" pitchFamily="34" charset="0"/>
              </a:rPr>
              <a:t>analizuje się wzajemne powiązania i interakcje między nimi</a:t>
            </a:r>
            <a:r>
              <a:rPr kumimoji="0" lang="pl-PL" altLang="pl-PL" sz="20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endParaRPr kumimoji="0" lang="pl-PL" altLang="pl-PL" sz="2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pl-PL" altLang="pl-PL" sz="2000" b="1" i="0" u="none" strike="noStrike" cap="none" normalizeH="0" baseline="0" dirty="0">
                <a:ln>
                  <a:noFill/>
                </a:ln>
                <a:solidFill>
                  <a:schemeClr val="tx1"/>
                </a:solidFill>
                <a:effectLst/>
                <a:highlight>
                  <a:srgbClr val="FFFF00"/>
                </a:highlight>
                <a:latin typeface="Arial" panose="020B0604020202020204" pitchFamily="34" charset="0"/>
              </a:rPr>
              <a:t>Myślenie systemowe</a:t>
            </a:r>
            <a:endParaRPr kumimoji="0" lang="pl-PL" altLang="pl-PL" sz="2000" b="0" i="0" u="none" strike="noStrike" cap="none" normalizeH="0" baseline="0" dirty="0">
              <a:ln>
                <a:noFill/>
              </a:ln>
              <a:solidFill>
                <a:schemeClr val="tx1"/>
              </a:solidFill>
              <a:effectLst/>
              <a:highlight>
                <a:srgbClr val="FFFF00"/>
              </a:highligh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pl-PL" altLang="pl-PL" sz="2000" b="0" i="0" u="none" strike="noStrike" cap="none" normalizeH="0" baseline="0" dirty="0">
                <a:ln>
                  <a:noFill/>
                </a:ln>
                <a:solidFill>
                  <a:schemeClr val="tx1"/>
                </a:solidFill>
                <a:effectLst/>
                <a:latin typeface="Arial" panose="020B0604020202020204" pitchFamily="34" charset="0"/>
              </a:rPr>
              <a:t> Kluczowym elementem jest </a:t>
            </a:r>
            <a:r>
              <a:rPr kumimoji="0" lang="pl-PL" altLang="pl-PL" sz="2000" b="1" i="0" u="none" strike="noStrike" cap="none" normalizeH="0" baseline="0" dirty="0">
                <a:ln>
                  <a:noFill/>
                </a:ln>
                <a:solidFill>
                  <a:schemeClr val="tx1"/>
                </a:solidFill>
                <a:effectLst/>
                <a:latin typeface="Arial" panose="020B0604020202020204" pitchFamily="34" charset="0"/>
              </a:rPr>
              <a:t>myślenie systemowe, które pozwala zrozumieć</a:t>
            </a:r>
            <a:r>
              <a:rPr kumimoji="0" lang="pl-PL" altLang="pl-PL" sz="2000" b="0" i="0" u="none" strike="noStrike" cap="none" normalizeH="0" baseline="0" dirty="0">
                <a:ln>
                  <a:noFill/>
                </a:ln>
                <a:solidFill>
                  <a:schemeClr val="tx1"/>
                </a:solidFill>
                <a:effectLst/>
                <a:latin typeface="Arial" panose="020B0604020202020204" pitchFamily="34" charset="0"/>
              </a:rPr>
              <a:t>, jak zmiany w jednym obszarze wpływają na inne. </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pl-PL" altLang="pl-PL" sz="2000" b="0" i="0" u="none" strike="noStrike" cap="none" normalizeH="0" baseline="0" dirty="0">
                <a:ln>
                  <a:noFill/>
                </a:ln>
                <a:solidFill>
                  <a:schemeClr val="tx1"/>
                </a:solidFill>
                <a:effectLst/>
                <a:latin typeface="Arial" panose="020B0604020202020204" pitchFamily="34" charset="0"/>
              </a:rPr>
              <a:t> Uwzględnia się </a:t>
            </a:r>
            <a:r>
              <a:rPr kumimoji="0" lang="pl-PL" altLang="pl-PL" sz="2000" b="1" i="0" u="none" strike="noStrike" cap="none" normalizeH="0" baseline="0" dirty="0">
                <a:ln>
                  <a:noFill/>
                </a:ln>
                <a:solidFill>
                  <a:schemeClr val="tx1"/>
                </a:solidFill>
                <a:effectLst/>
                <a:latin typeface="Arial" panose="020B0604020202020204" pitchFamily="34" charset="0"/>
              </a:rPr>
              <a:t>kontekst społeczny, ekonomiczny, ekologiczny i technologiczny</a:t>
            </a:r>
            <a:r>
              <a:rPr kumimoji="0" lang="pl-PL" altLang="pl-PL" sz="20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endParaRPr kumimoji="0" lang="pl-PL" altLang="pl-PL" sz="2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pl-PL" altLang="pl-PL" sz="2000" b="1" i="0" u="none" strike="noStrike" cap="none" normalizeH="0" baseline="0" dirty="0">
                <a:ln>
                  <a:noFill/>
                </a:ln>
                <a:solidFill>
                  <a:schemeClr val="tx1"/>
                </a:solidFill>
                <a:effectLst/>
                <a:highlight>
                  <a:srgbClr val="FFFF00"/>
                </a:highlight>
                <a:latin typeface="Arial" panose="020B0604020202020204" pitchFamily="34" charset="0"/>
              </a:rPr>
              <a:t>Interdyscyplinarność</a:t>
            </a:r>
            <a:endParaRPr kumimoji="0" lang="pl-PL" altLang="pl-PL" sz="2000" b="0" i="0" u="none" strike="noStrike" cap="none" normalizeH="0" baseline="0" dirty="0">
              <a:ln>
                <a:noFill/>
              </a:ln>
              <a:solidFill>
                <a:schemeClr val="tx1"/>
              </a:solidFill>
              <a:effectLst/>
              <a:highlight>
                <a:srgbClr val="FFFF00"/>
              </a:highligh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pl-PL" altLang="pl-PL" sz="2000" b="0" i="0" u="none" strike="noStrike" cap="none" normalizeH="0" baseline="0" dirty="0">
                <a:ln>
                  <a:noFill/>
                </a:ln>
                <a:solidFill>
                  <a:schemeClr val="tx1"/>
                </a:solidFill>
                <a:effectLst/>
                <a:latin typeface="Arial" panose="020B0604020202020204" pitchFamily="34" charset="0"/>
              </a:rPr>
              <a:t>Systemowe projektowanie często wymaga </a:t>
            </a:r>
            <a:r>
              <a:rPr kumimoji="0" lang="pl-PL" altLang="pl-PL" sz="2000" b="1" i="0" u="none" strike="noStrike" cap="none" normalizeH="0" baseline="0" dirty="0">
                <a:ln>
                  <a:noFill/>
                </a:ln>
                <a:solidFill>
                  <a:schemeClr val="tx1"/>
                </a:solidFill>
                <a:effectLst/>
                <a:latin typeface="Arial" panose="020B0604020202020204" pitchFamily="34" charset="0"/>
              </a:rPr>
              <a:t>współpracy specjalistów z różnych dziedzin</a:t>
            </a:r>
            <a:r>
              <a:rPr kumimoji="0" lang="pl-PL" altLang="pl-PL" sz="2000" b="0" i="0" u="none" strike="noStrike" cap="none" normalizeH="0" baseline="0" dirty="0">
                <a:ln>
                  <a:noFill/>
                </a:ln>
                <a:solidFill>
                  <a:schemeClr val="tx1"/>
                </a:solidFill>
                <a:effectLst/>
                <a:latin typeface="Arial" panose="020B0604020202020204" pitchFamily="34" charset="0"/>
              </a:rPr>
              <a:t>, aby uzyskać pełny obraz problemu. </a:t>
            </a:r>
          </a:p>
          <a:p>
            <a:pPr marL="0" marR="0" lvl="0" indent="0" algn="l" defTabSz="914400" rtl="0" eaLnBrk="0" fontAlgn="base" latinLnBrk="0" hangingPunct="0">
              <a:lnSpc>
                <a:spcPct val="100000"/>
              </a:lnSpc>
              <a:spcBef>
                <a:spcPct val="0"/>
              </a:spcBef>
              <a:spcAft>
                <a:spcPct val="0"/>
              </a:spcAft>
              <a:buClrTx/>
              <a:buSzTx/>
              <a:buNone/>
              <a:tabLst/>
            </a:pPr>
            <a:endParaRPr kumimoji="0" lang="pl-PL" altLang="pl-PL" sz="2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pl-PL" altLang="pl-PL" sz="2000" b="1" i="0" u="none" strike="noStrike" cap="none" normalizeH="0" baseline="0" dirty="0">
                <a:ln>
                  <a:noFill/>
                </a:ln>
                <a:solidFill>
                  <a:schemeClr val="tx1"/>
                </a:solidFill>
                <a:effectLst/>
                <a:highlight>
                  <a:srgbClr val="FFFF00"/>
                </a:highlight>
                <a:latin typeface="Arial" panose="020B0604020202020204" pitchFamily="34" charset="0"/>
              </a:rPr>
              <a:t>Nastawienie na zmiany</a:t>
            </a:r>
            <a:endParaRPr kumimoji="0" lang="pl-PL" altLang="pl-PL" sz="2000" b="0" i="0" u="none" strike="noStrike" cap="none" normalizeH="0" baseline="0" dirty="0">
              <a:ln>
                <a:noFill/>
              </a:ln>
              <a:solidFill>
                <a:schemeClr val="tx1"/>
              </a:solidFill>
              <a:effectLst/>
              <a:highlight>
                <a:srgbClr val="FFFF00"/>
              </a:highligh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pl-PL" altLang="pl-PL" sz="2000" b="0" i="0" u="none" strike="noStrike" cap="none" normalizeH="0" baseline="0" dirty="0">
                <a:ln>
                  <a:noFill/>
                </a:ln>
                <a:solidFill>
                  <a:schemeClr val="tx1"/>
                </a:solidFill>
                <a:effectLst/>
                <a:latin typeface="Arial" panose="020B0604020202020204" pitchFamily="34" charset="0"/>
              </a:rPr>
              <a:t>Systemowe podejście do projektowania jest szczególnie przydatne w przypadku projektów o dużej skali lub złożoności, gdzie istnieje wiele elementów i determinantów wpływających na sukces projektu</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228258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7F0BAC4-DE4B-7821-F8CE-625EBCDCD9E2}"/>
              </a:ext>
            </a:extLst>
          </p:cNvPr>
          <p:cNvSpPr>
            <a:spLocks noGrp="1"/>
          </p:cNvSpPr>
          <p:nvPr>
            <p:ph type="title"/>
          </p:nvPr>
        </p:nvSpPr>
        <p:spPr/>
        <p:txBody>
          <a:bodyPr/>
          <a:lstStyle/>
          <a:p>
            <a:r>
              <a:rPr lang="pl-PL" dirty="0"/>
              <a:t>Główne założenia</a:t>
            </a:r>
          </a:p>
        </p:txBody>
      </p:sp>
      <p:sp>
        <p:nvSpPr>
          <p:cNvPr id="3" name="Symbol zastępczy zawartości 2">
            <a:extLst>
              <a:ext uri="{FF2B5EF4-FFF2-40B4-BE49-F238E27FC236}">
                <a16:creationId xmlns:a16="http://schemas.microsoft.com/office/drawing/2014/main" id="{0733882C-6E0A-9896-DE64-DCF4F468EA85}"/>
              </a:ext>
            </a:extLst>
          </p:cNvPr>
          <p:cNvSpPr>
            <a:spLocks noGrp="1"/>
          </p:cNvSpPr>
          <p:nvPr>
            <p:ph idx="1"/>
          </p:nvPr>
        </p:nvSpPr>
        <p:spPr>
          <a:xfrm>
            <a:off x="838199" y="1690688"/>
            <a:ext cx="10074965" cy="4594577"/>
          </a:xfrm>
        </p:spPr>
        <p:txBody>
          <a:bodyPr>
            <a:normAutofit lnSpcReduction="10000"/>
          </a:bodyPr>
          <a:lstStyle/>
          <a:p>
            <a:r>
              <a:rPr lang="pl-PL" dirty="0"/>
              <a:t>Traktowanie problemów jako części większych systemów.</a:t>
            </a:r>
          </a:p>
          <a:p>
            <a:r>
              <a:rPr lang="pl-PL" dirty="0"/>
              <a:t>Analiza wzajemnych powiązań i interakcji.</a:t>
            </a:r>
          </a:p>
          <a:p>
            <a:r>
              <a:rPr lang="pl-PL" dirty="0"/>
              <a:t>Uwzględnianie kontekstu społecznego, ekonomicznego i ekologicznego.</a:t>
            </a:r>
          </a:p>
          <a:p>
            <a:r>
              <a:rPr lang="pl-PL" dirty="0"/>
              <a:t>Interdyscyplinarna współpraca.</a:t>
            </a:r>
          </a:p>
          <a:p>
            <a:r>
              <a:rPr lang="pl-PL" dirty="0"/>
              <a:t>Nastawienie na długotrwałe, zrównoważone rozwiązania.</a:t>
            </a:r>
          </a:p>
          <a:p>
            <a:endParaRPr lang="pl-PL" dirty="0"/>
          </a:p>
          <a:p>
            <a:pPr marL="0" indent="0">
              <a:buNone/>
            </a:pPr>
            <a:r>
              <a:rPr lang="pl-PL" dirty="0"/>
              <a:t>Bazą </a:t>
            </a:r>
            <a:r>
              <a:rPr lang="pl-PL" dirty="0" err="1"/>
              <a:t>Systemic</a:t>
            </a:r>
            <a:r>
              <a:rPr lang="pl-PL" dirty="0"/>
              <a:t> Design </a:t>
            </a:r>
            <a:r>
              <a:rPr lang="pl-PL" dirty="0" err="1"/>
              <a:t>Approach</a:t>
            </a:r>
            <a:r>
              <a:rPr lang="pl-PL" dirty="0"/>
              <a:t> jest DOUBLE DIAMOND:</a:t>
            </a:r>
          </a:p>
          <a:p>
            <a:pPr marL="0" indent="0">
              <a:buNone/>
            </a:pPr>
            <a:r>
              <a:rPr lang="pl-PL" dirty="0">
                <a:hlinkClick r:id="rId2"/>
              </a:rPr>
              <a:t>https://www.designcouncil.org.uk/our-resources/the-double-diamond/</a:t>
            </a:r>
            <a:r>
              <a:rPr lang="pl-PL" dirty="0"/>
              <a:t> </a:t>
            </a:r>
          </a:p>
        </p:txBody>
      </p:sp>
    </p:spTree>
    <p:extLst>
      <p:ext uri="{BB962C8B-B14F-4D97-AF65-F5344CB8AC3E}">
        <p14:creationId xmlns:p14="http://schemas.microsoft.com/office/powerpoint/2010/main" val="1217960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12445F-CF60-1CD1-227E-B2DFEA87A9BB}"/>
              </a:ext>
            </a:extLst>
          </p:cNvPr>
          <p:cNvPicPr>
            <a:picLocks noChangeAspect="1"/>
          </p:cNvPicPr>
          <p:nvPr/>
        </p:nvPicPr>
        <p:blipFill>
          <a:blip r:embed="rId2">
            <a:duotone>
              <a:schemeClr val="bg2">
                <a:shade val="45000"/>
                <a:satMod val="135000"/>
              </a:schemeClr>
              <a:prstClr val="white"/>
            </a:duotone>
          </a:blip>
          <a:srcRect l="8406" t="28467" r="679" b="-7"/>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61AF1C3-1BEA-B0F2-8C05-9AB546FAAA76}"/>
              </a:ext>
            </a:extLst>
          </p:cNvPr>
          <p:cNvSpPr>
            <a:spLocks noGrp="1"/>
          </p:cNvSpPr>
          <p:nvPr>
            <p:ph type="title"/>
          </p:nvPr>
        </p:nvSpPr>
        <p:spPr>
          <a:xfrm>
            <a:off x="838200" y="365125"/>
            <a:ext cx="10515600" cy="1325563"/>
          </a:xfrm>
        </p:spPr>
        <p:txBody>
          <a:bodyPr>
            <a:normAutofit/>
          </a:bodyPr>
          <a:lstStyle/>
          <a:p>
            <a:r>
              <a:rPr lang="pl-PL" dirty="0"/>
              <a:t>Dlaczego zrównoważony rozwój?</a:t>
            </a:r>
          </a:p>
        </p:txBody>
      </p:sp>
      <p:graphicFrame>
        <p:nvGraphicFramePr>
          <p:cNvPr id="5" name="Symbol zastępczy zawartości 2">
            <a:extLst>
              <a:ext uri="{FF2B5EF4-FFF2-40B4-BE49-F238E27FC236}">
                <a16:creationId xmlns:a16="http://schemas.microsoft.com/office/drawing/2014/main" id="{478E72F1-D18E-8AF8-9D08-88617529825E}"/>
              </a:ext>
            </a:extLst>
          </p:cNvPr>
          <p:cNvGraphicFramePr>
            <a:graphicFrameLocks noGrp="1"/>
          </p:cNvGraphicFramePr>
          <p:nvPr>
            <p:ph idx="1"/>
            <p:extLst>
              <p:ext uri="{D42A27DB-BD31-4B8C-83A1-F6EECF244321}">
                <p14:modId xmlns:p14="http://schemas.microsoft.com/office/powerpoint/2010/main" val="2438706575"/>
              </p:ext>
            </p:extLst>
          </p:nvPr>
        </p:nvGraphicFramePr>
        <p:xfrm>
          <a:off x="1" y="1512711"/>
          <a:ext cx="12191980" cy="5249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76736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ACAEC5-EA8E-1FD5-BAC1-D57DD4D42FCF}"/>
              </a:ext>
            </a:extLst>
          </p:cNvPr>
          <p:cNvSpPr>
            <a:spLocks noGrp="1"/>
          </p:cNvSpPr>
          <p:nvPr>
            <p:ph type="title"/>
          </p:nvPr>
        </p:nvSpPr>
        <p:spPr/>
        <p:txBody>
          <a:bodyPr/>
          <a:lstStyle/>
          <a:p>
            <a:r>
              <a:rPr lang="pl-PL" dirty="0"/>
              <a:t>Nowe role i kompetencje</a:t>
            </a:r>
          </a:p>
        </p:txBody>
      </p:sp>
      <p:sp>
        <p:nvSpPr>
          <p:cNvPr id="3" name="Symbol zastępczy zawartości 2">
            <a:extLst>
              <a:ext uri="{FF2B5EF4-FFF2-40B4-BE49-F238E27FC236}">
                <a16:creationId xmlns:a16="http://schemas.microsoft.com/office/drawing/2014/main" id="{6BEA05AF-E676-86A8-7B97-DBC47C7EE1B6}"/>
              </a:ext>
            </a:extLst>
          </p:cNvPr>
          <p:cNvSpPr>
            <a:spLocks noGrp="1"/>
          </p:cNvSpPr>
          <p:nvPr>
            <p:ph idx="1"/>
          </p:nvPr>
        </p:nvSpPr>
        <p:spPr>
          <a:xfrm>
            <a:off x="838200" y="1825625"/>
            <a:ext cx="10515600" cy="4565236"/>
          </a:xfrm>
        </p:spPr>
        <p:txBody>
          <a:bodyPr>
            <a:normAutofit fontScale="92500" lnSpcReduction="10000"/>
          </a:bodyPr>
          <a:lstStyle/>
          <a:p>
            <a:pPr>
              <a:lnSpc>
                <a:spcPct val="200000"/>
              </a:lnSpc>
            </a:pPr>
            <a:r>
              <a:rPr lang="pl-PL" dirty="0"/>
              <a:t>DESIGNER &amp; MAKER</a:t>
            </a:r>
          </a:p>
          <a:p>
            <a:pPr>
              <a:lnSpc>
                <a:spcPct val="200000"/>
              </a:lnSpc>
            </a:pPr>
            <a:r>
              <a:rPr lang="pl-PL" dirty="0"/>
              <a:t>SYSTEM THINKER</a:t>
            </a:r>
          </a:p>
          <a:p>
            <a:pPr>
              <a:lnSpc>
                <a:spcPct val="200000"/>
              </a:lnSpc>
            </a:pPr>
            <a:r>
              <a:rPr lang="pl-PL" dirty="0"/>
              <a:t>CONNECTOR</a:t>
            </a:r>
          </a:p>
          <a:p>
            <a:pPr>
              <a:lnSpc>
                <a:spcPct val="200000"/>
              </a:lnSpc>
            </a:pPr>
            <a:r>
              <a:rPr lang="pl-PL" dirty="0"/>
              <a:t>LEADER &amp; STORYTELLER</a:t>
            </a:r>
          </a:p>
          <a:p>
            <a:pPr marL="0" indent="0">
              <a:lnSpc>
                <a:spcPct val="120000"/>
              </a:lnSpc>
              <a:buNone/>
            </a:pPr>
            <a:r>
              <a:rPr lang="pl-PL" dirty="0"/>
              <a:t>Źródło: </a:t>
            </a:r>
            <a:r>
              <a:rPr lang="pl-PL" dirty="0">
                <a:hlinkClick r:id="rId2"/>
              </a:rPr>
              <a:t>https://www.designcouncil.org.uk/our-resources/systemic-design-framework/</a:t>
            </a:r>
            <a:r>
              <a:rPr lang="pl-PL" dirty="0"/>
              <a:t> </a:t>
            </a:r>
          </a:p>
        </p:txBody>
      </p:sp>
    </p:spTree>
    <p:extLst>
      <p:ext uri="{BB962C8B-B14F-4D97-AF65-F5344CB8AC3E}">
        <p14:creationId xmlns:p14="http://schemas.microsoft.com/office/powerpoint/2010/main" val="21575860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6370849-B7A4-0501-F892-39DDE9164658}"/>
              </a:ext>
            </a:extLst>
          </p:cNvPr>
          <p:cNvSpPr>
            <a:spLocks noGrp="1"/>
          </p:cNvSpPr>
          <p:nvPr>
            <p:ph type="title"/>
          </p:nvPr>
        </p:nvSpPr>
        <p:spPr/>
        <p:txBody>
          <a:bodyPr/>
          <a:lstStyle/>
          <a:p>
            <a:r>
              <a:rPr lang="pl-PL" dirty="0"/>
              <a:t>Siedem Zasad</a:t>
            </a:r>
            <a:br>
              <a:rPr lang="pl-PL" dirty="0"/>
            </a:br>
            <a:r>
              <a:rPr lang="pl-PL" dirty="0"/>
              <a:t>SUSTAINABLE DESIGN MINDSET</a:t>
            </a:r>
          </a:p>
        </p:txBody>
      </p:sp>
      <p:sp>
        <p:nvSpPr>
          <p:cNvPr id="4" name="Symbol zastępczy zawartości 3">
            <a:extLst>
              <a:ext uri="{FF2B5EF4-FFF2-40B4-BE49-F238E27FC236}">
                <a16:creationId xmlns:a16="http://schemas.microsoft.com/office/drawing/2014/main" id="{C3294C5B-745E-58B7-2805-A619DC29B881}"/>
              </a:ext>
            </a:extLst>
          </p:cNvPr>
          <p:cNvSpPr>
            <a:spLocks noGrp="1"/>
          </p:cNvSpPr>
          <p:nvPr>
            <p:ph idx="1"/>
          </p:nvPr>
        </p:nvSpPr>
        <p:spPr/>
        <p:txBody>
          <a:bodyPr/>
          <a:lstStyle/>
          <a:p>
            <a:r>
              <a:rPr lang="pl-PL" dirty="0"/>
              <a:t>Buduj świadomość swoich działań</a:t>
            </a:r>
          </a:p>
          <a:p>
            <a:r>
              <a:rPr lang="pl-PL" dirty="0"/>
              <a:t>Poszukaj połączenia pomiędzy wyznawanymi wartościami a działaniami</a:t>
            </a:r>
          </a:p>
          <a:p>
            <a:r>
              <a:rPr lang="pl-PL" dirty="0"/>
              <a:t>Znajdź czas na „zoom in” i „zoom out”</a:t>
            </a:r>
          </a:p>
          <a:p>
            <a:r>
              <a:rPr lang="pl-PL" dirty="0"/>
              <a:t>Buduj partnerstwa</a:t>
            </a:r>
          </a:p>
          <a:p>
            <a:r>
              <a:rPr lang="pl-PL" dirty="0"/>
              <a:t>Dziel się wiedzą i edytuj</a:t>
            </a:r>
          </a:p>
          <a:p>
            <a:r>
              <a:rPr lang="pl-PL" dirty="0"/>
              <a:t>Twórz otwartą kulturę</a:t>
            </a:r>
          </a:p>
          <a:p>
            <a:r>
              <a:rPr lang="pl-PL" dirty="0"/>
              <a:t>Znajdź ambasadora dla swojej organizacji</a:t>
            </a:r>
          </a:p>
        </p:txBody>
      </p:sp>
      <p:sp>
        <p:nvSpPr>
          <p:cNvPr id="6" name="pole tekstowe 5">
            <a:extLst>
              <a:ext uri="{FF2B5EF4-FFF2-40B4-BE49-F238E27FC236}">
                <a16:creationId xmlns:a16="http://schemas.microsoft.com/office/drawing/2014/main" id="{6FA46AB7-8B2F-7218-41FD-475EE0DA8224}"/>
              </a:ext>
            </a:extLst>
          </p:cNvPr>
          <p:cNvSpPr txBox="1"/>
          <p:nvPr/>
        </p:nvSpPr>
        <p:spPr>
          <a:xfrm>
            <a:off x="462844" y="5988734"/>
            <a:ext cx="11266311" cy="646331"/>
          </a:xfrm>
          <a:prstGeom prst="rect">
            <a:avLst/>
          </a:prstGeom>
          <a:noFill/>
        </p:spPr>
        <p:txBody>
          <a:bodyPr wrap="square">
            <a:spAutoFit/>
          </a:bodyPr>
          <a:lstStyle/>
          <a:p>
            <a:pPr algn="ctr"/>
            <a:r>
              <a:rPr lang="pl-PL" dirty="0">
                <a:hlinkClick r:id="rId2"/>
              </a:rPr>
              <a:t>https://www.paconsulting.com/newsroom/sustainable-business-magazine-seven-key-lessons-for-leaders-17-july-2023</a:t>
            </a:r>
            <a:r>
              <a:rPr lang="pl-PL" dirty="0"/>
              <a:t> </a:t>
            </a:r>
          </a:p>
        </p:txBody>
      </p:sp>
    </p:spTree>
    <p:extLst>
      <p:ext uri="{BB962C8B-B14F-4D97-AF65-F5344CB8AC3E}">
        <p14:creationId xmlns:p14="http://schemas.microsoft.com/office/powerpoint/2010/main" val="16688884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20EE6-E884-86E0-E227-9CD17DEC251F}"/>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A4BE1353-F5F1-5E03-E29D-2F4320F92965}"/>
              </a:ext>
            </a:extLst>
          </p:cNvPr>
          <p:cNvSpPr>
            <a:spLocks noGrp="1"/>
          </p:cNvSpPr>
          <p:nvPr>
            <p:ph type="title"/>
          </p:nvPr>
        </p:nvSpPr>
        <p:spPr>
          <a:xfrm>
            <a:off x="838200" y="1274345"/>
            <a:ext cx="10515600" cy="1325563"/>
          </a:xfrm>
        </p:spPr>
        <p:txBody>
          <a:bodyPr/>
          <a:lstStyle/>
          <a:p>
            <a:r>
              <a:rPr lang="pl-PL" dirty="0"/>
              <a:t>ZADANIE</a:t>
            </a:r>
          </a:p>
        </p:txBody>
      </p:sp>
      <p:sp>
        <p:nvSpPr>
          <p:cNvPr id="3" name="Symbol zastępczy zawartości 2">
            <a:extLst>
              <a:ext uri="{FF2B5EF4-FFF2-40B4-BE49-F238E27FC236}">
                <a16:creationId xmlns:a16="http://schemas.microsoft.com/office/drawing/2014/main" id="{0851432A-3A4B-340E-BB19-B8D1B03F703E}"/>
              </a:ext>
            </a:extLst>
          </p:cNvPr>
          <p:cNvSpPr>
            <a:spLocks noGrp="1"/>
          </p:cNvSpPr>
          <p:nvPr>
            <p:ph idx="1"/>
          </p:nvPr>
        </p:nvSpPr>
        <p:spPr>
          <a:xfrm>
            <a:off x="838200" y="3264195"/>
            <a:ext cx="10515600" cy="2912768"/>
          </a:xfrm>
        </p:spPr>
        <p:txBody>
          <a:bodyPr vert="horz" lIns="91440" tIns="45720" rIns="91440" bIns="45720" rtlCol="0" anchor="t">
            <a:normAutofit/>
          </a:bodyPr>
          <a:lstStyle/>
          <a:p>
            <a:pPr marL="0" indent="0">
              <a:buNone/>
            </a:pPr>
            <a:r>
              <a:rPr lang="pl-PL" b="1" dirty="0">
                <a:solidFill>
                  <a:schemeClr val="accent1"/>
                </a:solidFill>
              </a:rPr>
              <a:t>Kreatywne ćwiczenie &amp; </a:t>
            </a:r>
            <a:r>
              <a:rPr lang="pl-PL" b="1" dirty="0" err="1">
                <a:solidFill>
                  <a:schemeClr val="accent1"/>
                </a:solidFill>
              </a:rPr>
              <a:t>Storytelling</a:t>
            </a:r>
            <a:endParaRPr lang="pl-PL" dirty="0">
              <a:solidFill>
                <a:schemeClr val="accent1"/>
              </a:solidFill>
            </a:endParaRPr>
          </a:p>
          <a:p>
            <a:pPr>
              <a:buFont typeface="Wingdings" panose="020B0604020202020204" pitchFamily="34" charset="0"/>
              <a:buChar char="q"/>
            </a:pPr>
            <a:endParaRPr lang="pl-PL" dirty="0"/>
          </a:p>
          <a:p>
            <a:pPr>
              <a:buFont typeface="Wingdings" panose="020B0604020202020204" pitchFamily="34" charset="0"/>
              <a:buChar char="q"/>
            </a:pPr>
            <a:r>
              <a:rPr lang="pl-PL" dirty="0"/>
              <a:t> Ćwiczenie potrwa ok </a:t>
            </a:r>
            <a:r>
              <a:rPr lang="pl-PL" u="sng" dirty="0"/>
              <a:t>30 minut</a:t>
            </a:r>
            <a:r>
              <a:rPr lang="pl-PL" dirty="0"/>
              <a:t>.</a:t>
            </a:r>
          </a:p>
          <a:p>
            <a:pPr>
              <a:buFont typeface="Wingdings" panose="020B0604020202020204" pitchFamily="34" charset="0"/>
              <a:buChar char="q"/>
            </a:pPr>
            <a:r>
              <a:rPr lang="pl-PL" dirty="0"/>
              <a:t> Dzielimy się na </a:t>
            </a:r>
            <a:r>
              <a:rPr lang="pl-PL" u="sng" dirty="0"/>
              <a:t>2 zespoły</a:t>
            </a:r>
            <a:r>
              <a:rPr lang="pl-PL" dirty="0"/>
              <a:t>.</a:t>
            </a:r>
          </a:p>
        </p:txBody>
      </p:sp>
      <p:pic>
        <p:nvPicPr>
          <p:cNvPr id="4" name="Grafika 3" descr="Karteczki samoprzylepne z wypełnieniem pełnym">
            <a:extLst>
              <a:ext uri="{FF2B5EF4-FFF2-40B4-BE49-F238E27FC236}">
                <a16:creationId xmlns:a16="http://schemas.microsoft.com/office/drawing/2014/main" id="{9DFCB4A4-D8EF-C021-233F-A176316CFC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6066" y="1479926"/>
            <a:ext cx="914400" cy="914400"/>
          </a:xfrm>
          <a:prstGeom prst="rect">
            <a:avLst/>
          </a:prstGeom>
        </p:spPr>
      </p:pic>
    </p:spTree>
    <p:extLst>
      <p:ext uri="{BB962C8B-B14F-4D97-AF65-F5344CB8AC3E}">
        <p14:creationId xmlns:p14="http://schemas.microsoft.com/office/powerpoint/2010/main" val="16257334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2EC647-3D84-8EB4-00CC-3BBA787C6660}"/>
              </a:ext>
            </a:extLst>
          </p:cNvPr>
          <p:cNvSpPr>
            <a:spLocks noGrp="1"/>
          </p:cNvSpPr>
          <p:nvPr>
            <p:ph type="ctrTitle"/>
          </p:nvPr>
        </p:nvSpPr>
        <p:spPr/>
        <p:txBody>
          <a:bodyPr/>
          <a:lstStyle/>
          <a:p>
            <a:r>
              <a:rPr lang="pl-PL" dirty="0"/>
              <a:t>Która wizja jest najlepsza?</a:t>
            </a:r>
            <a:br>
              <a:rPr lang="pl-PL" dirty="0"/>
            </a:br>
            <a:r>
              <a:rPr lang="pl-PL" dirty="0"/>
              <a:t>Ty wybierasz! </a:t>
            </a:r>
            <a:r>
              <a:rPr lang="pl-PL" dirty="0">
                <a:highlight>
                  <a:srgbClr val="FF0000"/>
                </a:highlight>
              </a:rPr>
              <a:t>T</a:t>
            </a:r>
            <a:r>
              <a:rPr lang="pl-PL" dirty="0">
                <a:highlight>
                  <a:srgbClr val="00FF00"/>
                </a:highlight>
              </a:rPr>
              <a:t>S</a:t>
            </a:r>
            <a:r>
              <a:rPr lang="pl-PL" dirty="0">
                <a:highlight>
                  <a:srgbClr val="FFFF00"/>
                </a:highlight>
              </a:rPr>
              <a:t>C</a:t>
            </a:r>
            <a:r>
              <a:rPr lang="pl-PL" dirty="0">
                <a:highlight>
                  <a:srgbClr val="00FFFF"/>
                </a:highlight>
              </a:rPr>
              <a:t>P</a:t>
            </a:r>
            <a:endParaRPr lang="pl-PL" dirty="0"/>
          </a:p>
        </p:txBody>
      </p:sp>
      <p:sp>
        <p:nvSpPr>
          <p:cNvPr id="3" name="Podtytuł 2">
            <a:extLst>
              <a:ext uri="{FF2B5EF4-FFF2-40B4-BE49-F238E27FC236}">
                <a16:creationId xmlns:a16="http://schemas.microsoft.com/office/drawing/2014/main" id="{8141B137-ECCB-68E0-BF23-4B71465C1437}"/>
              </a:ext>
            </a:extLst>
          </p:cNvPr>
          <p:cNvSpPr>
            <a:spLocks noGrp="1"/>
          </p:cNvSpPr>
          <p:nvPr>
            <p:ph type="subTitle" idx="1"/>
          </p:nvPr>
        </p:nvSpPr>
        <p:spPr>
          <a:xfrm>
            <a:off x="1524000" y="3988340"/>
            <a:ext cx="9144000" cy="1916348"/>
          </a:xfrm>
        </p:spPr>
        <p:txBody>
          <a:bodyPr>
            <a:normAutofit/>
          </a:bodyPr>
          <a:lstStyle/>
          <a:p>
            <a:r>
              <a:rPr lang="pl-PL" dirty="0">
                <a:highlight>
                  <a:srgbClr val="FF0000"/>
                </a:highlight>
              </a:rPr>
              <a:t>T TEMAT</a:t>
            </a:r>
          </a:p>
          <a:p>
            <a:r>
              <a:rPr lang="pl-PL" dirty="0">
                <a:highlight>
                  <a:srgbClr val="00FF00"/>
                </a:highlight>
              </a:rPr>
              <a:t>S SYTUACJA</a:t>
            </a:r>
          </a:p>
          <a:p>
            <a:r>
              <a:rPr lang="pl-PL" dirty="0">
                <a:highlight>
                  <a:srgbClr val="FFFF00"/>
                </a:highlight>
              </a:rPr>
              <a:t>C CZAS</a:t>
            </a:r>
          </a:p>
          <a:p>
            <a:r>
              <a:rPr lang="pl-PL" dirty="0">
                <a:highlight>
                  <a:srgbClr val="00FFFF"/>
                </a:highlight>
              </a:rPr>
              <a:t>P PERSPEKTYWA</a:t>
            </a:r>
            <a:endParaRPr lang="pl-PL" dirty="0"/>
          </a:p>
        </p:txBody>
      </p:sp>
    </p:spTree>
    <p:extLst>
      <p:ext uri="{BB962C8B-B14F-4D97-AF65-F5344CB8AC3E}">
        <p14:creationId xmlns:p14="http://schemas.microsoft.com/office/powerpoint/2010/main" val="30461627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E0EF42-6609-90EA-DFD9-5FD3502BAFD3}"/>
              </a:ext>
            </a:extLst>
          </p:cNvPr>
          <p:cNvSpPr>
            <a:spLocks noGrp="1"/>
          </p:cNvSpPr>
          <p:nvPr>
            <p:ph type="title"/>
          </p:nvPr>
        </p:nvSpPr>
        <p:spPr/>
        <p:txBody>
          <a:bodyPr/>
          <a:lstStyle/>
          <a:p>
            <a:r>
              <a:rPr lang="pl-PL" dirty="0"/>
              <a:t>Która wizja jest najlepsza?</a:t>
            </a:r>
            <a:br>
              <a:rPr lang="pl-PL" dirty="0"/>
            </a:br>
            <a:r>
              <a:rPr lang="pl-PL" dirty="0"/>
              <a:t>Ty wybierasz! </a:t>
            </a:r>
            <a:r>
              <a:rPr lang="pl-PL" dirty="0">
                <a:highlight>
                  <a:srgbClr val="FF0000"/>
                </a:highlight>
              </a:rPr>
              <a:t>T</a:t>
            </a:r>
            <a:r>
              <a:rPr lang="pl-PL" dirty="0">
                <a:highlight>
                  <a:srgbClr val="00FF00"/>
                </a:highlight>
              </a:rPr>
              <a:t>S</a:t>
            </a:r>
            <a:r>
              <a:rPr lang="pl-PL" dirty="0">
                <a:highlight>
                  <a:srgbClr val="FFFF00"/>
                </a:highlight>
              </a:rPr>
              <a:t>C</a:t>
            </a:r>
            <a:r>
              <a:rPr lang="pl-PL" dirty="0">
                <a:highlight>
                  <a:srgbClr val="00FFFF"/>
                </a:highlight>
              </a:rPr>
              <a:t>P</a:t>
            </a:r>
            <a:endParaRPr lang="pl-PL" dirty="0"/>
          </a:p>
        </p:txBody>
      </p:sp>
      <p:sp>
        <p:nvSpPr>
          <p:cNvPr id="3" name="Symbol zastępczy zawartości 2">
            <a:extLst>
              <a:ext uri="{FF2B5EF4-FFF2-40B4-BE49-F238E27FC236}">
                <a16:creationId xmlns:a16="http://schemas.microsoft.com/office/drawing/2014/main" id="{6FAF2B26-317A-B5E5-0482-0B62628E2C0E}"/>
              </a:ext>
            </a:extLst>
          </p:cNvPr>
          <p:cNvSpPr>
            <a:spLocks noGrp="1"/>
          </p:cNvSpPr>
          <p:nvPr>
            <p:ph idx="1"/>
          </p:nvPr>
        </p:nvSpPr>
        <p:spPr>
          <a:xfrm>
            <a:off x="838200" y="2042673"/>
            <a:ext cx="3607340" cy="2772654"/>
          </a:xfrm>
        </p:spPr>
        <p:txBody>
          <a:bodyPr/>
          <a:lstStyle/>
          <a:p>
            <a:pPr marL="0" indent="0">
              <a:buNone/>
            </a:pPr>
            <a:r>
              <a:rPr lang="pl-PL" dirty="0"/>
              <a:t>Rodzaje kart:</a:t>
            </a:r>
          </a:p>
          <a:p>
            <a:r>
              <a:rPr lang="pl-PL" dirty="0">
                <a:highlight>
                  <a:srgbClr val="FF0000"/>
                </a:highlight>
              </a:rPr>
              <a:t>Temat</a:t>
            </a:r>
          </a:p>
          <a:p>
            <a:r>
              <a:rPr lang="pl-PL" dirty="0">
                <a:highlight>
                  <a:srgbClr val="00FF00"/>
                </a:highlight>
              </a:rPr>
              <a:t>Sytuacja</a:t>
            </a:r>
          </a:p>
          <a:p>
            <a:r>
              <a:rPr lang="pl-PL" dirty="0">
                <a:highlight>
                  <a:srgbClr val="FFFF00"/>
                </a:highlight>
              </a:rPr>
              <a:t>Czas</a:t>
            </a:r>
          </a:p>
          <a:p>
            <a:r>
              <a:rPr lang="pl-PL" dirty="0">
                <a:highlight>
                  <a:srgbClr val="00FFFF"/>
                </a:highlight>
              </a:rPr>
              <a:t>Perspektywa</a:t>
            </a:r>
          </a:p>
        </p:txBody>
      </p:sp>
      <p:sp>
        <p:nvSpPr>
          <p:cNvPr id="4" name="Symbol zastępczy zawartości 2">
            <a:extLst>
              <a:ext uri="{FF2B5EF4-FFF2-40B4-BE49-F238E27FC236}">
                <a16:creationId xmlns:a16="http://schemas.microsoft.com/office/drawing/2014/main" id="{0DAD8C6D-30B0-1776-401A-5C914F28CA33}"/>
              </a:ext>
            </a:extLst>
          </p:cNvPr>
          <p:cNvSpPr txBox="1">
            <a:spLocks/>
          </p:cNvSpPr>
          <p:nvPr/>
        </p:nvSpPr>
        <p:spPr>
          <a:xfrm>
            <a:off x="2949914" y="4922332"/>
            <a:ext cx="3607340" cy="1935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l-PL" dirty="0"/>
              <a:t>Role w grupie:</a:t>
            </a:r>
          </a:p>
          <a:p>
            <a:r>
              <a:rPr lang="pl-PL" dirty="0"/>
              <a:t>1 „słuchający”</a:t>
            </a:r>
          </a:p>
          <a:p>
            <a:r>
              <a:rPr lang="pl-PL" dirty="0"/>
              <a:t>2-x „wizjonerzy”</a:t>
            </a:r>
          </a:p>
        </p:txBody>
      </p:sp>
      <p:sp>
        <p:nvSpPr>
          <p:cNvPr id="5" name="Symbol zastępczy zawartości 2">
            <a:extLst>
              <a:ext uri="{FF2B5EF4-FFF2-40B4-BE49-F238E27FC236}">
                <a16:creationId xmlns:a16="http://schemas.microsoft.com/office/drawing/2014/main" id="{E0F7B94B-2500-08AB-B653-87D29462D450}"/>
              </a:ext>
            </a:extLst>
          </p:cNvPr>
          <p:cNvSpPr txBox="1">
            <a:spLocks/>
          </p:cNvSpPr>
          <p:nvPr/>
        </p:nvSpPr>
        <p:spPr>
          <a:xfrm>
            <a:off x="6557254" y="1690687"/>
            <a:ext cx="5018661" cy="480218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l-PL" dirty="0"/>
              <a:t>Zasady:</a:t>
            </a:r>
          </a:p>
          <a:p>
            <a:pPr marL="514350" indent="-514350">
              <a:buFont typeface="Arial" panose="020B0604020202020204" pitchFamily="34" charset="0"/>
              <a:buAutoNum type="arabicPeriod"/>
            </a:pPr>
            <a:r>
              <a:rPr lang="pl-PL" dirty="0"/>
              <a:t>Wizjonerzy losują karty </a:t>
            </a:r>
            <a:r>
              <a:rPr lang="pl-PL" dirty="0">
                <a:highlight>
                  <a:srgbClr val="FF0000"/>
                </a:highlight>
              </a:rPr>
              <a:t>T</a:t>
            </a:r>
            <a:r>
              <a:rPr lang="pl-PL" dirty="0">
                <a:highlight>
                  <a:srgbClr val="00FF00"/>
                </a:highlight>
              </a:rPr>
              <a:t>S</a:t>
            </a:r>
            <a:r>
              <a:rPr lang="pl-PL" dirty="0">
                <a:highlight>
                  <a:srgbClr val="FFFF00"/>
                </a:highlight>
              </a:rPr>
              <a:t>C</a:t>
            </a:r>
            <a:r>
              <a:rPr lang="pl-PL" dirty="0">
                <a:highlight>
                  <a:srgbClr val="00FFFF"/>
                </a:highlight>
              </a:rPr>
              <a:t>P</a:t>
            </a:r>
          </a:p>
          <a:p>
            <a:pPr marL="514350" indent="-514350">
              <a:buFont typeface="Arial" panose="020B0604020202020204" pitchFamily="34" charset="0"/>
              <a:buAutoNum type="arabicPeriod"/>
            </a:pPr>
            <a:r>
              <a:rPr lang="pl-PL" b="1" dirty="0"/>
              <a:t>1-2 minuty </a:t>
            </a:r>
            <a:r>
              <a:rPr lang="pl-PL" dirty="0"/>
              <a:t>na przygotowanie</a:t>
            </a:r>
          </a:p>
          <a:p>
            <a:pPr marL="514350" indent="-514350">
              <a:buFont typeface="Arial" panose="020B0604020202020204" pitchFamily="34" charset="0"/>
              <a:buAutoNum type="arabicPeriod"/>
            </a:pPr>
            <a:r>
              <a:rPr lang="pl-PL" b="1" dirty="0"/>
              <a:t>Wszyscy wizjonerzy opowiadają wymyśloną wizję</a:t>
            </a:r>
          </a:p>
          <a:p>
            <a:pPr marL="514350" indent="-514350">
              <a:buFont typeface="Arial" panose="020B0604020202020204" pitchFamily="34" charset="0"/>
              <a:buAutoNum type="arabicPeriod"/>
            </a:pPr>
            <a:r>
              <a:rPr lang="pl-PL" dirty="0"/>
              <a:t>Słuchający słucha</a:t>
            </a:r>
          </a:p>
          <a:p>
            <a:pPr marL="514350" indent="-514350">
              <a:buFont typeface="Arial" panose="020B0604020202020204" pitchFamily="34" charset="0"/>
              <a:buAutoNum type="arabicPeriod"/>
            </a:pPr>
            <a:r>
              <a:rPr lang="pl-PL" b="1" dirty="0"/>
              <a:t>Słuchający wybiera najlepszą wizję </a:t>
            </a:r>
            <a:r>
              <a:rPr lang="pl-PL" dirty="0"/>
              <a:t>wg swoich własnych kryteriów</a:t>
            </a:r>
          </a:p>
          <a:p>
            <a:pPr marL="514350" indent="-514350">
              <a:buFont typeface="Arial" panose="020B0604020202020204" pitchFamily="34" charset="0"/>
              <a:buAutoNum type="arabicPeriod"/>
            </a:pPr>
            <a:r>
              <a:rPr lang="pl-PL" dirty="0"/>
              <a:t>Zmiana ról, kolejna runda</a:t>
            </a:r>
          </a:p>
        </p:txBody>
      </p:sp>
    </p:spTree>
    <p:extLst>
      <p:ext uri="{BB962C8B-B14F-4D97-AF65-F5344CB8AC3E}">
        <p14:creationId xmlns:p14="http://schemas.microsoft.com/office/powerpoint/2010/main" val="32430168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1CF56-4BEE-9D74-D904-074800E2B025}"/>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F3213568-183A-E89D-0E8E-BFEE920A90AE}"/>
              </a:ext>
            </a:extLst>
          </p:cNvPr>
          <p:cNvSpPr>
            <a:spLocks noGrp="1"/>
          </p:cNvSpPr>
          <p:nvPr>
            <p:ph type="title"/>
          </p:nvPr>
        </p:nvSpPr>
        <p:spPr/>
        <p:txBody>
          <a:bodyPr/>
          <a:lstStyle/>
          <a:p>
            <a:r>
              <a:rPr lang="pl-PL" dirty="0"/>
              <a:t>Która wizja jest najlepsza?</a:t>
            </a:r>
            <a:br>
              <a:rPr lang="pl-PL" dirty="0"/>
            </a:br>
            <a:r>
              <a:rPr lang="pl-PL" dirty="0"/>
              <a:t>Ty wybierasz! </a:t>
            </a:r>
            <a:r>
              <a:rPr lang="pl-PL" dirty="0">
                <a:highlight>
                  <a:srgbClr val="FF0000"/>
                </a:highlight>
              </a:rPr>
              <a:t>T</a:t>
            </a:r>
            <a:r>
              <a:rPr lang="pl-PL" dirty="0">
                <a:highlight>
                  <a:srgbClr val="00FF00"/>
                </a:highlight>
              </a:rPr>
              <a:t>S</a:t>
            </a:r>
            <a:r>
              <a:rPr lang="pl-PL" dirty="0">
                <a:highlight>
                  <a:srgbClr val="FFFF00"/>
                </a:highlight>
              </a:rPr>
              <a:t>C</a:t>
            </a:r>
            <a:r>
              <a:rPr lang="pl-PL" dirty="0">
                <a:highlight>
                  <a:srgbClr val="00FFFF"/>
                </a:highlight>
              </a:rPr>
              <a:t>P</a:t>
            </a:r>
            <a:endParaRPr lang="pl-PL" dirty="0"/>
          </a:p>
        </p:txBody>
      </p:sp>
      <p:sp>
        <p:nvSpPr>
          <p:cNvPr id="3" name="Symbol zastępczy zawartości 2">
            <a:extLst>
              <a:ext uri="{FF2B5EF4-FFF2-40B4-BE49-F238E27FC236}">
                <a16:creationId xmlns:a16="http://schemas.microsoft.com/office/drawing/2014/main" id="{EB3CD142-7851-286C-FEBB-EC6C9C9F8E4E}"/>
              </a:ext>
            </a:extLst>
          </p:cNvPr>
          <p:cNvSpPr>
            <a:spLocks noGrp="1"/>
          </p:cNvSpPr>
          <p:nvPr>
            <p:ph idx="1"/>
          </p:nvPr>
        </p:nvSpPr>
        <p:spPr>
          <a:xfrm>
            <a:off x="633919" y="2052400"/>
            <a:ext cx="11282464" cy="4358127"/>
          </a:xfrm>
        </p:spPr>
        <p:txBody>
          <a:bodyPr>
            <a:normAutofit/>
          </a:bodyPr>
          <a:lstStyle/>
          <a:p>
            <a:pPr marL="0" indent="0">
              <a:buNone/>
            </a:pPr>
            <a:r>
              <a:rPr lang="pl-PL" dirty="0"/>
              <a:t>Dyskusja po każdej rundzie:</a:t>
            </a:r>
          </a:p>
          <a:p>
            <a:pPr marL="0" indent="0">
              <a:buNone/>
            </a:pPr>
            <a:endParaRPr lang="pl-PL" dirty="0"/>
          </a:p>
          <a:p>
            <a:r>
              <a:rPr lang="pl-PL" dirty="0"/>
              <a:t>Założenia dotyczące przyszłości?</a:t>
            </a:r>
          </a:p>
          <a:p>
            <a:r>
              <a:rPr lang="pl-PL" dirty="0"/>
              <a:t>Czy jest ona pozytywna? Z czyjego punktu widzenia?</a:t>
            </a:r>
          </a:p>
          <a:p>
            <a:r>
              <a:rPr lang="pl-PL" dirty="0"/>
              <a:t>Czy w wizji występują konflikty?</a:t>
            </a:r>
          </a:p>
          <a:p>
            <a:r>
              <a:rPr lang="pl-PL" dirty="0"/>
              <a:t>Czy możliwe jest urzeczywistnienie wizji?</a:t>
            </a:r>
          </a:p>
        </p:txBody>
      </p:sp>
    </p:spTree>
    <p:extLst>
      <p:ext uri="{BB962C8B-B14F-4D97-AF65-F5344CB8AC3E}">
        <p14:creationId xmlns:p14="http://schemas.microsoft.com/office/powerpoint/2010/main" val="41327272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2EAC0-D5AB-6626-2A70-C7FFF2A64AB5}"/>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E2383ACE-86C5-8C92-DEED-BB2750AD77AF}"/>
              </a:ext>
            </a:extLst>
          </p:cNvPr>
          <p:cNvSpPr>
            <a:spLocks noGrp="1"/>
          </p:cNvSpPr>
          <p:nvPr>
            <p:ph type="title"/>
          </p:nvPr>
        </p:nvSpPr>
        <p:spPr/>
        <p:txBody>
          <a:bodyPr/>
          <a:lstStyle/>
          <a:p>
            <a:r>
              <a:rPr lang="pl-PL" dirty="0"/>
              <a:t>Która wizja jest najlepsza?</a:t>
            </a:r>
            <a:br>
              <a:rPr lang="pl-PL" dirty="0"/>
            </a:br>
            <a:r>
              <a:rPr lang="pl-PL" dirty="0"/>
              <a:t>Ty wybierasz! </a:t>
            </a:r>
            <a:r>
              <a:rPr lang="pl-PL" dirty="0">
                <a:highlight>
                  <a:srgbClr val="FF0000"/>
                </a:highlight>
              </a:rPr>
              <a:t>T</a:t>
            </a:r>
            <a:r>
              <a:rPr lang="pl-PL" dirty="0">
                <a:highlight>
                  <a:srgbClr val="00FF00"/>
                </a:highlight>
              </a:rPr>
              <a:t>S</a:t>
            </a:r>
            <a:r>
              <a:rPr lang="pl-PL" dirty="0">
                <a:highlight>
                  <a:srgbClr val="FFFF00"/>
                </a:highlight>
              </a:rPr>
              <a:t>C</a:t>
            </a:r>
            <a:r>
              <a:rPr lang="pl-PL" dirty="0">
                <a:highlight>
                  <a:srgbClr val="00FFFF"/>
                </a:highlight>
              </a:rPr>
              <a:t>P</a:t>
            </a:r>
            <a:endParaRPr lang="pl-PL" dirty="0"/>
          </a:p>
        </p:txBody>
      </p:sp>
      <p:sp>
        <p:nvSpPr>
          <p:cNvPr id="3" name="Symbol zastępczy zawartości 2">
            <a:extLst>
              <a:ext uri="{FF2B5EF4-FFF2-40B4-BE49-F238E27FC236}">
                <a16:creationId xmlns:a16="http://schemas.microsoft.com/office/drawing/2014/main" id="{50CA211E-7285-5817-E3FA-AB256EBF7F3A}"/>
              </a:ext>
            </a:extLst>
          </p:cNvPr>
          <p:cNvSpPr>
            <a:spLocks noGrp="1"/>
          </p:cNvSpPr>
          <p:nvPr>
            <p:ph idx="1"/>
          </p:nvPr>
        </p:nvSpPr>
        <p:spPr>
          <a:xfrm>
            <a:off x="633919" y="2052400"/>
            <a:ext cx="11282464" cy="4358127"/>
          </a:xfrm>
        </p:spPr>
        <p:txBody>
          <a:bodyPr>
            <a:normAutofit/>
          </a:bodyPr>
          <a:lstStyle/>
          <a:p>
            <a:pPr marL="0" indent="0">
              <a:buNone/>
            </a:pPr>
            <a:r>
              <a:rPr lang="pl-PL" dirty="0"/>
              <a:t>Dyskusja na koniec gry:</a:t>
            </a:r>
          </a:p>
          <a:p>
            <a:pPr marL="0" indent="0">
              <a:buNone/>
            </a:pPr>
            <a:endParaRPr lang="pl-PL" dirty="0"/>
          </a:p>
          <a:p>
            <a:r>
              <a:rPr lang="pl-PL" dirty="0"/>
              <a:t>Jakich nowych rzeczy się dowiedział(a/e)ś?</a:t>
            </a:r>
          </a:p>
          <a:p>
            <a:r>
              <a:rPr lang="pl-PL" dirty="0"/>
              <a:t>Co było inspirujące/oświecające?</a:t>
            </a:r>
          </a:p>
          <a:p>
            <a:r>
              <a:rPr lang="pl-PL" dirty="0"/>
              <a:t>Coś, co podważyło twoje myśli lub założenia?</a:t>
            </a:r>
          </a:p>
        </p:txBody>
      </p:sp>
    </p:spTree>
    <p:extLst>
      <p:ext uri="{BB962C8B-B14F-4D97-AF65-F5344CB8AC3E}">
        <p14:creationId xmlns:p14="http://schemas.microsoft.com/office/powerpoint/2010/main" val="34053062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326889-9301-9612-1166-4EAF17ECCDE2}"/>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1A6AA61-D3DE-5E4A-DED7-0DF8D42DB01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100" kern="1200">
                <a:solidFill>
                  <a:schemeClr val="tx1"/>
                </a:solidFill>
                <a:latin typeface="+mj-lt"/>
                <a:ea typeface="+mj-ea"/>
                <a:cs typeface="+mj-cs"/>
              </a:rPr>
              <a:t>EUROPEJSKI ZIELONY ŁAD</a:t>
            </a:r>
          </a:p>
        </p:txBody>
      </p:sp>
      <p:sp>
        <p:nvSpPr>
          <p:cNvPr id="4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ole tekstowe 4">
            <a:extLst>
              <a:ext uri="{FF2B5EF4-FFF2-40B4-BE49-F238E27FC236}">
                <a16:creationId xmlns:a16="http://schemas.microsoft.com/office/drawing/2014/main" id="{E141FCBA-409F-F8F6-818D-FD66AB535AAA}"/>
              </a:ext>
            </a:extLst>
          </p:cNvPr>
          <p:cNvSpPr txBox="1"/>
          <p:nvPr/>
        </p:nvSpPr>
        <p:spPr>
          <a:xfrm>
            <a:off x="5364846" y="5521043"/>
            <a:ext cx="6750953" cy="923330"/>
          </a:xfrm>
          <a:prstGeom prst="rect">
            <a:avLst/>
          </a:prstGeom>
          <a:noFill/>
        </p:spPr>
        <p:txBody>
          <a:bodyPr wrap="square">
            <a:spAutoFit/>
          </a:bodyPr>
          <a:lstStyle/>
          <a:p>
            <a:r>
              <a:rPr lang="pl-PL" dirty="0"/>
              <a:t>Źródło: </a:t>
            </a:r>
          </a:p>
          <a:p>
            <a:r>
              <a:rPr lang="pl-PL" dirty="0">
                <a:hlinkClick r:id="rId2"/>
              </a:rPr>
              <a:t>https://commission.europa.eu/strategy-and-policy/priorities-2019-2024/european-green-deal_pl</a:t>
            </a:r>
            <a:r>
              <a:rPr lang="pl-PL" dirty="0"/>
              <a:t> </a:t>
            </a:r>
          </a:p>
        </p:txBody>
      </p:sp>
    </p:spTree>
    <p:extLst>
      <p:ext uri="{BB962C8B-B14F-4D97-AF65-F5344CB8AC3E}">
        <p14:creationId xmlns:p14="http://schemas.microsoft.com/office/powerpoint/2010/main" val="24681151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CC52E8-0355-CCC3-7135-EFCF459B8A2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A77A1E-DDD3-D87F-FE1E-2BD873996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1E5E55DD-2BD5-E558-C045-EE2F9A37F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9F5A13F9-20A6-70EC-1AD1-BC3F6BD0D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E29AE743-1FE9-456B-9C58-AD050E043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ytuł 1">
            <a:extLst>
              <a:ext uri="{FF2B5EF4-FFF2-40B4-BE49-F238E27FC236}">
                <a16:creationId xmlns:a16="http://schemas.microsoft.com/office/drawing/2014/main" id="{A34A7EE9-107F-5B64-721B-87738DEF7218}"/>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a:solidFill>
                  <a:srgbClr val="FFFFFF"/>
                </a:solidFill>
                <a:latin typeface="+mj-lt"/>
                <a:ea typeface="+mj-ea"/>
                <a:cs typeface="+mj-cs"/>
              </a:rPr>
              <a:t>Pakiet inicjatyw w ramach pakietu dotyczącego GOZ</a:t>
            </a:r>
          </a:p>
        </p:txBody>
      </p:sp>
      <p:pic>
        <p:nvPicPr>
          <p:cNvPr id="4" name="Symbol zastępczy zawartości 3" descr="Obraz zawierający tekst, zrzut ekranu, diagram, Czcionka&#10;&#10;Zawartość wygenerowana przez sztuczną inteligencję może być niepoprawna.">
            <a:extLst>
              <a:ext uri="{FF2B5EF4-FFF2-40B4-BE49-F238E27FC236}">
                <a16:creationId xmlns:a16="http://schemas.microsoft.com/office/drawing/2014/main" id="{1DF62A2C-184A-2B9E-73E7-D950E530CBE6}"/>
              </a:ext>
            </a:extLst>
          </p:cNvPr>
          <p:cNvPicPr>
            <a:picLocks noGrp="1" noChangeAspect="1"/>
          </p:cNvPicPr>
          <p:nvPr>
            <p:ph idx="1"/>
          </p:nvPr>
        </p:nvPicPr>
        <p:blipFill>
          <a:blip r:embed="rId2"/>
          <a:stretch>
            <a:fillRect/>
          </a:stretch>
        </p:blipFill>
        <p:spPr>
          <a:xfrm>
            <a:off x="1065309" y="1966293"/>
            <a:ext cx="10961925" cy="4867796"/>
          </a:xfrm>
          <a:prstGeom prst="rect">
            <a:avLst/>
          </a:prstGeom>
        </p:spPr>
      </p:pic>
    </p:spTree>
    <p:extLst>
      <p:ext uri="{BB962C8B-B14F-4D97-AF65-F5344CB8AC3E}">
        <p14:creationId xmlns:p14="http://schemas.microsoft.com/office/powerpoint/2010/main" val="19010548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B49661-3296-AD0C-EB7B-1703F070B7B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1E3FFC-AC5C-8D2F-5CD0-1558BED23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5C6B9D3D-DD82-984F-638A-9AC894B7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ytuł 1">
            <a:extLst>
              <a:ext uri="{FF2B5EF4-FFF2-40B4-BE49-F238E27FC236}">
                <a16:creationId xmlns:a16="http://schemas.microsoft.com/office/drawing/2014/main" id="{C781F781-12B5-CFDF-2643-220DFEC45DEC}"/>
              </a:ext>
            </a:extLst>
          </p:cNvPr>
          <p:cNvSpPr>
            <a:spLocks noGrp="1"/>
          </p:cNvSpPr>
          <p:nvPr>
            <p:ph type="title"/>
          </p:nvPr>
        </p:nvSpPr>
        <p:spPr>
          <a:xfrm>
            <a:off x="804672" y="802955"/>
            <a:ext cx="4977976" cy="1454051"/>
          </a:xfrm>
        </p:spPr>
        <p:txBody>
          <a:bodyPr>
            <a:normAutofit/>
          </a:bodyPr>
          <a:lstStyle/>
          <a:p>
            <a:r>
              <a:rPr lang="pl-PL" sz="3300">
                <a:solidFill>
                  <a:schemeClr val="tx2"/>
                </a:solidFill>
                <a:ea typeface="+mj-lt"/>
                <a:cs typeface="+mj-lt"/>
              </a:rPr>
              <a:t>Regulacje dotyczące projektowania GOZ - Unia Europejska</a:t>
            </a:r>
            <a:endParaRPr lang="pl-PL" sz="3300">
              <a:solidFill>
                <a:schemeClr val="tx2"/>
              </a:solidFill>
            </a:endParaRPr>
          </a:p>
        </p:txBody>
      </p:sp>
      <p:sp>
        <p:nvSpPr>
          <p:cNvPr id="3" name="Symbol zastępczy zawartości 2">
            <a:extLst>
              <a:ext uri="{FF2B5EF4-FFF2-40B4-BE49-F238E27FC236}">
                <a16:creationId xmlns:a16="http://schemas.microsoft.com/office/drawing/2014/main" id="{DF974793-930D-37E9-6CFE-3525B1948110}"/>
              </a:ext>
            </a:extLst>
          </p:cNvPr>
          <p:cNvSpPr>
            <a:spLocks noGrp="1"/>
          </p:cNvSpPr>
          <p:nvPr>
            <p:ph idx="1"/>
          </p:nvPr>
        </p:nvSpPr>
        <p:spPr>
          <a:xfrm>
            <a:off x="804672" y="2421682"/>
            <a:ext cx="4977578" cy="3639289"/>
          </a:xfrm>
        </p:spPr>
        <p:txBody>
          <a:bodyPr vert="horz" lIns="91440" tIns="45720" rIns="91440" bIns="45720" rtlCol="0" anchor="ctr">
            <a:normAutofit/>
          </a:bodyPr>
          <a:lstStyle/>
          <a:p>
            <a:pPr marL="0" indent="0">
              <a:buNone/>
            </a:pPr>
            <a:r>
              <a:rPr lang="pl-PL" sz="1400">
                <a:solidFill>
                  <a:schemeClr val="tx2"/>
                </a:solidFill>
                <a:ea typeface="+mn-lt"/>
                <a:cs typeface="+mn-lt"/>
              </a:rPr>
              <a:t>W marcu 2022 r. Komisja Europejska wydała pierwszy pakiet środków dla przyspieszenia przejścia na gospodarkę o obiegu zamkniętym w ramach planu działania dot. gospodarki o obiegu zamkniętym. </a:t>
            </a:r>
            <a:endParaRPr lang="pl-PL" sz="1400">
              <a:solidFill>
                <a:schemeClr val="tx2"/>
              </a:solidFill>
            </a:endParaRPr>
          </a:p>
          <a:p>
            <a:pPr marL="0" indent="0">
              <a:buNone/>
            </a:pPr>
            <a:r>
              <a:rPr lang="pl-PL" sz="1400">
                <a:solidFill>
                  <a:schemeClr val="tx2"/>
                </a:solidFill>
                <a:ea typeface="+mn-lt"/>
                <a:cs typeface="+mn-lt"/>
              </a:rPr>
              <a:t>Pakiet obejmuje: </a:t>
            </a:r>
          </a:p>
          <a:p>
            <a:pPr marL="0" indent="0">
              <a:buNone/>
            </a:pPr>
            <a:r>
              <a:rPr lang="pl-PL" sz="1400">
                <a:solidFill>
                  <a:schemeClr val="tx2"/>
                </a:solidFill>
                <a:ea typeface="+mn-lt"/>
                <a:cs typeface="+mn-lt"/>
              </a:rPr>
              <a:t>● wspieranie zrównoważonych produktów (Sustainable Products Initiative, including the proposal for the Ecodesign for Sustainable Products Regulation - ESPR) </a:t>
            </a:r>
          </a:p>
          <a:p>
            <a:pPr marL="0" indent="0">
              <a:buNone/>
            </a:pPr>
            <a:r>
              <a:rPr lang="pl-PL" sz="1400">
                <a:solidFill>
                  <a:schemeClr val="tx2"/>
                </a:solidFill>
                <a:ea typeface="+mn-lt"/>
                <a:cs typeface="+mn-lt"/>
              </a:rPr>
              <a:t>● wzmocnienie pozycji konsumentów w zakresie ekologicznej transformacji (Proposal for empowering consumers in the green transition) </a:t>
            </a:r>
          </a:p>
          <a:p>
            <a:pPr marL="0" indent="0">
              <a:buNone/>
            </a:pPr>
            <a:r>
              <a:rPr lang="pl-PL" sz="1400">
                <a:solidFill>
                  <a:schemeClr val="tx2"/>
                </a:solidFill>
                <a:ea typeface="+mn-lt"/>
                <a:cs typeface="+mn-lt"/>
              </a:rPr>
              <a:t>● przegląd przepisów dotyczących produktów budowlanych (proposal for a revised Construction products Regulation) oraz </a:t>
            </a:r>
          </a:p>
          <a:p>
            <a:pPr marL="0" indent="0">
              <a:buNone/>
            </a:pPr>
            <a:r>
              <a:rPr lang="pl-PL" sz="1400">
                <a:solidFill>
                  <a:schemeClr val="tx2"/>
                </a:solidFill>
                <a:ea typeface="+mn-lt"/>
                <a:cs typeface="+mn-lt"/>
              </a:rPr>
              <a:t>● strategię dotyczącą zrównoważonych tekstyliów (EU strategy for sustainable and circular textiles)</a:t>
            </a:r>
            <a:endParaRPr lang="pl-PL" sz="1400">
              <a:solidFill>
                <a:schemeClr val="tx2"/>
              </a:solidFill>
            </a:endParaRPr>
          </a:p>
        </p:txBody>
      </p:sp>
      <p:grpSp>
        <p:nvGrpSpPr>
          <p:cNvPr id="14" name="Group 13">
            <a:extLst>
              <a:ext uri="{FF2B5EF4-FFF2-40B4-BE49-F238E27FC236}">
                <a16:creationId xmlns:a16="http://schemas.microsoft.com/office/drawing/2014/main" id="{B74E32AB-2777-3866-1F96-96C0CDD49E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3527E58E-4F36-3E17-A7DC-4F55C913D2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3A2E686A-040C-3CED-22EA-CB3B1DA44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0728712B-4CCE-455A-9082-6AF7C5970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CB6A35A5-E95D-705D-5230-B3EB59C4E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7" name="Graphic 6" descr="Znacznik wyboru">
            <a:extLst>
              <a:ext uri="{FF2B5EF4-FFF2-40B4-BE49-F238E27FC236}">
                <a16:creationId xmlns:a16="http://schemas.microsoft.com/office/drawing/2014/main" id="{984889A8-D40F-6C1C-7CE5-FEC3CA1D11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705968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61AF1C3-1BEA-B0F2-8C05-9AB546FAAA76}"/>
              </a:ext>
            </a:extLst>
          </p:cNvPr>
          <p:cNvSpPr>
            <a:spLocks noGrp="1"/>
          </p:cNvSpPr>
          <p:nvPr>
            <p:ph type="title"/>
          </p:nvPr>
        </p:nvSpPr>
        <p:spPr/>
        <p:txBody>
          <a:bodyPr/>
          <a:lstStyle/>
          <a:p>
            <a:r>
              <a:rPr lang="pl-PL" b="1" dirty="0">
                <a:solidFill>
                  <a:schemeClr val="accent6"/>
                </a:solidFill>
              </a:rPr>
              <a:t>Cele Zrównoważonego Rozwoju</a:t>
            </a:r>
          </a:p>
        </p:txBody>
      </p:sp>
      <p:sp>
        <p:nvSpPr>
          <p:cNvPr id="6" name="Symbol zastępczy zawartości 5">
            <a:extLst>
              <a:ext uri="{FF2B5EF4-FFF2-40B4-BE49-F238E27FC236}">
                <a16:creationId xmlns:a16="http://schemas.microsoft.com/office/drawing/2014/main" id="{D49EF40A-BC41-B42E-944F-7922EF4CE7A8}"/>
              </a:ext>
            </a:extLst>
          </p:cNvPr>
          <p:cNvSpPr>
            <a:spLocks noGrp="1"/>
          </p:cNvSpPr>
          <p:nvPr>
            <p:ph idx="1"/>
          </p:nvPr>
        </p:nvSpPr>
        <p:spPr/>
        <p:txBody>
          <a:bodyPr>
            <a:normAutofit fontScale="85000" lnSpcReduction="10000"/>
          </a:bodyPr>
          <a:lstStyle/>
          <a:p>
            <a:r>
              <a:rPr lang="pl-PL" dirty="0"/>
              <a:t>We wrześniu 2015 w Nowym Yorku odbył się </a:t>
            </a:r>
            <a:r>
              <a:rPr lang="pl-PL" b="1" dirty="0">
                <a:solidFill>
                  <a:schemeClr val="accent6"/>
                </a:solidFill>
              </a:rPr>
              <a:t>Szczyt Zrównoważonego Rozwoju</a:t>
            </a:r>
            <a:r>
              <a:rPr lang="pl-PL" dirty="0"/>
              <a:t>. Ponad 150 światowych przywódców przyjęło nową, śmiałą agendę rozwoju świata - </a:t>
            </a:r>
            <a:r>
              <a:rPr lang="pl-PL" b="1" dirty="0"/>
              <a:t>Agendę na Rzecz Zrównoważonego Rozwoju</a:t>
            </a:r>
            <a:r>
              <a:rPr lang="pl-PL" dirty="0"/>
              <a:t>. </a:t>
            </a:r>
          </a:p>
          <a:p>
            <a:r>
              <a:rPr lang="pl-PL" dirty="0"/>
              <a:t>Agenda ta jest obietnicą światowych przywódców złożoną wszystkim ludziom na całym świecie. Jest ona uniwersalną i zintegrowana wizją lepszego świata. </a:t>
            </a:r>
          </a:p>
          <a:p>
            <a:r>
              <a:rPr lang="pl-PL" dirty="0"/>
              <a:t>Nowa Agenda zawiera </a:t>
            </a:r>
            <a:r>
              <a:rPr lang="pl-PL" b="1" dirty="0">
                <a:solidFill>
                  <a:schemeClr val="accent6"/>
                </a:solidFill>
              </a:rPr>
              <a:t>17 Celów Zrównoważonego Rozwoju </a:t>
            </a:r>
            <a:r>
              <a:rPr lang="pl-PL" dirty="0"/>
              <a:t>i 169 zadań. </a:t>
            </a:r>
          </a:p>
          <a:p>
            <a:r>
              <a:rPr lang="pl-PL" dirty="0"/>
              <a:t>Od 1 stycznia 2016 r. realizowane są Cele Zrównoważonego Rozwoju, które mają być osiągnięte do 2030 roku. </a:t>
            </a:r>
          </a:p>
          <a:p>
            <a:r>
              <a:rPr lang="pl-PL" dirty="0"/>
              <a:t>Cele służą </a:t>
            </a:r>
            <a:r>
              <a:rPr lang="pl-PL" b="1" dirty="0"/>
              <a:t>eliminacji ubóstwa </a:t>
            </a:r>
            <a:r>
              <a:rPr lang="pl-PL" dirty="0"/>
              <a:t>we wszystkich jego formach, </a:t>
            </a:r>
            <a:r>
              <a:rPr lang="pl-PL" b="1" dirty="0"/>
              <a:t>zmniejszeniu nierówności </a:t>
            </a:r>
            <a:r>
              <a:rPr lang="pl-PL" dirty="0"/>
              <a:t>i </a:t>
            </a:r>
            <a:r>
              <a:rPr lang="pl-PL" b="1" dirty="0"/>
              <a:t>zwalczaniu zmian klimatycznych</a:t>
            </a:r>
            <a:r>
              <a:rPr lang="pl-PL" dirty="0"/>
              <a:t>. </a:t>
            </a:r>
          </a:p>
          <a:p>
            <a:r>
              <a:rPr lang="pl-PL" b="1" dirty="0">
                <a:solidFill>
                  <a:schemeClr val="accent6"/>
                </a:solidFill>
              </a:rPr>
              <a:t>Wszystkie państwa</a:t>
            </a:r>
            <a:r>
              <a:rPr lang="pl-PL" dirty="0"/>
              <a:t>, zarówno rozwijające się, jak i rozwinięte zobowiązane są do realizacji Celów.</a:t>
            </a:r>
          </a:p>
        </p:txBody>
      </p:sp>
      <p:pic>
        <p:nvPicPr>
          <p:cNvPr id="3" name="Picture 6" descr="Cele Zrównoważonego Rozwoju 2030 – Wikipedia, wolna encyklopedia">
            <a:extLst>
              <a:ext uri="{FF2B5EF4-FFF2-40B4-BE49-F238E27FC236}">
                <a16:creationId xmlns:a16="http://schemas.microsoft.com/office/drawing/2014/main" id="{331B1D36-CED5-8D75-D502-7E470CAAB8C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85" t="2109" r="9905" b="81492"/>
          <a:stretch/>
        </p:blipFill>
        <p:spPr bwMode="auto">
          <a:xfrm>
            <a:off x="7010400" y="105569"/>
            <a:ext cx="5095875" cy="61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6090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BD3990-B3A0-1FD9-618D-DEE88877EDA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C0BFCC3-4DD8-9B58-0CAA-CD229A971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ytuł 1">
            <a:extLst>
              <a:ext uri="{FF2B5EF4-FFF2-40B4-BE49-F238E27FC236}">
                <a16:creationId xmlns:a16="http://schemas.microsoft.com/office/drawing/2014/main" id="{6F8D2450-EB7B-C4C0-45FA-D9D343B80A52}"/>
              </a:ext>
            </a:extLst>
          </p:cNvPr>
          <p:cNvSpPr>
            <a:spLocks noGrp="1"/>
          </p:cNvSpPr>
          <p:nvPr>
            <p:ph type="title"/>
          </p:nvPr>
        </p:nvSpPr>
        <p:spPr>
          <a:xfrm>
            <a:off x="838200" y="365125"/>
            <a:ext cx="10515600" cy="1325563"/>
          </a:xfrm>
        </p:spPr>
        <p:txBody>
          <a:bodyPr>
            <a:normAutofit/>
          </a:bodyPr>
          <a:lstStyle/>
          <a:p>
            <a:r>
              <a:rPr lang="pl-PL" sz="4200">
                <a:ea typeface="+mj-lt"/>
                <a:cs typeface="+mj-lt"/>
              </a:rPr>
              <a:t>Ekoprojekt dla zrównoważonych produktów (ESPR)</a:t>
            </a:r>
            <a:endParaRPr lang="pl-PL" sz="4200"/>
          </a:p>
        </p:txBody>
      </p:sp>
      <p:sp>
        <p:nvSpPr>
          <p:cNvPr id="10" name="sketch line">
            <a:extLst>
              <a:ext uri="{FF2B5EF4-FFF2-40B4-BE49-F238E27FC236}">
                <a16:creationId xmlns:a16="http://schemas.microsoft.com/office/drawing/2014/main" id="{5780394C-112E-6056-7DF5-A080FA5D18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ymbol zastępczy zawartości 2">
            <a:extLst>
              <a:ext uri="{FF2B5EF4-FFF2-40B4-BE49-F238E27FC236}">
                <a16:creationId xmlns:a16="http://schemas.microsoft.com/office/drawing/2014/main" id="{0E38A775-873F-E169-9D0A-1DBB392AE0F2}"/>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lgn="just">
              <a:buNone/>
            </a:pPr>
            <a:r>
              <a:rPr lang="pl-PL" sz="1500">
                <a:ea typeface="+mn-lt"/>
                <a:cs typeface="+mn-lt"/>
              </a:rPr>
              <a:t>Opublikowane 30 marca 2022 roku r</a:t>
            </a:r>
            <a:r>
              <a:rPr lang="pl-PL" sz="1500" b="1">
                <a:ea typeface="+mn-lt"/>
                <a:cs typeface="+mn-lt"/>
              </a:rPr>
              <a:t>ozporządzenie w sprawie </a:t>
            </a:r>
            <a:r>
              <a:rPr lang="pl-PL" sz="1500" b="1" err="1">
                <a:ea typeface="+mn-lt"/>
                <a:cs typeface="+mn-lt"/>
              </a:rPr>
              <a:t>ekoprojektu</a:t>
            </a:r>
            <a:r>
              <a:rPr lang="pl-PL" sz="1500" b="1">
                <a:ea typeface="+mn-lt"/>
                <a:cs typeface="+mn-lt"/>
              </a:rPr>
              <a:t> dla zrównoważonych produktów</a:t>
            </a:r>
            <a:r>
              <a:rPr lang="pl-PL" sz="1500">
                <a:ea typeface="+mn-lt"/>
                <a:cs typeface="+mn-lt"/>
              </a:rPr>
              <a:t> stanowi główny element podejścia Komisji Europejskiej na rzecz bardziej zrównoważonych środowiskowo produktów o zamkniętym cyklu życia. Powyższe rozporządzenie oparte zostało na dyrektywie 2009/125/WE (obejmującej jedynie produkty związane z energią) w sprawie </a:t>
            </a:r>
            <a:r>
              <a:rPr lang="pl-PL" sz="1500" err="1">
                <a:ea typeface="+mn-lt"/>
                <a:cs typeface="+mn-lt"/>
              </a:rPr>
              <a:t>ekoprojektu</a:t>
            </a:r>
            <a:r>
              <a:rPr lang="pl-PL" sz="1500">
                <a:ea typeface="+mn-lt"/>
                <a:cs typeface="+mn-lt"/>
              </a:rPr>
              <a:t> i ma ją zastąpić. </a:t>
            </a:r>
            <a:endParaRPr lang="pl-PL"/>
          </a:p>
          <a:p>
            <a:pPr marL="0" indent="0" algn="just">
              <a:buNone/>
            </a:pPr>
            <a:r>
              <a:rPr lang="pl-PL" sz="1500">
                <a:ea typeface="+mn-lt"/>
                <a:cs typeface="+mn-lt"/>
              </a:rPr>
              <a:t>Dyrektywa ta przyczynia się do poprawy w dziedzinie efektywności energetycznej i zamkniętego cyklu życia produktów związanych z energią. Do czasu zastąpienia dyrektywy będzie ona dalej obowiązywać, m.in. poprzez wdrożenie nowego planu prac w zakresie </a:t>
            </a:r>
            <a:r>
              <a:rPr lang="pl-PL" sz="1500" err="1">
                <a:ea typeface="+mn-lt"/>
                <a:cs typeface="+mn-lt"/>
              </a:rPr>
              <a:t>ekoprojektu</a:t>
            </a:r>
            <a:r>
              <a:rPr lang="pl-PL" sz="1500">
                <a:ea typeface="+mn-lt"/>
                <a:cs typeface="+mn-lt"/>
              </a:rPr>
              <a:t> i etykietowania energetycznego na lata 2022–2024. </a:t>
            </a:r>
          </a:p>
          <a:p>
            <a:pPr marL="0" indent="0">
              <a:buNone/>
            </a:pPr>
            <a:endParaRPr lang="pl-PL" sz="1500">
              <a:ea typeface="+mn-lt"/>
              <a:cs typeface="+mn-lt"/>
            </a:endParaRPr>
          </a:p>
          <a:p>
            <a:pPr marL="0" indent="0">
              <a:buNone/>
            </a:pPr>
            <a:r>
              <a:rPr lang="pl-PL" sz="1500" dirty="0">
                <a:ea typeface="+mn-lt"/>
                <a:cs typeface="+mn-lt"/>
              </a:rPr>
              <a:t>Główne działania Unii Europejskiej na rzecz zrównoważonych produktów o zamkniętym cyklu życia: </a:t>
            </a:r>
          </a:p>
          <a:p>
            <a:pPr marL="0" indent="0">
              <a:buNone/>
            </a:pPr>
            <a:r>
              <a:rPr lang="pl-PL" sz="1500" dirty="0">
                <a:ea typeface="+mn-lt"/>
                <a:cs typeface="+mn-lt"/>
              </a:rPr>
              <a:t>● </a:t>
            </a:r>
            <a:r>
              <a:rPr lang="pl-PL" sz="1500" b="1" dirty="0">
                <a:ea typeface="+mn-lt"/>
                <a:cs typeface="+mn-lt"/>
              </a:rPr>
              <a:t>zmniejszenie wpływu </a:t>
            </a:r>
            <a:r>
              <a:rPr lang="pl-PL" sz="1500" dirty="0">
                <a:ea typeface="+mn-lt"/>
                <a:cs typeface="+mn-lt"/>
              </a:rPr>
              <a:t>produktów na środowisko dzięki ich lepszemu zaprojektowaniu – </a:t>
            </a:r>
            <a:r>
              <a:rPr lang="pl-PL" sz="1500" dirty="0" err="1">
                <a:ea typeface="+mn-lt"/>
                <a:cs typeface="+mn-lt"/>
              </a:rPr>
              <a:t>ekoprojektowaniu</a:t>
            </a:r>
            <a:r>
              <a:rPr lang="pl-PL" sz="1500" dirty="0">
                <a:ea typeface="+mn-lt"/>
                <a:cs typeface="+mn-lt"/>
              </a:rPr>
              <a:t> </a:t>
            </a:r>
          </a:p>
          <a:p>
            <a:pPr marL="0" indent="0">
              <a:buNone/>
            </a:pPr>
            <a:r>
              <a:rPr lang="pl-PL" sz="1500" dirty="0">
                <a:ea typeface="+mn-lt"/>
                <a:cs typeface="+mn-lt"/>
              </a:rPr>
              <a:t>● </a:t>
            </a:r>
            <a:r>
              <a:rPr lang="pl-PL" sz="1500" b="1" dirty="0">
                <a:ea typeface="+mn-lt"/>
                <a:cs typeface="+mn-lt"/>
              </a:rPr>
              <a:t>poprawa metod informowania konsumentów</a:t>
            </a:r>
            <a:r>
              <a:rPr lang="pl-PL" sz="1500" dirty="0">
                <a:ea typeface="+mn-lt"/>
                <a:cs typeface="+mn-lt"/>
              </a:rPr>
              <a:t> i uczestników łańcucha dostaw o zrównoważeniu środowiskowym produktów </a:t>
            </a:r>
          </a:p>
          <a:p>
            <a:pPr marL="0" indent="0">
              <a:buNone/>
            </a:pPr>
            <a:r>
              <a:rPr lang="pl-PL" sz="1500" dirty="0">
                <a:ea typeface="+mn-lt"/>
                <a:cs typeface="+mn-lt"/>
              </a:rPr>
              <a:t>● </a:t>
            </a:r>
            <a:r>
              <a:rPr lang="pl-PL" sz="1500" b="1" dirty="0">
                <a:ea typeface="+mn-lt"/>
                <a:cs typeface="+mn-lt"/>
              </a:rPr>
              <a:t>zapobieganie niszczeniu</a:t>
            </a:r>
            <a:r>
              <a:rPr lang="pl-PL" sz="1500" dirty="0">
                <a:ea typeface="+mn-lt"/>
                <a:cs typeface="+mn-lt"/>
              </a:rPr>
              <a:t> niesprzedanych produktów konsumenckich </a:t>
            </a:r>
          </a:p>
          <a:p>
            <a:pPr marL="0" indent="0">
              <a:buNone/>
            </a:pPr>
            <a:r>
              <a:rPr lang="pl-PL" sz="1500" dirty="0">
                <a:ea typeface="+mn-lt"/>
                <a:cs typeface="+mn-lt"/>
              </a:rPr>
              <a:t>● promowanie bardziej zrównoważonych </a:t>
            </a:r>
            <a:r>
              <a:rPr lang="pl-PL" sz="1500" b="1" dirty="0">
                <a:ea typeface="+mn-lt"/>
                <a:cs typeface="+mn-lt"/>
              </a:rPr>
              <a:t>modeli biznesowych </a:t>
            </a:r>
          </a:p>
          <a:p>
            <a:pPr marL="0" indent="0">
              <a:buNone/>
            </a:pPr>
            <a:r>
              <a:rPr lang="pl-PL" sz="1500" dirty="0">
                <a:ea typeface="+mn-lt"/>
                <a:cs typeface="+mn-lt"/>
              </a:rPr>
              <a:t>● zwiększenie liczby </a:t>
            </a:r>
            <a:r>
              <a:rPr lang="pl-PL" sz="1500" b="1" dirty="0">
                <a:ea typeface="+mn-lt"/>
                <a:cs typeface="+mn-lt"/>
              </a:rPr>
              <a:t>zielonych zamówień publicznych </a:t>
            </a:r>
            <a:r>
              <a:rPr lang="pl-PL" sz="1500" dirty="0">
                <a:ea typeface="+mn-lt"/>
                <a:cs typeface="+mn-lt"/>
              </a:rPr>
              <a:t>uwzględniających aspekty środowiskowe</a:t>
            </a:r>
            <a:endParaRPr lang="pl-PL" sz="1500" dirty="0"/>
          </a:p>
        </p:txBody>
      </p:sp>
    </p:spTree>
    <p:extLst>
      <p:ext uri="{BB962C8B-B14F-4D97-AF65-F5344CB8AC3E}">
        <p14:creationId xmlns:p14="http://schemas.microsoft.com/office/powerpoint/2010/main" val="27716799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8438EE-B571-D6BC-207B-6D4DAE6D227A}"/>
            </a:ext>
          </a:extLst>
        </p:cNvPr>
        <p:cNvGrpSpPr/>
        <p:nvPr/>
      </p:nvGrpSpPr>
      <p:grpSpPr>
        <a:xfrm>
          <a:off x="0" y="0"/>
          <a:ext cx="0" cy="0"/>
          <a:chOff x="0" y="0"/>
          <a:chExt cx="0" cy="0"/>
        </a:xfrm>
      </p:grpSpPr>
      <p:sp useBgFill="1">
        <p:nvSpPr>
          <p:cNvPr id="39" name="Rectangle 8">
            <a:extLst>
              <a:ext uri="{FF2B5EF4-FFF2-40B4-BE49-F238E27FC236}">
                <a16:creationId xmlns:a16="http://schemas.microsoft.com/office/drawing/2014/main" id="{CFAAC4EA-F507-30FC-47BA-59EBBC387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Rectangle 10">
            <a:extLst>
              <a:ext uri="{FF2B5EF4-FFF2-40B4-BE49-F238E27FC236}">
                <a16:creationId xmlns:a16="http://schemas.microsoft.com/office/drawing/2014/main" id="{D795EB51-B3B2-F927-07DE-1716E6819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1" name="Rectangle 12">
            <a:extLst>
              <a:ext uri="{FF2B5EF4-FFF2-40B4-BE49-F238E27FC236}">
                <a16:creationId xmlns:a16="http://schemas.microsoft.com/office/drawing/2014/main" id="{FFF0AE21-7B4F-8C7B-D2ED-5363F654FE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Rectangle 14">
            <a:extLst>
              <a:ext uri="{FF2B5EF4-FFF2-40B4-BE49-F238E27FC236}">
                <a16:creationId xmlns:a16="http://schemas.microsoft.com/office/drawing/2014/main" id="{7BEADEF5-4273-794B-9316-8FF4BA514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3" name="Freeform: Shape 16">
            <a:extLst>
              <a:ext uri="{FF2B5EF4-FFF2-40B4-BE49-F238E27FC236}">
                <a16:creationId xmlns:a16="http://schemas.microsoft.com/office/drawing/2014/main" id="{D640C033-A3B1-51DB-5BB7-523EA3C8F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ytuł 1">
            <a:extLst>
              <a:ext uri="{FF2B5EF4-FFF2-40B4-BE49-F238E27FC236}">
                <a16:creationId xmlns:a16="http://schemas.microsoft.com/office/drawing/2014/main" id="{483868BE-7248-8005-E767-0917C6CC735A}"/>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2800" kern="1200">
                <a:solidFill>
                  <a:srgbClr val="FFFFFF"/>
                </a:solidFill>
                <a:latin typeface="+mj-lt"/>
                <a:ea typeface="+mj-ea"/>
                <a:cs typeface="+mj-cs"/>
              </a:rPr>
              <a:t>Ekoprojekt dla zrównoważonych produktów (ESPR)</a:t>
            </a:r>
          </a:p>
        </p:txBody>
      </p:sp>
      <p:pic>
        <p:nvPicPr>
          <p:cNvPr id="4" name="Symbol zastępczy zawartości 3" descr="Obraz zawierający tekst, zrzut ekranu, Czcionka, numer&#10;&#10;Zawartość wygenerowana przez sztuczną inteligencję może być niepoprawna.">
            <a:extLst>
              <a:ext uri="{FF2B5EF4-FFF2-40B4-BE49-F238E27FC236}">
                <a16:creationId xmlns:a16="http://schemas.microsoft.com/office/drawing/2014/main" id="{6F0738C3-73A0-56D3-0C89-172EFED23F65}"/>
              </a:ext>
            </a:extLst>
          </p:cNvPr>
          <p:cNvPicPr>
            <a:picLocks noGrp="1" noChangeAspect="1"/>
          </p:cNvPicPr>
          <p:nvPr>
            <p:ph idx="1"/>
          </p:nvPr>
        </p:nvPicPr>
        <p:blipFill>
          <a:blip r:embed="rId2">
            <a:biLevel thresh="75000"/>
          </a:blip>
          <a:stretch>
            <a:fillRect/>
          </a:stretch>
        </p:blipFill>
        <p:spPr>
          <a:xfrm>
            <a:off x="4114744" y="1003466"/>
            <a:ext cx="8073031" cy="5167156"/>
          </a:xfrm>
          <a:prstGeom prst="rect">
            <a:avLst/>
          </a:prstGeom>
        </p:spPr>
      </p:pic>
    </p:spTree>
    <p:extLst>
      <p:ext uri="{BB962C8B-B14F-4D97-AF65-F5344CB8AC3E}">
        <p14:creationId xmlns:p14="http://schemas.microsoft.com/office/powerpoint/2010/main" val="4884358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Freeform: Shape 1041">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ytuł 1">
            <a:extLst>
              <a:ext uri="{FF2B5EF4-FFF2-40B4-BE49-F238E27FC236}">
                <a16:creationId xmlns:a16="http://schemas.microsoft.com/office/drawing/2014/main" id="{691560E0-39C5-BE71-1DA8-08C21C0F3A9B}"/>
              </a:ext>
            </a:extLst>
          </p:cNvPr>
          <p:cNvSpPr>
            <a:spLocks noGrp="1"/>
          </p:cNvSpPr>
          <p:nvPr>
            <p:ph type="title"/>
          </p:nvPr>
        </p:nvSpPr>
        <p:spPr>
          <a:xfrm>
            <a:off x="648037" y="1298448"/>
            <a:ext cx="5895178" cy="4099642"/>
          </a:xfrm>
        </p:spPr>
        <p:txBody>
          <a:bodyPr vert="horz" lIns="91440" tIns="45720" rIns="91440" bIns="45720" rtlCol="0" anchor="b">
            <a:normAutofit/>
          </a:bodyPr>
          <a:lstStyle/>
          <a:p>
            <a:r>
              <a:rPr lang="en-US" sz="6600" kern="1200">
                <a:solidFill>
                  <a:srgbClr val="FFFFFF"/>
                </a:solidFill>
                <a:latin typeface="+mj-lt"/>
                <a:ea typeface="+mj-ea"/>
                <a:cs typeface="+mj-cs"/>
              </a:rPr>
              <a:t>Zrównoważony rozwój w edukacji</a:t>
            </a:r>
          </a:p>
        </p:txBody>
      </p:sp>
      <p:sp>
        <p:nvSpPr>
          <p:cNvPr id="1044" name="sketch line 1">
            <a:extLst>
              <a:ext uri="{FF2B5EF4-FFF2-40B4-BE49-F238E27FC236}">
                <a16:creationId xmlns:a16="http://schemas.microsoft.com/office/drawing/2014/main" id="{32C5B66D-E390-4A14-AB60-69626CBF2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62635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sketch line">
            <a:extLst>
              <a:ext uri="{FF2B5EF4-FFF2-40B4-BE49-F238E27FC236}">
                <a16:creationId xmlns:a16="http://schemas.microsoft.com/office/drawing/2014/main" id="{646273DA-F933-4D17-A5FE-B1EF87FD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50918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7E789D5-4681-F0F3-DA0A-9C8742BA9E2F}"/>
              </a:ext>
            </a:extLst>
          </p:cNvPr>
          <p:cNvSpPr>
            <a:spLocks noGrp="1"/>
          </p:cNvSpPr>
          <p:nvPr>
            <p:ph type="title"/>
          </p:nvPr>
        </p:nvSpPr>
        <p:spPr>
          <a:xfrm>
            <a:off x="630936" y="640080"/>
            <a:ext cx="4818888" cy="1481328"/>
          </a:xfrm>
        </p:spPr>
        <p:txBody>
          <a:bodyPr anchor="b">
            <a:normAutofit/>
          </a:bodyPr>
          <a:lstStyle/>
          <a:p>
            <a:r>
              <a:rPr lang="pl-PL" sz="5000"/>
              <a:t>Dobre praktyki – projekt GreenTEX </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62D1216C-4896-73C9-C232-DDA2FBF7F690}"/>
              </a:ext>
            </a:extLst>
          </p:cNvPr>
          <p:cNvSpPr>
            <a:spLocks noGrp="1"/>
          </p:cNvSpPr>
          <p:nvPr>
            <p:ph idx="1"/>
          </p:nvPr>
        </p:nvSpPr>
        <p:spPr>
          <a:xfrm>
            <a:off x="630936" y="2660904"/>
            <a:ext cx="4818888" cy="3547872"/>
          </a:xfrm>
        </p:spPr>
        <p:txBody>
          <a:bodyPr vert="horz" lIns="91440" tIns="45720" rIns="91440" bIns="45720" rtlCol="0" anchor="t">
            <a:normAutofit/>
          </a:bodyPr>
          <a:lstStyle/>
          <a:p>
            <a:pPr marL="0" indent="0">
              <a:buNone/>
            </a:pPr>
            <a:r>
              <a:rPr lang="pl-PL" sz="2200" b="1">
                <a:ea typeface="+mn-lt"/>
                <a:cs typeface="+mn-lt"/>
              </a:rPr>
              <a:t>Rezultaty:</a:t>
            </a:r>
          </a:p>
          <a:p>
            <a:pPr marL="0" indent="0">
              <a:buNone/>
            </a:pPr>
            <a:r>
              <a:rPr lang="pl-PL" sz="2200" b="1">
                <a:ea typeface="+mn-lt"/>
                <a:cs typeface="+mn-lt"/>
              </a:rPr>
              <a:t>Dla nauczycieli: książka na temat zrównoważonego rozwoju dla tekstyliów</a:t>
            </a:r>
          </a:p>
          <a:p>
            <a:pPr marL="0" indent="0">
              <a:buNone/>
            </a:pPr>
            <a:endParaRPr lang="pl-PL" sz="2200" b="1">
              <a:ea typeface="+mn-lt"/>
              <a:cs typeface="+mn-lt"/>
            </a:endParaRPr>
          </a:p>
          <a:p>
            <a:pPr marL="0" indent="0">
              <a:buNone/>
            </a:pPr>
            <a:endParaRPr lang="pl-PL" sz="2200" b="1">
              <a:ea typeface="+mn-lt"/>
              <a:cs typeface="+mn-lt"/>
            </a:endParaRPr>
          </a:p>
          <a:p>
            <a:pPr marL="0" indent="0">
              <a:buNone/>
            </a:pPr>
            <a:endParaRPr lang="pl-PL" sz="2200" b="1"/>
          </a:p>
        </p:txBody>
      </p:sp>
      <p:pic>
        <p:nvPicPr>
          <p:cNvPr id="4" name="Obraz 3" descr="Obraz zawierający tekst, zrzut ekranu, linia, diagram&#10;&#10;Opis wygenerowany automatycznie">
            <a:extLst>
              <a:ext uri="{FF2B5EF4-FFF2-40B4-BE49-F238E27FC236}">
                <a16:creationId xmlns:a16="http://schemas.microsoft.com/office/drawing/2014/main" id="{BB6D7349-EEB7-5FDC-7F80-CE44949349E8}"/>
              </a:ext>
            </a:extLst>
          </p:cNvPr>
          <p:cNvPicPr>
            <a:picLocks noChangeAspect="1"/>
          </p:cNvPicPr>
          <p:nvPr/>
        </p:nvPicPr>
        <p:blipFill>
          <a:blip r:embed="rId2"/>
          <a:stretch>
            <a:fillRect/>
          </a:stretch>
        </p:blipFill>
        <p:spPr>
          <a:xfrm>
            <a:off x="6099048" y="1648012"/>
            <a:ext cx="5458968" cy="3561975"/>
          </a:xfrm>
          <a:prstGeom prst="rect">
            <a:avLst/>
          </a:prstGeom>
        </p:spPr>
      </p:pic>
      <p:pic>
        <p:nvPicPr>
          <p:cNvPr id="5" name="Obraz 4" descr="Obraz zawierający tekst, Czcionka, symbol, logo&#10;&#10;Opis wygenerowany automatycznie">
            <a:extLst>
              <a:ext uri="{FF2B5EF4-FFF2-40B4-BE49-F238E27FC236}">
                <a16:creationId xmlns:a16="http://schemas.microsoft.com/office/drawing/2014/main" id="{B6ABEC67-9F9B-50A6-A5D2-7F498288CA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5926309"/>
            <a:ext cx="4023360" cy="844081"/>
          </a:xfrm>
          <a:prstGeom prst="rect">
            <a:avLst/>
          </a:prstGeom>
        </p:spPr>
      </p:pic>
    </p:spTree>
    <p:extLst>
      <p:ext uri="{BB962C8B-B14F-4D97-AF65-F5344CB8AC3E}">
        <p14:creationId xmlns:p14="http://schemas.microsoft.com/office/powerpoint/2010/main" val="21232978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387C46F-2E4F-D82F-78D3-725C909C739F}"/>
              </a:ext>
            </a:extLst>
          </p:cNvPr>
          <p:cNvSpPr>
            <a:spLocks noGrp="1"/>
          </p:cNvSpPr>
          <p:nvPr>
            <p:ph type="title"/>
          </p:nvPr>
        </p:nvSpPr>
        <p:spPr>
          <a:xfrm>
            <a:off x="630936" y="640080"/>
            <a:ext cx="4818888" cy="1481328"/>
          </a:xfrm>
        </p:spPr>
        <p:txBody>
          <a:bodyPr anchor="b">
            <a:normAutofit/>
          </a:bodyPr>
          <a:lstStyle/>
          <a:p>
            <a:r>
              <a:rPr lang="pl-PL" sz="5000"/>
              <a:t>Dobre praktyki – GreenTex</a:t>
            </a: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09270261-6E51-455F-74DF-EDF59B9E25BB}"/>
              </a:ext>
            </a:extLst>
          </p:cNvPr>
          <p:cNvSpPr>
            <a:spLocks noGrp="1"/>
          </p:cNvSpPr>
          <p:nvPr>
            <p:ph idx="1"/>
          </p:nvPr>
        </p:nvSpPr>
        <p:spPr>
          <a:xfrm>
            <a:off x="630936" y="2660904"/>
            <a:ext cx="4818888" cy="3547872"/>
          </a:xfrm>
        </p:spPr>
        <p:txBody>
          <a:bodyPr vert="horz" lIns="91440" tIns="45720" rIns="91440" bIns="45720" rtlCol="0" anchor="t">
            <a:normAutofit/>
          </a:bodyPr>
          <a:lstStyle/>
          <a:p>
            <a:pPr marL="0" indent="0">
              <a:buNone/>
            </a:pPr>
            <a:r>
              <a:rPr lang="pl-PL" sz="2200" b="1"/>
              <a:t>Rezultaty:</a:t>
            </a:r>
          </a:p>
          <a:p>
            <a:pPr marL="0" indent="0">
              <a:buNone/>
            </a:pPr>
            <a:r>
              <a:rPr lang="pl-PL" sz="2200" b="1"/>
              <a:t>Dla studentów: Zielony podręcznik</a:t>
            </a:r>
          </a:p>
        </p:txBody>
      </p:sp>
      <p:pic>
        <p:nvPicPr>
          <p:cNvPr id="4" name="Obraz 3" descr="Obraz zawierający tekst, zrzut ekranu, Czcionka, logo&#10;&#10;Opis wygenerowany automatycznie">
            <a:extLst>
              <a:ext uri="{FF2B5EF4-FFF2-40B4-BE49-F238E27FC236}">
                <a16:creationId xmlns:a16="http://schemas.microsoft.com/office/drawing/2014/main" id="{E3FFAFE7-90D7-2150-9AEA-D17C12CAF202}"/>
              </a:ext>
            </a:extLst>
          </p:cNvPr>
          <p:cNvPicPr>
            <a:picLocks noChangeAspect="1"/>
          </p:cNvPicPr>
          <p:nvPr/>
        </p:nvPicPr>
        <p:blipFill>
          <a:blip r:embed="rId2"/>
          <a:stretch>
            <a:fillRect/>
          </a:stretch>
        </p:blipFill>
        <p:spPr>
          <a:xfrm>
            <a:off x="5427455" y="1730629"/>
            <a:ext cx="6130561" cy="3822945"/>
          </a:xfrm>
          <a:prstGeom prst="rect">
            <a:avLst/>
          </a:prstGeom>
        </p:spPr>
      </p:pic>
      <p:pic>
        <p:nvPicPr>
          <p:cNvPr id="5" name="Obraz 4" descr="Obraz zawierający tekst, Czcionka, symbol, logo&#10;&#10;Opis wygenerowany automatycznie">
            <a:extLst>
              <a:ext uri="{FF2B5EF4-FFF2-40B4-BE49-F238E27FC236}">
                <a16:creationId xmlns:a16="http://schemas.microsoft.com/office/drawing/2014/main" id="{2458BDE3-D79D-BBFF-AA6D-A57B706E43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5926309"/>
            <a:ext cx="4023360" cy="844081"/>
          </a:xfrm>
          <a:prstGeom prst="rect">
            <a:avLst/>
          </a:prstGeom>
        </p:spPr>
      </p:pic>
    </p:spTree>
    <p:extLst>
      <p:ext uri="{BB962C8B-B14F-4D97-AF65-F5344CB8AC3E}">
        <p14:creationId xmlns:p14="http://schemas.microsoft.com/office/powerpoint/2010/main" val="856549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387C46F-2E4F-D82F-78D3-725C909C739F}"/>
              </a:ext>
            </a:extLst>
          </p:cNvPr>
          <p:cNvSpPr>
            <a:spLocks noGrp="1"/>
          </p:cNvSpPr>
          <p:nvPr>
            <p:ph type="title"/>
          </p:nvPr>
        </p:nvSpPr>
        <p:spPr>
          <a:xfrm>
            <a:off x="630936" y="639520"/>
            <a:ext cx="3429000" cy="1719072"/>
          </a:xfrm>
        </p:spPr>
        <p:txBody>
          <a:bodyPr anchor="b">
            <a:normAutofit/>
          </a:bodyPr>
          <a:lstStyle/>
          <a:p>
            <a:r>
              <a:rPr lang="pl-PL" sz="4200"/>
              <a:t>Dobre praktyki – GreenTex</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09270261-6E51-455F-74DF-EDF59B9E25BB}"/>
              </a:ext>
            </a:extLst>
          </p:cNvPr>
          <p:cNvSpPr>
            <a:spLocks noGrp="1"/>
          </p:cNvSpPr>
          <p:nvPr>
            <p:ph idx="1"/>
          </p:nvPr>
        </p:nvSpPr>
        <p:spPr>
          <a:xfrm>
            <a:off x="630936" y="2807208"/>
            <a:ext cx="3429000" cy="3410712"/>
          </a:xfrm>
        </p:spPr>
        <p:txBody>
          <a:bodyPr vert="horz" lIns="91440" tIns="45720" rIns="91440" bIns="45720" rtlCol="0" anchor="t">
            <a:normAutofit/>
          </a:bodyPr>
          <a:lstStyle/>
          <a:p>
            <a:pPr marL="0" indent="0">
              <a:buNone/>
            </a:pPr>
            <a:r>
              <a:rPr lang="pl-PL" sz="2200" b="1" dirty="0"/>
              <a:t>Rezultaty:</a:t>
            </a:r>
            <a:endParaRPr lang="en-US" sz="2200" dirty="0"/>
          </a:p>
          <a:p>
            <a:pPr marL="0" indent="0">
              <a:buNone/>
            </a:pPr>
            <a:r>
              <a:rPr lang="pl-PL" sz="2200" b="1" dirty="0"/>
              <a:t>Dla nauczycieli i studentów: </a:t>
            </a:r>
            <a:r>
              <a:rPr lang="pl-PL" sz="2200" b="1" dirty="0" err="1"/>
              <a:t>case</a:t>
            </a:r>
            <a:r>
              <a:rPr lang="pl-PL" sz="2200" b="1" dirty="0"/>
              <a:t> </a:t>
            </a:r>
            <a:r>
              <a:rPr lang="pl-PL" sz="2200" b="1" dirty="0" err="1"/>
              <a:t>studies</a:t>
            </a:r>
          </a:p>
          <a:p>
            <a:pPr marL="0" indent="0">
              <a:buNone/>
            </a:pPr>
            <a:endParaRPr lang="en-US" sz="2200"/>
          </a:p>
        </p:txBody>
      </p:sp>
      <p:pic>
        <p:nvPicPr>
          <p:cNvPr id="4" name="Obraz 3" descr="Obraz zawierający tekst, zrzut ekranu, Czcionka, design&#10;&#10;Opis wygenerowany automatycznie">
            <a:extLst>
              <a:ext uri="{FF2B5EF4-FFF2-40B4-BE49-F238E27FC236}">
                <a16:creationId xmlns:a16="http://schemas.microsoft.com/office/drawing/2014/main" id="{CAB9D94E-17F0-73D5-680F-E178E722DEB3}"/>
              </a:ext>
            </a:extLst>
          </p:cNvPr>
          <p:cNvPicPr>
            <a:picLocks noChangeAspect="1"/>
          </p:cNvPicPr>
          <p:nvPr/>
        </p:nvPicPr>
        <p:blipFill>
          <a:blip r:embed="rId2"/>
          <a:stretch>
            <a:fillRect/>
          </a:stretch>
        </p:blipFill>
        <p:spPr>
          <a:xfrm>
            <a:off x="4654296" y="1176662"/>
            <a:ext cx="6903720" cy="4504676"/>
          </a:xfrm>
          <a:prstGeom prst="rect">
            <a:avLst/>
          </a:prstGeom>
        </p:spPr>
      </p:pic>
      <p:pic>
        <p:nvPicPr>
          <p:cNvPr id="5" name="Obraz 4" descr="Obraz zawierający tekst, Czcionka, symbol, logo&#10;&#10;Opis wygenerowany automatycznie">
            <a:extLst>
              <a:ext uri="{FF2B5EF4-FFF2-40B4-BE49-F238E27FC236}">
                <a16:creationId xmlns:a16="http://schemas.microsoft.com/office/drawing/2014/main" id="{4F7E7ED3-F84E-B595-C39C-78B18A7EE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5926309"/>
            <a:ext cx="4023360" cy="844081"/>
          </a:xfrm>
          <a:prstGeom prst="rect">
            <a:avLst/>
          </a:prstGeom>
        </p:spPr>
      </p:pic>
    </p:spTree>
    <p:extLst>
      <p:ext uri="{BB962C8B-B14F-4D97-AF65-F5344CB8AC3E}">
        <p14:creationId xmlns:p14="http://schemas.microsoft.com/office/powerpoint/2010/main" val="2781244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387C46F-2E4F-D82F-78D3-725C909C739F}"/>
              </a:ext>
            </a:extLst>
          </p:cNvPr>
          <p:cNvSpPr>
            <a:spLocks noGrp="1"/>
          </p:cNvSpPr>
          <p:nvPr>
            <p:ph type="title"/>
          </p:nvPr>
        </p:nvSpPr>
        <p:spPr>
          <a:xfrm>
            <a:off x="630936" y="639520"/>
            <a:ext cx="3429000" cy="1719072"/>
          </a:xfrm>
        </p:spPr>
        <p:txBody>
          <a:bodyPr anchor="b">
            <a:normAutofit/>
          </a:bodyPr>
          <a:lstStyle/>
          <a:p>
            <a:r>
              <a:rPr lang="pl-PL" sz="4200"/>
              <a:t>Dobre praktyki – GreenTex</a:t>
            </a:r>
          </a:p>
        </p:txBody>
      </p:sp>
      <p:sp>
        <p:nvSpPr>
          <p:cNvPr id="7"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09270261-6E51-455F-74DF-EDF59B9E25BB}"/>
              </a:ext>
            </a:extLst>
          </p:cNvPr>
          <p:cNvSpPr>
            <a:spLocks noGrp="1"/>
          </p:cNvSpPr>
          <p:nvPr>
            <p:ph idx="1"/>
          </p:nvPr>
        </p:nvSpPr>
        <p:spPr>
          <a:xfrm>
            <a:off x="630936" y="2807208"/>
            <a:ext cx="3429000" cy="3410712"/>
          </a:xfrm>
        </p:spPr>
        <p:txBody>
          <a:bodyPr vert="horz" lIns="91440" tIns="45720" rIns="91440" bIns="45720" rtlCol="0" anchor="t">
            <a:normAutofit/>
          </a:bodyPr>
          <a:lstStyle/>
          <a:p>
            <a:pPr marL="0" indent="0">
              <a:buNone/>
            </a:pPr>
            <a:r>
              <a:rPr lang="pl-PL" sz="2200" b="1"/>
              <a:t>Rezultaty:</a:t>
            </a:r>
          </a:p>
          <a:p>
            <a:pPr marL="0" indent="0">
              <a:buNone/>
            </a:pPr>
            <a:r>
              <a:rPr lang="pl-PL" sz="2200" b="1" dirty="0"/>
              <a:t>Dla nauczycieli i studentów: platforma edukacyjna</a:t>
            </a:r>
          </a:p>
        </p:txBody>
      </p:sp>
      <p:pic>
        <p:nvPicPr>
          <p:cNvPr id="4" name="Obraz 3" descr="Obraz zawierający tekst, zrzut ekranu, Czcionka, numer&#10;&#10;Opis wygenerowany automatycznie">
            <a:extLst>
              <a:ext uri="{FF2B5EF4-FFF2-40B4-BE49-F238E27FC236}">
                <a16:creationId xmlns:a16="http://schemas.microsoft.com/office/drawing/2014/main" id="{2628A402-27CD-C31B-AD1A-3CCEACAB401D}"/>
              </a:ext>
            </a:extLst>
          </p:cNvPr>
          <p:cNvPicPr>
            <a:picLocks noChangeAspect="1"/>
          </p:cNvPicPr>
          <p:nvPr/>
        </p:nvPicPr>
        <p:blipFill>
          <a:blip r:embed="rId2"/>
          <a:stretch>
            <a:fillRect/>
          </a:stretch>
        </p:blipFill>
        <p:spPr>
          <a:xfrm>
            <a:off x="4073110" y="1733362"/>
            <a:ext cx="7484906" cy="3610835"/>
          </a:xfrm>
          <a:prstGeom prst="rect">
            <a:avLst/>
          </a:prstGeom>
        </p:spPr>
      </p:pic>
      <p:pic>
        <p:nvPicPr>
          <p:cNvPr id="5" name="Obraz 4" descr="Obraz zawierający tekst, Czcionka, symbol, logo&#10;&#10;Opis wygenerowany automatycznie">
            <a:extLst>
              <a:ext uri="{FF2B5EF4-FFF2-40B4-BE49-F238E27FC236}">
                <a16:creationId xmlns:a16="http://schemas.microsoft.com/office/drawing/2014/main" id="{2965703D-ED15-0149-C66C-650A47B773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5926309"/>
            <a:ext cx="4023360" cy="844081"/>
          </a:xfrm>
          <a:prstGeom prst="rect">
            <a:avLst/>
          </a:prstGeom>
        </p:spPr>
      </p:pic>
    </p:spTree>
    <p:extLst>
      <p:ext uri="{BB962C8B-B14F-4D97-AF65-F5344CB8AC3E}">
        <p14:creationId xmlns:p14="http://schemas.microsoft.com/office/powerpoint/2010/main" val="22523654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387C46F-2E4F-D82F-78D3-725C909C739F}"/>
              </a:ext>
            </a:extLst>
          </p:cNvPr>
          <p:cNvSpPr>
            <a:spLocks noGrp="1"/>
          </p:cNvSpPr>
          <p:nvPr>
            <p:ph type="title"/>
          </p:nvPr>
        </p:nvSpPr>
        <p:spPr>
          <a:xfrm>
            <a:off x="640080" y="329184"/>
            <a:ext cx="6894576" cy="1783080"/>
          </a:xfrm>
        </p:spPr>
        <p:txBody>
          <a:bodyPr anchor="b">
            <a:normAutofit/>
          </a:bodyPr>
          <a:lstStyle/>
          <a:p>
            <a:r>
              <a:rPr lang="pl-PL" sz="5400"/>
              <a:t>Dobre praktyki – GreenTex</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09270261-6E51-455F-74DF-EDF59B9E25BB}"/>
              </a:ext>
            </a:extLst>
          </p:cNvPr>
          <p:cNvSpPr>
            <a:spLocks noGrp="1"/>
          </p:cNvSpPr>
          <p:nvPr>
            <p:ph idx="1"/>
          </p:nvPr>
        </p:nvSpPr>
        <p:spPr>
          <a:xfrm>
            <a:off x="640080" y="2706624"/>
            <a:ext cx="6894576" cy="3483864"/>
          </a:xfrm>
        </p:spPr>
        <p:txBody>
          <a:bodyPr vert="horz" lIns="91440" tIns="45720" rIns="91440" bIns="45720" rtlCol="0" anchor="t">
            <a:normAutofit/>
          </a:bodyPr>
          <a:lstStyle/>
          <a:p>
            <a:pPr marL="0" indent="0">
              <a:buNone/>
            </a:pPr>
            <a:r>
              <a:rPr lang="pl-PL" sz="2200" b="1" dirty="0"/>
              <a:t>Rezultaty:</a:t>
            </a:r>
          </a:p>
          <a:p>
            <a:pPr marL="0" indent="0">
              <a:buNone/>
            </a:pPr>
            <a:r>
              <a:rPr lang="pl-PL" sz="2200" b="1" dirty="0"/>
              <a:t>Dla studentów - Zielona Wystawa</a:t>
            </a:r>
          </a:p>
          <a:p>
            <a:pPr marL="0" indent="0">
              <a:buNone/>
            </a:pPr>
            <a:endParaRPr lang="pl-PL" sz="2200"/>
          </a:p>
        </p:txBody>
      </p:sp>
      <p:pic>
        <p:nvPicPr>
          <p:cNvPr id="4" name="Obraz 3" descr="Obraz zawierający tekst, zrzut ekranu, Strona internetowa, Reklama internetowa&#10;&#10;Opis wygenerowany automatycznie">
            <a:extLst>
              <a:ext uri="{FF2B5EF4-FFF2-40B4-BE49-F238E27FC236}">
                <a16:creationId xmlns:a16="http://schemas.microsoft.com/office/drawing/2014/main" id="{2C51A2E1-5332-95AB-00B2-124044CA7AF2}"/>
              </a:ext>
            </a:extLst>
          </p:cNvPr>
          <p:cNvPicPr>
            <a:picLocks noChangeAspect="1"/>
          </p:cNvPicPr>
          <p:nvPr/>
        </p:nvPicPr>
        <p:blipFill>
          <a:blip r:embed="rId2"/>
          <a:stretch>
            <a:fillRect/>
          </a:stretch>
        </p:blipFill>
        <p:spPr>
          <a:xfrm>
            <a:off x="5668247" y="1547409"/>
            <a:ext cx="6209809" cy="1535957"/>
          </a:xfrm>
          <a:prstGeom prst="rect">
            <a:avLst/>
          </a:prstGeom>
        </p:spPr>
      </p:pic>
      <p:pic>
        <p:nvPicPr>
          <p:cNvPr id="5" name="Obraz 4" descr="Obraz zawierający tekst, zrzut ekranu&#10;&#10;Opis wygenerowany automatycznie">
            <a:extLst>
              <a:ext uri="{FF2B5EF4-FFF2-40B4-BE49-F238E27FC236}">
                <a16:creationId xmlns:a16="http://schemas.microsoft.com/office/drawing/2014/main" id="{E65C4A27-0B72-8C61-15AC-8C599CA7333B}"/>
              </a:ext>
            </a:extLst>
          </p:cNvPr>
          <p:cNvPicPr>
            <a:picLocks noChangeAspect="1"/>
          </p:cNvPicPr>
          <p:nvPr/>
        </p:nvPicPr>
        <p:blipFill>
          <a:blip r:embed="rId3"/>
          <a:stretch>
            <a:fillRect/>
          </a:stretch>
        </p:blipFill>
        <p:spPr>
          <a:xfrm>
            <a:off x="4815841" y="4217874"/>
            <a:ext cx="7069757" cy="1705181"/>
          </a:xfrm>
          <a:prstGeom prst="rect">
            <a:avLst/>
          </a:prstGeom>
        </p:spPr>
      </p:pic>
      <p:pic>
        <p:nvPicPr>
          <p:cNvPr id="6" name="Obraz 5" descr="Obraz zawierający tekst, Czcionka, symbol, logo&#10;&#10;Opis wygenerowany automatycznie">
            <a:extLst>
              <a:ext uri="{FF2B5EF4-FFF2-40B4-BE49-F238E27FC236}">
                <a16:creationId xmlns:a16="http://schemas.microsoft.com/office/drawing/2014/main" id="{807D9E34-A01C-5D7F-C24F-A6060606B2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0" y="5926309"/>
            <a:ext cx="4023360" cy="844081"/>
          </a:xfrm>
          <a:prstGeom prst="rect">
            <a:avLst/>
          </a:prstGeom>
        </p:spPr>
      </p:pic>
    </p:spTree>
    <p:extLst>
      <p:ext uri="{BB962C8B-B14F-4D97-AF65-F5344CB8AC3E}">
        <p14:creationId xmlns:p14="http://schemas.microsoft.com/office/powerpoint/2010/main" val="37600992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a:extLst>
              <a:ext uri="{FF2B5EF4-FFF2-40B4-BE49-F238E27FC236}">
                <a16:creationId xmlns:a16="http://schemas.microsoft.com/office/drawing/2014/main" id="{268C0208-8714-76E0-74DA-08CD25A31316}"/>
              </a:ext>
            </a:extLst>
          </p:cNvPr>
          <p:cNvSpPr txBox="1"/>
          <p:nvPr/>
        </p:nvSpPr>
        <p:spPr>
          <a:xfrm>
            <a:off x="295699" y="1951997"/>
            <a:ext cx="2110126" cy="523202"/>
          </a:xfrm>
          <a:prstGeom prst="rect">
            <a:avLst/>
          </a:prstGeom>
          <a:noFill/>
          <a:ln w="12700" cap="flat">
            <a:noFill/>
            <a:miter lim="400000"/>
          </a:ln>
          <a:effectLst/>
        </p:spPr>
        <p:txBody>
          <a:bodyPr spcFirstLastPara="1" wrap="square" lIns="45711" tIns="45711" rIns="45711" bIns="45711" spcCol="38092">
            <a:spAutoFit/>
          </a:bodyPr>
          <a:lstStyle/>
          <a:p>
            <a:pPr defTabSz="914058" latinLnBrk="1">
              <a:defRPr/>
            </a:pPr>
            <a:r>
              <a:rPr lang="pl-PL" sz="2800" b="1" dirty="0">
                <a:solidFill>
                  <a:srgbClr val="FFFFFF">
                    <a:lumMod val="50000"/>
                  </a:srgbClr>
                </a:solidFill>
                <a:latin typeface="Calibri"/>
                <a:ea typeface="Calibri"/>
                <a:cs typeface="Calibri"/>
                <a:sym typeface="Calibri"/>
              </a:rPr>
              <a:t>Koordynator:</a:t>
            </a:r>
          </a:p>
        </p:txBody>
      </p:sp>
      <p:sp>
        <p:nvSpPr>
          <p:cNvPr id="16" name="Prostokąt 15">
            <a:extLst>
              <a:ext uri="{FF2B5EF4-FFF2-40B4-BE49-F238E27FC236}">
                <a16:creationId xmlns:a16="http://schemas.microsoft.com/office/drawing/2014/main" id="{52B2A8D1-67F3-94EE-5597-3A4733800649}"/>
              </a:ext>
            </a:extLst>
          </p:cNvPr>
          <p:cNvSpPr/>
          <p:nvPr/>
        </p:nvSpPr>
        <p:spPr>
          <a:xfrm>
            <a:off x="101303" y="6167834"/>
            <a:ext cx="2835135" cy="400110"/>
          </a:xfrm>
          <a:prstGeom prst="rect">
            <a:avLst/>
          </a:prstGeom>
        </p:spPr>
        <p:txBody>
          <a:bodyPr wrap="none">
            <a:spAutoFit/>
          </a:bodyPr>
          <a:lstStyle/>
          <a:p>
            <a:r>
              <a:rPr lang="pl-PL" sz="2000" b="1" dirty="0">
                <a:solidFill>
                  <a:srgbClr val="003399"/>
                </a:solidFill>
              </a:rPr>
              <a:t>Partnerstwa Strategiczne</a:t>
            </a:r>
          </a:p>
        </p:txBody>
      </p:sp>
      <p:pic>
        <p:nvPicPr>
          <p:cNvPr id="21" name="Obraz 20" descr="Obraz zawierający tekst, rękawiczki, zastawa stołowa, talerz&#10;&#10;Opis wygenerowany automatycznie">
            <a:extLst>
              <a:ext uri="{FF2B5EF4-FFF2-40B4-BE49-F238E27FC236}">
                <a16:creationId xmlns:a16="http://schemas.microsoft.com/office/drawing/2014/main" id="{7E45C538-9A6A-133F-A79B-33C37224D6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230" y="207824"/>
            <a:ext cx="1838494" cy="2565706"/>
          </a:xfrm>
          <a:prstGeom prst="rect">
            <a:avLst/>
          </a:prstGeom>
        </p:spPr>
      </p:pic>
      <p:pic>
        <p:nvPicPr>
          <p:cNvPr id="23" name="Obraz 22">
            <a:extLst>
              <a:ext uri="{FF2B5EF4-FFF2-40B4-BE49-F238E27FC236}">
                <a16:creationId xmlns:a16="http://schemas.microsoft.com/office/drawing/2014/main" id="{110200F5-21FF-50A6-6C70-863C63C2A7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0933" y="1991906"/>
            <a:ext cx="2150888" cy="1121403"/>
          </a:xfrm>
          <a:prstGeom prst="rect">
            <a:avLst/>
          </a:prstGeom>
        </p:spPr>
      </p:pic>
      <p:sp>
        <p:nvSpPr>
          <p:cNvPr id="24" name="pole tekstowe 23">
            <a:extLst>
              <a:ext uri="{FF2B5EF4-FFF2-40B4-BE49-F238E27FC236}">
                <a16:creationId xmlns:a16="http://schemas.microsoft.com/office/drawing/2014/main" id="{4D30122F-B49D-D0E8-0819-5FB076BA9454}"/>
              </a:ext>
            </a:extLst>
          </p:cNvPr>
          <p:cNvSpPr txBox="1"/>
          <p:nvPr/>
        </p:nvSpPr>
        <p:spPr>
          <a:xfrm>
            <a:off x="0" y="6487670"/>
            <a:ext cx="2701525" cy="261610"/>
          </a:xfrm>
          <a:prstGeom prst="rect">
            <a:avLst/>
          </a:prstGeom>
          <a:noFill/>
        </p:spPr>
        <p:txBody>
          <a:bodyPr wrap="square">
            <a:spAutoFit/>
          </a:bodyPr>
          <a:lstStyle/>
          <a:p>
            <a:pPr algn="ctr"/>
            <a:r>
              <a:rPr lang="pl-PL" sz="1100" dirty="0"/>
              <a:t>Project no. </a:t>
            </a:r>
            <a:r>
              <a:rPr lang="en-US" sz="1100" dirty="0"/>
              <a:t>2019-1-PL01-KA203-065784</a:t>
            </a:r>
            <a:endParaRPr lang="pl-PL" sz="1100" dirty="0"/>
          </a:p>
        </p:txBody>
      </p:sp>
      <p:sp>
        <p:nvSpPr>
          <p:cNvPr id="25" name="pole tekstowe 24">
            <a:extLst>
              <a:ext uri="{FF2B5EF4-FFF2-40B4-BE49-F238E27FC236}">
                <a16:creationId xmlns:a16="http://schemas.microsoft.com/office/drawing/2014/main" id="{28898081-79C9-1D77-FEEE-B5DE1CAEBC86}"/>
              </a:ext>
            </a:extLst>
          </p:cNvPr>
          <p:cNvSpPr txBox="1"/>
          <p:nvPr/>
        </p:nvSpPr>
        <p:spPr>
          <a:xfrm>
            <a:off x="5324377" y="506439"/>
            <a:ext cx="4521512" cy="1015663"/>
          </a:xfrm>
          <a:prstGeom prst="rect">
            <a:avLst/>
          </a:prstGeom>
          <a:noFill/>
        </p:spPr>
        <p:txBody>
          <a:bodyPr wrap="square">
            <a:spAutoFit/>
          </a:bodyPr>
          <a:lstStyle/>
          <a:p>
            <a:pPr algn="ctr"/>
            <a:r>
              <a:rPr lang="en-AU" sz="2000" b="1" dirty="0"/>
              <a:t>Transdisciplinary methodology for Integrated Design</a:t>
            </a:r>
          </a:p>
          <a:p>
            <a:pPr algn="ctr"/>
            <a:r>
              <a:rPr lang="en-AU" sz="2000" b="1" dirty="0"/>
              <a:t>in higher education</a:t>
            </a:r>
          </a:p>
        </p:txBody>
      </p:sp>
      <p:pic>
        <p:nvPicPr>
          <p:cNvPr id="26" name="Obraz 25" descr="Obraz zawierający tekst, Czcionka, symbol, logo&#10;&#10;Opis wygenerowany automatycznie">
            <a:extLst>
              <a:ext uri="{FF2B5EF4-FFF2-40B4-BE49-F238E27FC236}">
                <a16:creationId xmlns:a16="http://schemas.microsoft.com/office/drawing/2014/main" id="{44EC6E44-AC2D-0930-91A7-8DBBADE9C9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39" y="5578328"/>
            <a:ext cx="2834838" cy="594735"/>
          </a:xfrm>
          <a:prstGeom prst="rect">
            <a:avLst/>
          </a:prstGeom>
        </p:spPr>
      </p:pic>
      <p:sp>
        <p:nvSpPr>
          <p:cNvPr id="6" name="Tytuł 1">
            <a:extLst>
              <a:ext uri="{FF2B5EF4-FFF2-40B4-BE49-F238E27FC236}">
                <a16:creationId xmlns:a16="http://schemas.microsoft.com/office/drawing/2014/main" id="{D39EDE06-F4C3-76E3-C2CE-94BF92D5394C}"/>
              </a:ext>
            </a:extLst>
          </p:cNvPr>
          <p:cNvSpPr txBox="1">
            <a:spLocks/>
          </p:cNvSpPr>
          <p:nvPr/>
        </p:nvSpPr>
        <p:spPr>
          <a:xfrm>
            <a:off x="302149" y="375226"/>
            <a:ext cx="4818888" cy="1481328"/>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5000" dirty="0"/>
              <a:t>Dobre praktyki – projekt High5</a:t>
            </a:r>
          </a:p>
        </p:txBody>
      </p:sp>
      <p:pic>
        <p:nvPicPr>
          <p:cNvPr id="27" name="Obraz 26">
            <a:extLst>
              <a:ext uri="{FF2B5EF4-FFF2-40B4-BE49-F238E27FC236}">
                <a16:creationId xmlns:a16="http://schemas.microsoft.com/office/drawing/2014/main" id="{B227BF59-E6F0-B1E1-0BC4-52E554A17B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6020"/>
          <a:stretch/>
        </p:blipFill>
        <p:spPr>
          <a:xfrm>
            <a:off x="4254530" y="4644054"/>
            <a:ext cx="1548926" cy="401720"/>
          </a:xfrm>
          <a:prstGeom prst="rect">
            <a:avLst/>
          </a:prstGeom>
        </p:spPr>
      </p:pic>
      <p:pic>
        <p:nvPicPr>
          <p:cNvPr id="28" name="Obraz 27">
            <a:extLst>
              <a:ext uri="{FF2B5EF4-FFF2-40B4-BE49-F238E27FC236}">
                <a16:creationId xmlns:a16="http://schemas.microsoft.com/office/drawing/2014/main" id="{165FB6DF-9B18-2EE4-E550-6B1CD7FAED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8499" y="3532022"/>
            <a:ext cx="1426789" cy="960377"/>
          </a:xfrm>
          <a:prstGeom prst="rect">
            <a:avLst/>
          </a:prstGeom>
        </p:spPr>
      </p:pic>
      <p:pic>
        <p:nvPicPr>
          <p:cNvPr id="29" name="Obraz 28">
            <a:extLst>
              <a:ext uri="{FF2B5EF4-FFF2-40B4-BE49-F238E27FC236}">
                <a16:creationId xmlns:a16="http://schemas.microsoft.com/office/drawing/2014/main" id="{754BB8F9-4CD0-E14D-B69F-7C8626B5B4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3661" y="3245497"/>
            <a:ext cx="1838494" cy="1838494"/>
          </a:xfrm>
          <a:prstGeom prst="rect">
            <a:avLst/>
          </a:prstGeom>
        </p:spPr>
      </p:pic>
      <p:pic>
        <p:nvPicPr>
          <p:cNvPr id="30" name="Obraz 29">
            <a:extLst>
              <a:ext uri="{FF2B5EF4-FFF2-40B4-BE49-F238E27FC236}">
                <a16:creationId xmlns:a16="http://schemas.microsoft.com/office/drawing/2014/main" id="{61C800D4-9D2C-D55B-6573-39B13E174A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720" r="9647"/>
          <a:stretch/>
        </p:blipFill>
        <p:spPr>
          <a:xfrm>
            <a:off x="1201476" y="3532022"/>
            <a:ext cx="2231136" cy="970866"/>
          </a:xfrm>
          <a:prstGeom prst="rect">
            <a:avLst/>
          </a:prstGeom>
        </p:spPr>
      </p:pic>
      <p:sp>
        <p:nvSpPr>
          <p:cNvPr id="31" name="pole tekstowe 30">
            <a:extLst>
              <a:ext uri="{FF2B5EF4-FFF2-40B4-BE49-F238E27FC236}">
                <a16:creationId xmlns:a16="http://schemas.microsoft.com/office/drawing/2014/main" id="{846D626F-403D-73C4-5385-6B627D5ACACC}"/>
              </a:ext>
            </a:extLst>
          </p:cNvPr>
          <p:cNvSpPr txBox="1"/>
          <p:nvPr/>
        </p:nvSpPr>
        <p:spPr>
          <a:xfrm>
            <a:off x="322039" y="3088137"/>
            <a:ext cx="1703933" cy="523202"/>
          </a:xfrm>
          <a:prstGeom prst="rect">
            <a:avLst/>
          </a:prstGeom>
          <a:noFill/>
          <a:ln w="12700" cap="flat">
            <a:noFill/>
            <a:miter lim="400000"/>
          </a:ln>
          <a:effectLst/>
        </p:spPr>
        <p:txBody>
          <a:bodyPr spcFirstLastPara="1" wrap="square" lIns="45711" tIns="45711" rIns="45711" bIns="45711" spcCol="38092">
            <a:spAutoFit/>
          </a:bodyPr>
          <a:lstStyle/>
          <a:p>
            <a:pPr defTabSz="914058" latinLnBrk="1">
              <a:defRPr/>
            </a:pPr>
            <a:r>
              <a:rPr lang="pl-PL" sz="2800" b="1" dirty="0">
                <a:solidFill>
                  <a:srgbClr val="FFFFFF">
                    <a:lumMod val="50000"/>
                  </a:srgbClr>
                </a:solidFill>
                <a:latin typeface="Calibri"/>
                <a:ea typeface="Calibri"/>
                <a:cs typeface="Calibri"/>
                <a:sym typeface="Calibri"/>
              </a:rPr>
              <a:t>Partnerzy:</a:t>
            </a:r>
          </a:p>
        </p:txBody>
      </p:sp>
      <p:sp>
        <p:nvSpPr>
          <p:cNvPr id="32" name="pole tekstowe 31">
            <a:extLst>
              <a:ext uri="{FF2B5EF4-FFF2-40B4-BE49-F238E27FC236}">
                <a16:creationId xmlns:a16="http://schemas.microsoft.com/office/drawing/2014/main" id="{663BA495-C26A-974E-7987-F7628D64C6CF}"/>
              </a:ext>
            </a:extLst>
          </p:cNvPr>
          <p:cNvSpPr txBox="1"/>
          <p:nvPr/>
        </p:nvSpPr>
        <p:spPr>
          <a:xfrm>
            <a:off x="1445488" y="4638240"/>
            <a:ext cx="1743111" cy="646331"/>
          </a:xfrm>
          <a:prstGeom prst="rect">
            <a:avLst/>
          </a:prstGeom>
          <a:noFill/>
        </p:spPr>
        <p:txBody>
          <a:bodyPr wrap="square" rtlCol="0">
            <a:spAutoFit/>
          </a:bodyPr>
          <a:lstStyle/>
          <a:p>
            <a:pPr algn="ctr"/>
            <a:r>
              <a:rPr lang="en-AU" dirty="0"/>
              <a:t>University </a:t>
            </a:r>
            <a:br>
              <a:rPr lang="pl-PL" dirty="0"/>
            </a:br>
            <a:r>
              <a:rPr lang="en-AU" dirty="0"/>
              <a:t>of </a:t>
            </a:r>
            <a:r>
              <a:rPr lang="pl-PL" dirty="0"/>
              <a:t>Aveiro</a:t>
            </a:r>
            <a:endParaRPr lang="en-AU" dirty="0"/>
          </a:p>
        </p:txBody>
      </p:sp>
      <p:sp>
        <p:nvSpPr>
          <p:cNvPr id="33" name="pole tekstowe 32">
            <a:extLst>
              <a:ext uri="{FF2B5EF4-FFF2-40B4-BE49-F238E27FC236}">
                <a16:creationId xmlns:a16="http://schemas.microsoft.com/office/drawing/2014/main" id="{395AFCD4-EFC8-05B1-C447-2D8739BDF2A6}"/>
              </a:ext>
            </a:extLst>
          </p:cNvPr>
          <p:cNvSpPr txBox="1"/>
          <p:nvPr/>
        </p:nvSpPr>
        <p:spPr>
          <a:xfrm>
            <a:off x="4157437" y="5326402"/>
            <a:ext cx="1743111" cy="646331"/>
          </a:xfrm>
          <a:prstGeom prst="rect">
            <a:avLst/>
          </a:prstGeom>
          <a:noFill/>
        </p:spPr>
        <p:txBody>
          <a:bodyPr wrap="square" rtlCol="0">
            <a:spAutoFit/>
          </a:bodyPr>
          <a:lstStyle/>
          <a:p>
            <a:pPr algn="ctr"/>
            <a:r>
              <a:rPr lang="en-AU" dirty="0"/>
              <a:t>University of </a:t>
            </a:r>
            <a:r>
              <a:rPr lang="pl-PL" dirty="0" err="1"/>
              <a:t>Thessaly</a:t>
            </a:r>
            <a:endParaRPr lang="en-AU" dirty="0"/>
          </a:p>
        </p:txBody>
      </p:sp>
      <p:sp>
        <p:nvSpPr>
          <p:cNvPr id="34" name="pole tekstowe 33">
            <a:extLst>
              <a:ext uri="{FF2B5EF4-FFF2-40B4-BE49-F238E27FC236}">
                <a16:creationId xmlns:a16="http://schemas.microsoft.com/office/drawing/2014/main" id="{6DF4DC65-EA4D-9D04-377D-4E49D6897C1E}"/>
              </a:ext>
            </a:extLst>
          </p:cNvPr>
          <p:cNvSpPr txBox="1"/>
          <p:nvPr/>
        </p:nvSpPr>
        <p:spPr>
          <a:xfrm>
            <a:off x="7202788" y="4584796"/>
            <a:ext cx="1743111" cy="646331"/>
          </a:xfrm>
          <a:prstGeom prst="rect">
            <a:avLst/>
          </a:prstGeom>
          <a:noFill/>
        </p:spPr>
        <p:txBody>
          <a:bodyPr wrap="square" rtlCol="0">
            <a:spAutoFit/>
          </a:bodyPr>
          <a:lstStyle/>
          <a:p>
            <a:pPr algn="ctr"/>
            <a:r>
              <a:rPr lang="pl-PL" dirty="0"/>
              <a:t>Tallinn University</a:t>
            </a:r>
            <a:endParaRPr lang="en-AU" dirty="0"/>
          </a:p>
        </p:txBody>
      </p:sp>
      <p:sp>
        <p:nvSpPr>
          <p:cNvPr id="35" name="pole tekstowe 34">
            <a:extLst>
              <a:ext uri="{FF2B5EF4-FFF2-40B4-BE49-F238E27FC236}">
                <a16:creationId xmlns:a16="http://schemas.microsoft.com/office/drawing/2014/main" id="{526A20D7-242F-F10C-5821-44F32294F7FD}"/>
              </a:ext>
            </a:extLst>
          </p:cNvPr>
          <p:cNvSpPr txBox="1"/>
          <p:nvPr/>
        </p:nvSpPr>
        <p:spPr>
          <a:xfrm>
            <a:off x="9453215" y="4899069"/>
            <a:ext cx="2597246" cy="923330"/>
          </a:xfrm>
          <a:prstGeom prst="rect">
            <a:avLst/>
          </a:prstGeom>
          <a:noFill/>
        </p:spPr>
        <p:txBody>
          <a:bodyPr wrap="square" rtlCol="0">
            <a:spAutoFit/>
          </a:bodyPr>
          <a:lstStyle/>
          <a:p>
            <a:pPr algn="ctr"/>
            <a:r>
              <a:rPr lang="en-US" dirty="0"/>
              <a:t>University of Library Studies and Information Technologies</a:t>
            </a:r>
            <a:endParaRPr lang="en-AU" dirty="0"/>
          </a:p>
        </p:txBody>
      </p:sp>
      <p:pic>
        <p:nvPicPr>
          <p:cNvPr id="36" name="Obraz 35">
            <a:extLst>
              <a:ext uri="{FF2B5EF4-FFF2-40B4-BE49-F238E27FC236}">
                <a16:creationId xmlns:a16="http://schemas.microsoft.com/office/drawing/2014/main" id="{08605540-0EE9-BB35-5163-380A0BEA0A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79775" y="3777027"/>
            <a:ext cx="1989138" cy="715372"/>
          </a:xfrm>
          <a:prstGeom prst="rect">
            <a:avLst/>
          </a:prstGeom>
        </p:spPr>
      </p:pic>
    </p:spTree>
    <p:extLst>
      <p:ext uri="{BB962C8B-B14F-4D97-AF65-F5344CB8AC3E}">
        <p14:creationId xmlns:p14="http://schemas.microsoft.com/office/powerpoint/2010/main" val="8913216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DE1C34E8-4B2F-2D5C-5BEA-4080BB66F9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braz 3" descr="Obraz zawierający tekst, rękawiczki, zastawa stołowa, talerz&#10;&#10;Opis wygenerowany automatycznie">
            <a:extLst>
              <a:ext uri="{FF2B5EF4-FFF2-40B4-BE49-F238E27FC236}">
                <a16:creationId xmlns:a16="http://schemas.microsoft.com/office/drawing/2014/main" id="{5635532B-469B-5FF1-0D32-AB1684C89D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4439" y="183986"/>
            <a:ext cx="743773" cy="1037971"/>
          </a:xfrm>
          <a:prstGeom prst="rect">
            <a:avLst/>
          </a:prstGeom>
        </p:spPr>
      </p:pic>
      <p:sp>
        <p:nvSpPr>
          <p:cNvPr id="5" name="Tytuł 1">
            <a:extLst>
              <a:ext uri="{FF2B5EF4-FFF2-40B4-BE49-F238E27FC236}">
                <a16:creationId xmlns:a16="http://schemas.microsoft.com/office/drawing/2014/main" id="{C3654334-379A-0CAD-3808-489F16FA8A55}"/>
              </a:ext>
            </a:extLst>
          </p:cNvPr>
          <p:cNvSpPr txBox="1">
            <a:spLocks/>
          </p:cNvSpPr>
          <p:nvPr/>
        </p:nvSpPr>
        <p:spPr>
          <a:xfrm rot="16200000">
            <a:off x="-1958833" y="3113603"/>
            <a:ext cx="599528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5400" b="1" dirty="0">
                <a:latin typeface="+mn-lt"/>
              </a:rPr>
              <a:t>Rezultaty Projektu</a:t>
            </a:r>
            <a:endParaRPr lang="en-AU" dirty="0">
              <a:latin typeface="+mn-lt"/>
            </a:endParaRPr>
          </a:p>
        </p:txBody>
      </p:sp>
      <p:pic>
        <p:nvPicPr>
          <p:cNvPr id="7" name="Obraz 6" descr="Obraz zawierający tekst, Czcionka, symbol, logo&#10;&#10;Opis wygenerowany automatycznie">
            <a:extLst>
              <a:ext uri="{FF2B5EF4-FFF2-40B4-BE49-F238E27FC236}">
                <a16:creationId xmlns:a16="http://schemas.microsoft.com/office/drawing/2014/main" id="{6A74F808-B3C0-DAA6-F7E1-74A2B939E8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39" y="94848"/>
            <a:ext cx="2834838" cy="594735"/>
          </a:xfrm>
          <a:prstGeom prst="rect">
            <a:avLst/>
          </a:prstGeom>
        </p:spPr>
      </p:pic>
    </p:spTree>
    <p:extLst>
      <p:ext uri="{BB962C8B-B14F-4D97-AF65-F5344CB8AC3E}">
        <p14:creationId xmlns:p14="http://schemas.microsoft.com/office/powerpoint/2010/main" val="1741529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C39AD21-1F65-CE7E-07AC-9E0E2D6961EA}"/>
              </a:ext>
            </a:extLst>
          </p:cNvPr>
          <p:cNvSpPr>
            <a:spLocks noGrp="1"/>
          </p:cNvSpPr>
          <p:nvPr>
            <p:ph type="title"/>
          </p:nvPr>
        </p:nvSpPr>
        <p:spPr>
          <a:xfrm>
            <a:off x="838199" y="365125"/>
            <a:ext cx="10963275" cy="1325563"/>
          </a:xfrm>
        </p:spPr>
        <p:txBody>
          <a:bodyPr/>
          <a:lstStyle/>
          <a:p>
            <a:r>
              <a:rPr lang="pl-PL" b="1" dirty="0"/>
              <a:t>Fundamenty</a:t>
            </a:r>
            <a:r>
              <a:rPr lang="pl-PL" dirty="0"/>
              <a:t> celów zrównoważonego rozwoju</a:t>
            </a:r>
          </a:p>
        </p:txBody>
      </p:sp>
      <p:sp>
        <p:nvSpPr>
          <p:cNvPr id="3" name="Symbol zastępczy zawartości 2">
            <a:extLst>
              <a:ext uri="{FF2B5EF4-FFF2-40B4-BE49-F238E27FC236}">
                <a16:creationId xmlns:a16="http://schemas.microsoft.com/office/drawing/2014/main" id="{DBB371C3-92A0-12E4-C1DD-030CFC0E5F22}"/>
              </a:ext>
            </a:extLst>
          </p:cNvPr>
          <p:cNvSpPr>
            <a:spLocks noGrp="1"/>
          </p:cNvSpPr>
          <p:nvPr>
            <p:ph idx="1"/>
          </p:nvPr>
        </p:nvSpPr>
        <p:spPr>
          <a:xfrm>
            <a:off x="1210733" y="4145139"/>
            <a:ext cx="3505200" cy="1885950"/>
          </a:xfrm>
        </p:spPr>
        <p:txBody>
          <a:bodyPr>
            <a:normAutofit fontScale="92500"/>
          </a:bodyPr>
          <a:lstStyle/>
          <a:p>
            <a:pPr marL="0" indent="0" algn="ctr">
              <a:buNone/>
            </a:pPr>
            <a:r>
              <a:rPr lang="pl-PL" sz="3900" b="1" dirty="0"/>
              <a:t>Ludzie </a:t>
            </a:r>
          </a:p>
          <a:p>
            <a:pPr marL="0" indent="0">
              <a:buNone/>
            </a:pPr>
            <a:r>
              <a:rPr lang="pl-PL" dirty="0"/>
              <a:t>– należy wyeliminować ubóstwo i głód we wszystkich formach</a:t>
            </a:r>
          </a:p>
        </p:txBody>
      </p:sp>
      <p:sp>
        <p:nvSpPr>
          <p:cNvPr id="4" name="Symbol zastępczy zawartości 2">
            <a:extLst>
              <a:ext uri="{FF2B5EF4-FFF2-40B4-BE49-F238E27FC236}">
                <a16:creationId xmlns:a16="http://schemas.microsoft.com/office/drawing/2014/main" id="{A4988A6E-F201-ACB4-CD0E-CCCEA2E7F923}"/>
              </a:ext>
            </a:extLst>
          </p:cNvPr>
          <p:cNvSpPr txBox="1">
            <a:spLocks/>
          </p:cNvSpPr>
          <p:nvPr/>
        </p:nvSpPr>
        <p:spPr>
          <a:xfrm>
            <a:off x="6836127" y="4145139"/>
            <a:ext cx="3829050" cy="188595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4200" b="1" dirty="0"/>
              <a:t>Dobrobyt</a:t>
            </a:r>
            <a:r>
              <a:rPr lang="pl-PL" sz="3800" b="1" dirty="0"/>
              <a:t> </a:t>
            </a:r>
          </a:p>
          <a:p>
            <a:pPr marL="0" indent="0">
              <a:buFont typeface="Arial" panose="020B0604020202020204" pitchFamily="34" charset="0"/>
              <a:buNone/>
            </a:pPr>
            <a:r>
              <a:rPr lang="pl-PL" dirty="0"/>
              <a:t>– należy zapewnić wszystkim ludziom godne i satysfakcjonujące życie </a:t>
            </a:r>
          </a:p>
        </p:txBody>
      </p:sp>
      <p:pic>
        <p:nvPicPr>
          <p:cNvPr id="5" name="Picture 4" descr="Obraz prezentuje kolorowe kwadratowe kafelki odpowiadające wszystkim 17 celom zrównoważonego rozwoju.&#10;Kafelki ułożone są w trzech rzędach, w każdym oprócz trzeciego ułożone jest 6 kafelków.&#10;Pierwszy kafelek prezentuje 6 postaci w różnym wieku trzymających się za ręce na czerwonym tle, co odpowiada celowi 1 – „Koniec z ubóstwem”. Drugi kafelek z tłem w kolorze złotym, przedstawia białą miskę, co odpowiada celowi 2 – „Zero głodu”. Na trzecim kafelku na zielonym tle widnieje biała linia pulsu wraz z sercem, co ilustruje cel 3 „Dobre zdrowie i jakość życia”. Na kafelku czwartym na ciemnoczerwonym tle widnieje otwarta biała księga i ołówek, co oznacza cel 4 – „Dobra jakość edukacji”. Kafelek piąty odpowiada celowi 5 „Równość płci” - na jasno czerwonym tle widnieje symbol płci męskiej i żeńskiej. Na kafelku szóstym z błękitnym tłem, odpowiadającemu celowi 6 –„Czysta woda i warunki sanitarne”, zaprezentowana jest szklanka wody. Na kafelku siódmym, pierwszym w drugim rzędzie – widnieje białe słońce na żółtym tle, co odpowiada celowi 7 – „Czysta i dostępna energia”. Na kafelku ósmym na bordowym tle zaprezentowano biały wykres słupkowy i strzałkę skierowaną ku górze, co symbolizuje cel 8 – „wzrost gospodarczy i godna praca.” Na kafelku dziewiątym na pomarańczowym tle zaprezentowano trzy sześciany o białych krawędziach, stykające się trzema krawędziami bocznymi, co symbolizuje cel 9 – „Innowacyjność, przemysł, infrastruktura”. Na dziesiątym kafelku na różowym widoczne jest białe koło, w środku którego umieszczono znak równości, co odpowiada celowi 10 Mniej nierówności. Na kafelku jedenastym zaprezentowano białe budynki na jasnopomarańczowym tle, co odpowiada celowi 11 „Zrównoważone miasta i społeczności”. Na kafelku dwunastym zaprezentowano symbol nieskończoności na ciemnozłotym tle, co odpowiada celowi 12 „Zrównoważona konsumpcja i produkcja”. Na kafelku trzynastym, na ciemnozielonym tle widnieje oko, a jego źrenicą jest kula ziemska, co symbolizuje cel 13 „Działania w dziedzinie klimatu”. Na kafelku czternastym, na niebieskim tle widnieje biała ryba pod dwiema falami wody, co odpowiada celowi 14 „Życie pod wodą”. Na kafelku 15 na zielonym tle widoczne jest białe drzewo oraz ptaki, co odpowiada celowi 15 „Życie na lądzie”. Na kafelku 16 na ciemnoniebieskim tle widoczny jest biały gołąb siedzący na młotku sędziowskim, co symbolizuje cel 16 „Pokój, sprawiedliwość i silne instytucje”. Na kafelku siedemnastym na granatowym tle widocznych jest pięć przecinających się ze sobą okręgów, co symbolizuje cel 17 „Partnerstwa na rzecz celów”.&#10;Na końcu trzeciej, ostatniej, linii kafelków widnieje napis Cele zrównoważonego rozwoju.">
            <a:extLst>
              <a:ext uri="{FF2B5EF4-FFF2-40B4-BE49-F238E27FC236}">
                <a16:creationId xmlns:a16="http://schemas.microsoft.com/office/drawing/2014/main" id="{267D9FA3-7F21-04FA-E0EB-FFC9A62DA4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43" t="35950" r="23238" b="31113"/>
          <a:stretch>
            <a:fillRect/>
          </a:stretch>
        </p:blipFill>
        <p:spPr bwMode="auto">
          <a:xfrm>
            <a:off x="7023612" y="2563017"/>
            <a:ext cx="3454079" cy="7097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Obraz prezentuje kolorowe kwadratowe kafelki odpowiadające wszystkim 17 celom zrównoważonego rozwoju.&#10;Kafelki ułożone są w trzech rzędach, w każdym oprócz trzeciego ułożone jest 6 kafelków.&#10;Pierwszy kafelek prezentuje 6 postaci w różnym wieku trzymających się za ręce na czerwonym tle, co odpowiada celowi 1 – „Koniec z ubóstwem”. Drugi kafelek z tłem w kolorze złotym, przedstawia białą miskę, co odpowiada celowi 2 – „Zero głodu”. Na trzecim kafelku na zielonym tle widnieje biała linia pulsu wraz z sercem, co ilustruje cel 3 „Dobre zdrowie i jakość życia”. Na kafelku czwartym na ciemnoczerwonym tle widnieje otwarta biała księga i ołówek, co oznacza cel 4 – „Dobra jakość edukacji”. Kafelek piąty odpowiada celowi 5 „Równość płci” - na jasno czerwonym tle widnieje symbol płci męskiej i żeńskiej. Na kafelku szóstym z błękitnym tłem, odpowiadającemu celowi 6 –„Czysta woda i warunki sanitarne”, zaprezentowana jest szklanka wody. Na kafelku siódmym, pierwszym w drugim rzędzie – widnieje białe słońce na żółtym tle, co odpowiada celowi 7 – „Czysta i dostępna energia”. Na kafelku ósmym na bordowym tle zaprezentowano biały wykres słupkowy i strzałkę skierowaną ku górze, co symbolizuje cel 8 – „wzrost gospodarczy i godna praca.” Na kafelku dziewiątym na pomarańczowym tle zaprezentowano trzy sześciany o białych krawędziach, stykające się trzema krawędziami bocznymi, co symbolizuje cel 9 – „Innowacyjność, przemysł, infrastruktura”. Na dziesiątym kafelku na różowym widoczne jest białe koło, w środku którego umieszczono znak równości, co odpowiada celowi 10 Mniej nierówności. Na kafelku jedenastym zaprezentowano białe budynki na jasnopomarańczowym tle, co odpowiada celowi 11 „Zrównoważone miasta i społeczności”. Na kafelku dwunastym zaprezentowano symbol nieskończoności na ciemnozłotym tle, co odpowiada celowi 12 „Zrównoważona konsumpcja i produkcja”. Na kafelku trzynastym, na ciemnozielonym tle widnieje oko, a jego źrenicą jest kula ziemska, co symbolizuje cel 13 „Działania w dziedzinie klimatu”. Na kafelku czternastym, na niebieskim tle widnieje biała ryba pod dwiema falami wody, co odpowiada celowi 14 „Życie pod wodą”. Na kafelku 15 na zielonym tle widoczne jest białe drzewo oraz ptaki, co odpowiada celowi 15 „Życie na lądzie”. Na kafelku 16 na ciemnoniebieskim tle widoczny jest biały gołąb siedzący na młotku sędziowskim, co symbolizuje cel 16 „Pokój, sprawiedliwość i silne instytucje”. Na kafelku siedemnastym na granatowym tle widocznych jest pięć przecinających się ze sobą okręgów, co symbolizuje cel 17 „Partnerstwa na rzecz celów”.&#10;Na końcu trzeciej, ostatniej, linii kafelków widnieje napis Cele zrównoważonego rozwoju.">
            <a:extLst>
              <a:ext uri="{FF2B5EF4-FFF2-40B4-BE49-F238E27FC236}">
                <a16:creationId xmlns:a16="http://schemas.microsoft.com/office/drawing/2014/main" id="{2E09E13A-75C8-33D8-D6C0-43EB9EB3997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93" t="3746" r="9721" b="63332"/>
          <a:stretch>
            <a:fillRect/>
          </a:stretch>
        </p:blipFill>
        <p:spPr bwMode="auto">
          <a:xfrm>
            <a:off x="838199" y="2563017"/>
            <a:ext cx="4097867" cy="709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0042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4645E8-2160-B284-50AE-044F1A956F0B}"/>
              </a:ext>
            </a:extLst>
          </p:cNvPr>
          <p:cNvSpPr>
            <a:spLocks noGrp="1"/>
          </p:cNvSpPr>
          <p:nvPr>
            <p:ph type="title"/>
          </p:nvPr>
        </p:nvSpPr>
        <p:spPr/>
        <p:txBody>
          <a:bodyPr/>
          <a:lstStyle/>
          <a:p>
            <a:pPr algn="ctr"/>
            <a:r>
              <a:rPr lang="en-AU" sz="4400" b="1" dirty="0">
                <a:latin typeface="Arial" panose="020B0604020202020204" pitchFamily="34" charset="0"/>
                <a:cs typeface="Arial" panose="020B0604020202020204" pitchFamily="34" charset="0"/>
              </a:rPr>
              <a:t>Integrated Design</a:t>
            </a:r>
            <a:endParaRPr lang="pl-PL" dirty="0"/>
          </a:p>
        </p:txBody>
      </p:sp>
      <p:sp>
        <p:nvSpPr>
          <p:cNvPr id="3" name="Symbol zastępczy zawartości 2">
            <a:extLst>
              <a:ext uri="{FF2B5EF4-FFF2-40B4-BE49-F238E27FC236}">
                <a16:creationId xmlns:a16="http://schemas.microsoft.com/office/drawing/2014/main" id="{AD3883EA-2FA4-374D-3581-070CB6FE4A31}"/>
              </a:ext>
            </a:extLst>
          </p:cNvPr>
          <p:cNvSpPr>
            <a:spLocks noGrp="1"/>
          </p:cNvSpPr>
          <p:nvPr>
            <p:ph idx="1"/>
          </p:nvPr>
        </p:nvSpPr>
        <p:spPr/>
        <p:txBody>
          <a:bodyPr/>
          <a:lstStyle/>
          <a:p>
            <a:r>
              <a:rPr lang="pl-PL" dirty="0">
                <a:latin typeface="Arial" panose="020B0604020202020204" pitchFamily="34" charset="0"/>
                <a:cs typeface="Arial" panose="020B0604020202020204" pitchFamily="34" charset="0"/>
              </a:rPr>
              <a:t>Nowa</a:t>
            </a:r>
            <a:r>
              <a:rPr lang="en-AU" dirty="0">
                <a:latin typeface="Arial" panose="020B0604020202020204" pitchFamily="34" charset="0"/>
                <a:cs typeface="Arial" panose="020B0604020202020204" pitchFamily="34" charset="0"/>
              </a:rPr>
              <a:t> </a:t>
            </a:r>
            <a:r>
              <a:rPr lang="en-AU" b="1" dirty="0">
                <a:latin typeface="Arial" panose="020B0604020202020204" pitchFamily="34" charset="0"/>
                <a:cs typeface="Arial" panose="020B0604020202020204" pitchFamily="34" charset="0"/>
              </a:rPr>
              <a:t>met</a:t>
            </a:r>
            <a:r>
              <a:rPr lang="pl-PL" b="1" dirty="0">
                <a:latin typeface="Arial" panose="020B0604020202020204" pitchFamily="34" charset="0"/>
                <a:cs typeface="Arial" panose="020B0604020202020204" pitchFamily="34" charset="0"/>
              </a:rPr>
              <a:t>oda</a:t>
            </a:r>
            <a:r>
              <a:rPr lang="en-AU" dirty="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wykorzystywana w </a:t>
            </a:r>
            <a:r>
              <a:rPr lang="pl-PL" b="1" dirty="0">
                <a:latin typeface="Arial" panose="020B0604020202020204" pitchFamily="34" charset="0"/>
                <a:cs typeface="Arial" panose="020B0604020202020204" pitchFamily="34" charset="0"/>
              </a:rPr>
              <a:t>projektach</a:t>
            </a:r>
            <a:endParaRPr lang="en-AU" b="1" dirty="0">
              <a:latin typeface="Arial" panose="020B0604020202020204" pitchFamily="34" charset="0"/>
              <a:cs typeface="Arial" panose="020B0604020202020204" pitchFamily="34" charset="0"/>
            </a:endParaRPr>
          </a:p>
          <a:p>
            <a:r>
              <a:rPr lang="pl-PL" dirty="0">
                <a:latin typeface="Arial" panose="020B0604020202020204" pitchFamily="34" charset="0"/>
                <a:cs typeface="Arial" panose="020B0604020202020204" pitchFamily="34" charset="0"/>
              </a:rPr>
              <a:t>ID bazuje na </a:t>
            </a:r>
            <a:r>
              <a:rPr lang="en-AU" b="1" dirty="0">
                <a:latin typeface="Arial" panose="020B0604020202020204" pitchFamily="34" charset="0"/>
                <a:cs typeface="Arial" panose="020B0604020202020204" pitchFamily="34" charset="0"/>
              </a:rPr>
              <a:t>Design Thinking</a:t>
            </a:r>
            <a:r>
              <a:rPr lang="pl-PL" b="1" dirty="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(DT) i </a:t>
            </a:r>
            <a:r>
              <a:rPr lang="pl-PL" b="1" dirty="0">
                <a:latin typeface="Arial" panose="020B0604020202020204" pitchFamily="34" charset="0"/>
                <a:cs typeface="Arial" panose="020B0604020202020204" pitchFamily="34" charset="0"/>
              </a:rPr>
              <a:t>Problem-</a:t>
            </a:r>
            <a:r>
              <a:rPr lang="pl-PL" b="1" dirty="0" err="1">
                <a:latin typeface="Arial" panose="020B0604020202020204" pitchFamily="34" charset="0"/>
                <a:cs typeface="Arial" panose="020B0604020202020204" pitchFamily="34" charset="0"/>
              </a:rPr>
              <a:t>Based</a:t>
            </a:r>
            <a:r>
              <a:rPr lang="pl-PL" b="1" dirty="0">
                <a:latin typeface="Arial" panose="020B0604020202020204" pitchFamily="34" charset="0"/>
                <a:cs typeface="Arial" panose="020B0604020202020204" pitchFamily="34" charset="0"/>
              </a:rPr>
              <a:t> Learning </a:t>
            </a:r>
            <a:r>
              <a:rPr lang="pl-PL" dirty="0">
                <a:latin typeface="Arial" panose="020B0604020202020204" pitchFamily="34" charset="0"/>
                <a:cs typeface="Arial" panose="020B0604020202020204" pitchFamily="34" charset="0"/>
              </a:rPr>
              <a:t>(PBL)</a:t>
            </a:r>
          </a:p>
          <a:p>
            <a:endParaRPr lang="pl-PL" dirty="0"/>
          </a:p>
        </p:txBody>
      </p:sp>
      <p:pic>
        <p:nvPicPr>
          <p:cNvPr id="5" name="Obraz 4" descr="Obraz zawierający tekst, rękawiczki, zastawa stołowa, talerz&#10;&#10;Opis wygenerowany automatycznie">
            <a:extLst>
              <a:ext uri="{FF2B5EF4-FFF2-40B4-BE49-F238E27FC236}">
                <a16:creationId xmlns:a16="http://schemas.microsoft.com/office/drawing/2014/main" id="{8EDB19E4-D44D-4448-F14A-824111499A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4439" y="183986"/>
            <a:ext cx="743773" cy="1037971"/>
          </a:xfrm>
          <a:prstGeom prst="rect">
            <a:avLst/>
          </a:prstGeom>
        </p:spPr>
      </p:pic>
      <p:pic>
        <p:nvPicPr>
          <p:cNvPr id="6" name="Obraz 5">
            <a:extLst>
              <a:ext uri="{FF2B5EF4-FFF2-40B4-BE49-F238E27FC236}">
                <a16:creationId xmlns:a16="http://schemas.microsoft.com/office/drawing/2014/main" id="{11ACBA92-3554-A154-61EA-3B23E2FC081E}"/>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10478214" y="5967924"/>
            <a:ext cx="847521" cy="847521"/>
          </a:xfrm>
          <a:prstGeom prst="rect">
            <a:avLst/>
          </a:prstGeom>
        </p:spPr>
      </p:pic>
      <p:pic>
        <p:nvPicPr>
          <p:cNvPr id="7" name="Obraz 6" descr="Obraz zawierający tekst&#10;&#10;Opis wygenerowany automatycznie">
            <a:extLst>
              <a:ext uri="{FF2B5EF4-FFF2-40B4-BE49-F238E27FC236}">
                <a16:creationId xmlns:a16="http://schemas.microsoft.com/office/drawing/2014/main" id="{78B784E4-3E3B-A44B-B673-DE679E737ADD}"/>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6336652" y="6202842"/>
            <a:ext cx="1417723" cy="522113"/>
          </a:xfrm>
          <a:prstGeom prst="rect">
            <a:avLst/>
          </a:prstGeom>
        </p:spPr>
      </p:pic>
      <p:pic>
        <p:nvPicPr>
          <p:cNvPr id="8" name="Obraz 7">
            <a:extLst>
              <a:ext uri="{FF2B5EF4-FFF2-40B4-BE49-F238E27FC236}">
                <a16:creationId xmlns:a16="http://schemas.microsoft.com/office/drawing/2014/main" id="{07C8C319-25B2-E2EA-5245-09B878FFD462}"/>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8523254" y="6040028"/>
            <a:ext cx="1092562" cy="735407"/>
          </a:xfrm>
          <a:prstGeom prst="rect">
            <a:avLst/>
          </a:prstGeom>
        </p:spPr>
      </p:pic>
      <p:pic>
        <p:nvPicPr>
          <p:cNvPr id="9" name="Obraz 8">
            <a:extLst>
              <a:ext uri="{FF2B5EF4-FFF2-40B4-BE49-F238E27FC236}">
                <a16:creationId xmlns:a16="http://schemas.microsoft.com/office/drawing/2014/main" id="{971923F1-813D-C6CB-D5B2-37091B02AC9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4239116" y="6176738"/>
            <a:ext cx="1583523" cy="569497"/>
          </a:xfrm>
          <a:prstGeom prst="rect">
            <a:avLst/>
          </a:prstGeom>
        </p:spPr>
      </p:pic>
      <p:pic>
        <p:nvPicPr>
          <p:cNvPr id="10" name="Obraz 9">
            <a:extLst>
              <a:ext uri="{FF2B5EF4-FFF2-40B4-BE49-F238E27FC236}">
                <a16:creationId xmlns:a16="http://schemas.microsoft.com/office/drawing/2014/main" id="{3F70F55B-9438-547E-1419-0D72E09156C6}"/>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751678" y="6068726"/>
            <a:ext cx="1238895" cy="645919"/>
          </a:xfrm>
          <a:prstGeom prst="rect">
            <a:avLst/>
          </a:prstGeom>
        </p:spPr>
      </p:pic>
      <p:pic>
        <p:nvPicPr>
          <p:cNvPr id="11" name="Obraz 10">
            <a:extLst>
              <a:ext uri="{FF2B5EF4-FFF2-40B4-BE49-F238E27FC236}">
                <a16:creationId xmlns:a16="http://schemas.microsoft.com/office/drawing/2014/main" id="{CBBC46D2-2573-EEAB-A109-CA9F9A80C137}"/>
              </a:ext>
            </a:extLst>
          </p:cNvPr>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2142006" y="6128481"/>
            <a:ext cx="1336482" cy="581269"/>
          </a:xfrm>
          <a:prstGeom prst="rect">
            <a:avLst/>
          </a:prstGeom>
        </p:spPr>
      </p:pic>
      <p:pic>
        <p:nvPicPr>
          <p:cNvPr id="12" name="Obraz 11" descr="Obraz zawierający tekst, meble, stół&#10;&#10;Opis wygenerowany automatycznie">
            <a:extLst>
              <a:ext uri="{FF2B5EF4-FFF2-40B4-BE49-F238E27FC236}">
                <a16:creationId xmlns:a16="http://schemas.microsoft.com/office/drawing/2014/main" id="{797218EF-D0E5-9E86-8AEA-1FEC2641E15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2890" t="15417" r="32266" b="10555"/>
          <a:stretch/>
        </p:blipFill>
        <p:spPr>
          <a:xfrm>
            <a:off x="9372495" y="941523"/>
            <a:ext cx="1177118" cy="1406735"/>
          </a:xfrm>
          <a:prstGeom prst="rect">
            <a:avLst/>
          </a:prstGeom>
        </p:spPr>
      </p:pic>
      <p:pic>
        <p:nvPicPr>
          <p:cNvPr id="1026" name="Picture 2" descr="Diving a Mile in Our Donors' Shoes — Stanford Blood Center">
            <a:extLst>
              <a:ext uri="{FF2B5EF4-FFF2-40B4-BE49-F238E27FC236}">
                <a16:creationId xmlns:a16="http://schemas.microsoft.com/office/drawing/2014/main" id="{EC54C91C-D2D4-73D4-F1A0-6662650997C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0319"/>
          <a:stretch/>
        </p:blipFill>
        <p:spPr bwMode="auto">
          <a:xfrm>
            <a:off x="1614948" y="3439711"/>
            <a:ext cx="4386827" cy="2212976"/>
          </a:xfrm>
          <a:prstGeom prst="rect">
            <a:avLst/>
          </a:prstGeom>
          <a:noFill/>
          <a:extLst>
            <a:ext uri="{909E8E84-426E-40DD-AFC4-6F175D3DCCD1}">
              <a14:hiddenFill xmlns:a14="http://schemas.microsoft.com/office/drawing/2010/main">
                <a:solidFill>
                  <a:srgbClr val="FFFFFF"/>
                </a:solidFill>
              </a14:hiddenFill>
            </a:ext>
          </a:extLst>
        </p:spPr>
      </p:pic>
      <p:sp>
        <p:nvSpPr>
          <p:cNvPr id="13" name="pole tekstowe 12">
            <a:extLst>
              <a:ext uri="{FF2B5EF4-FFF2-40B4-BE49-F238E27FC236}">
                <a16:creationId xmlns:a16="http://schemas.microsoft.com/office/drawing/2014/main" id="{58CCEB2C-1D8F-CDF8-818D-FE1C2C61A6DB}"/>
              </a:ext>
            </a:extLst>
          </p:cNvPr>
          <p:cNvSpPr txBox="1"/>
          <p:nvPr/>
        </p:nvSpPr>
        <p:spPr>
          <a:xfrm>
            <a:off x="1768167" y="5631070"/>
            <a:ext cx="4080387" cy="276999"/>
          </a:xfrm>
          <a:prstGeom prst="rect">
            <a:avLst/>
          </a:prstGeom>
          <a:noFill/>
        </p:spPr>
        <p:txBody>
          <a:bodyPr wrap="square" rtlCol="0">
            <a:spAutoFit/>
          </a:bodyPr>
          <a:lstStyle/>
          <a:p>
            <a:r>
              <a:rPr lang="pl-PL" sz="1200" dirty="0"/>
              <a:t>Źródło: </a:t>
            </a:r>
            <a:r>
              <a:rPr lang="pl-PL" sz="1200" dirty="0" err="1"/>
              <a:t>d.school</a:t>
            </a:r>
            <a:r>
              <a:rPr lang="pl-PL" sz="1200" dirty="0"/>
              <a:t>, Stanford University</a:t>
            </a:r>
          </a:p>
        </p:txBody>
      </p:sp>
      <p:pic>
        <p:nvPicPr>
          <p:cNvPr id="1028" name="Picture 4" descr="PDF] The Aalborg model: problem-based and project-organized learning |  Semantic Scholar">
            <a:extLst>
              <a:ext uri="{FF2B5EF4-FFF2-40B4-BE49-F238E27FC236}">
                <a16:creationId xmlns:a16="http://schemas.microsoft.com/office/drawing/2014/main" id="{C5ACDF72-A6DB-52DF-8BD1-D3109F5F354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51844" y="3677305"/>
            <a:ext cx="3875139" cy="1664875"/>
          </a:xfrm>
          <a:prstGeom prst="rect">
            <a:avLst/>
          </a:prstGeom>
          <a:noFill/>
          <a:extLst>
            <a:ext uri="{909E8E84-426E-40DD-AFC4-6F175D3DCCD1}">
              <a14:hiddenFill xmlns:a14="http://schemas.microsoft.com/office/drawing/2010/main">
                <a:solidFill>
                  <a:srgbClr val="FFFFFF"/>
                </a:solidFill>
              </a14:hiddenFill>
            </a:ext>
          </a:extLst>
        </p:spPr>
      </p:pic>
      <p:sp>
        <p:nvSpPr>
          <p:cNvPr id="14" name="pole tekstowe 13">
            <a:extLst>
              <a:ext uri="{FF2B5EF4-FFF2-40B4-BE49-F238E27FC236}">
                <a16:creationId xmlns:a16="http://schemas.microsoft.com/office/drawing/2014/main" id="{19A56532-9941-8ED2-B684-F1630A34A8E4}"/>
              </a:ext>
            </a:extLst>
          </p:cNvPr>
          <p:cNvSpPr txBox="1"/>
          <p:nvPr/>
        </p:nvSpPr>
        <p:spPr>
          <a:xfrm>
            <a:off x="6397827" y="5625802"/>
            <a:ext cx="4080387" cy="276999"/>
          </a:xfrm>
          <a:prstGeom prst="rect">
            <a:avLst/>
          </a:prstGeom>
          <a:noFill/>
        </p:spPr>
        <p:txBody>
          <a:bodyPr wrap="square" rtlCol="0">
            <a:spAutoFit/>
          </a:bodyPr>
          <a:lstStyle/>
          <a:p>
            <a:r>
              <a:rPr lang="pl-PL" sz="1200" dirty="0"/>
              <a:t>Źródło: PBL model </a:t>
            </a:r>
            <a:r>
              <a:rPr lang="pl-PL" sz="1200" dirty="0" err="1"/>
              <a:t>at</a:t>
            </a:r>
            <a:r>
              <a:rPr lang="pl-PL" sz="1200" dirty="0"/>
              <a:t> </a:t>
            </a:r>
            <a:r>
              <a:rPr lang="pl-PL" sz="1200" dirty="0" err="1"/>
              <a:t>Aalborg</a:t>
            </a:r>
            <a:r>
              <a:rPr lang="pl-PL" sz="1200" dirty="0"/>
              <a:t> University</a:t>
            </a:r>
          </a:p>
        </p:txBody>
      </p:sp>
      <p:pic>
        <p:nvPicPr>
          <p:cNvPr id="15" name="Obraz 14" descr="Obraz zawierający tekst, Czcionka, symbol, logo&#10;&#10;Opis wygenerowany automatycznie">
            <a:extLst>
              <a:ext uri="{FF2B5EF4-FFF2-40B4-BE49-F238E27FC236}">
                <a16:creationId xmlns:a16="http://schemas.microsoft.com/office/drawing/2014/main" id="{EC3BCDEF-54B9-16B3-E5BA-CCCC898E52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1539" y="94848"/>
            <a:ext cx="2834838" cy="594735"/>
          </a:xfrm>
          <a:prstGeom prst="rect">
            <a:avLst/>
          </a:prstGeom>
        </p:spPr>
      </p:pic>
    </p:spTree>
    <p:extLst>
      <p:ext uri="{BB962C8B-B14F-4D97-AF65-F5344CB8AC3E}">
        <p14:creationId xmlns:p14="http://schemas.microsoft.com/office/powerpoint/2010/main" val="33912263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tekst, meble, stół&#10;&#10;Opis wygenerowany automatycznie">
            <a:extLst>
              <a:ext uri="{FF2B5EF4-FFF2-40B4-BE49-F238E27FC236}">
                <a16:creationId xmlns:a16="http://schemas.microsoft.com/office/drawing/2014/main" id="{A6C4FD33-2592-F25C-0C28-4E19996920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890" t="15417" r="32266" b="10555"/>
          <a:stretch/>
        </p:blipFill>
        <p:spPr>
          <a:xfrm>
            <a:off x="1919478" y="4146296"/>
            <a:ext cx="1629664" cy="1947557"/>
          </a:xfrm>
          <a:prstGeom prst="rect">
            <a:avLst/>
          </a:prstGeom>
        </p:spPr>
      </p:pic>
      <p:sp>
        <p:nvSpPr>
          <p:cNvPr id="2" name="Tytuł 1">
            <a:extLst>
              <a:ext uri="{FF2B5EF4-FFF2-40B4-BE49-F238E27FC236}">
                <a16:creationId xmlns:a16="http://schemas.microsoft.com/office/drawing/2014/main" id="{2A4645E8-2160-B284-50AE-044F1A956F0B}"/>
              </a:ext>
            </a:extLst>
          </p:cNvPr>
          <p:cNvSpPr>
            <a:spLocks noGrp="1"/>
          </p:cNvSpPr>
          <p:nvPr>
            <p:ph type="title"/>
          </p:nvPr>
        </p:nvSpPr>
        <p:spPr/>
        <p:txBody>
          <a:bodyPr/>
          <a:lstStyle/>
          <a:p>
            <a:pPr algn="ctr"/>
            <a:r>
              <a:rPr lang="en-AU" sz="4400" b="1" dirty="0">
                <a:latin typeface="Arial" panose="020B0604020202020204" pitchFamily="34" charset="0"/>
                <a:cs typeface="Arial" panose="020B0604020202020204" pitchFamily="34" charset="0"/>
              </a:rPr>
              <a:t>Integrated Design</a:t>
            </a:r>
            <a:endParaRPr lang="pl-PL" dirty="0"/>
          </a:p>
        </p:txBody>
      </p:sp>
      <p:sp>
        <p:nvSpPr>
          <p:cNvPr id="3" name="Symbol zastępczy zawartości 2">
            <a:extLst>
              <a:ext uri="{FF2B5EF4-FFF2-40B4-BE49-F238E27FC236}">
                <a16:creationId xmlns:a16="http://schemas.microsoft.com/office/drawing/2014/main" id="{AD3883EA-2FA4-374D-3581-070CB6FE4A31}"/>
              </a:ext>
            </a:extLst>
          </p:cNvPr>
          <p:cNvSpPr>
            <a:spLocks noGrp="1"/>
          </p:cNvSpPr>
          <p:nvPr>
            <p:ph idx="1"/>
          </p:nvPr>
        </p:nvSpPr>
        <p:spPr>
          <a:xfrm>
            <a:off x="838200" y="1587082"/>
            <a:ext cx="10515600" cy="4589881"/>
          </a:xfrm>
        </p:spPr>
        <p:txBody>
          <a:bodyPr/>
          <a:lstStyle/>
          <a:p>
            <a:r>
              <a:rPr lang="pl-PL" dirty="0">
                <a:latin typeface="Arial" panose="020B0604020202020204" pitchFamily="34" charset="0"/>
                <a:cs typeface="Arial" panose="020B0604020202020204" pitchFamily="34" charset="0"/>
              </a:rPr>
              <a:t>Problemy są traktowane jako </a:t>
            </a:r>
            <a:r>
              <a:rPr lang="pl-PL" b="1" dirty="0">
                <a:latin typeface="Arial" panose="020B0604020202020204" pitchFamily="34" charset="0"/>
                <a:cs typeface="Arial" panose="020B0604020202020204" pitchFamily="34" charset="0"/>
              </a:rPr>
              <a:t>wyzwania</a:t>
            </a:r>
            <a:endParaRPr lang="en-AU" b="1" dirty="0">
              <a:latin typeface="Arial" panose="020B0604020202020204" pitchFamily="34" charset="0"/>
              <a:cs typeface="Arial" panose="020B0604020202020204" pitchFamily="34" charset="0"/>
            </a:endParaRPr>
          </a:p>
          <a:p>
            <a:r>
              <a:rPr lang="pl-PL" dirty="0">
                <a:latin typeface="Arial" panose="020B0604020202020204" pitchFamily="34" charset="0"/>
                <a:cs typeface="Arial" panose="020B0604020202020204" pitchFamily="34" charset="0"/>
              </a:rPr>
              <a:t>Poszukiwanie </a:t>
            </a:r>
            <a:r>
              <a:rPr lang="pl-PL" b="1" dirty="0">
                <a:latin typeface="Arial" panose="020B0604020202020204" pitchFamily="34" charset="0"/>
                <a:cs typeface="Arial" panose="020B0604020202020204" pitchFamily="34" charset="0"/>
              </a:rPr>
              <a:t>najlepszego rozwiązania</a:t>
            </a:r>
          </a:p>
          <a:p>
            <a:r>
              <a:rPr lang="pl-PL" b="1" dirty="0">
                <a:latin typeface="Arial" panose="020B0604020202020204" pitchFamily="34" charset="0"/>
                <a:cs typeface="Arial" panose="020B0604020202020204" pitchFamily="34" charset="0"/>
              </a:rPr>
              <a:t>Zrównoważony rozwój</a:t>
            </a:r>
            <a:r>
              <a:rPr lang="pl-PL" dirty="0">
                <a:latin typeface="Arial" panose="020B0604020202020204" pitchFamily="34" charset="0"/>
                <a:cs typeface="Arial" panose="020B0604020202020204" pitchFamily="34" charset="0"/>
              </a:rPr>
              <a:t> i </a:t>
            </a:r>
            <a:r>
              <a:rPr lang="pl-PL" b="1" dirty="0">
                <a:latin typeface="Arial" panose="020B0604020202020204" pitchFamily="34" charset="0"/>
                <a:cs typeface="Arial" panose="020B0604020202020204" pitchFamily="34" charset="0"/>
              </a:rPr>
              <a:t>gospodarka o obiegu zamkniętym </a:t>
            </a:r>
            <a:r>
              <a:rPr lang="pl-PL" dirty="0">
                <a:latin typeface="Arial" panose="020B0604020202020204" pitchFamily="34" charset="0"/>
                <a:cs typeface="Arial" panose="020B0604020202020204" pitchFamily="34" charset="0"/>
              </a:rPr>
              <a:t>są ważnymi aspektami</a:t>
            </a:r>
          </a:p>
          <a:p>
            <a:r>
              <a:rPr lang="pl-PL" b="1" dirty="0">
                <a:latin typeface="Arial" panose="020B0604020202020204" pitchFamily="34" charset="0"/>
                <a:cs typeface="Arial" panose="020B0604020202020204" pitchFamily="34" charset="0"/>
              </a:rPr>
              <a:t>Kreatywność</a:t>
            </a:r>
            <a:r>
              <a:rPr lang="en-AU" dirty="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jest</a:t>
            </a:r>
            <a:r>
              <a:rPr lang="en-AU" dirty="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kluczowa!</a:t>
            </a: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pl-PL" dirty="0"/>
          </a:p>
        </p:txBody>
      </p:sp>
      <p:pic>
        <p:nvPicPr>
          <p:cNvPr id="5" name="Obraz 4" descr="Obraz zawierający tekst, rękawiczki, zastawa stołowa, talerz&#10;&#10;Opis wygenerowany automatycznie">
            <a:extLst>
              <a:ext uri="{FF2B5EF4-FFF2-40B4-BE49-F238E27FC236}">
                <a16:creationId xmlns:a16="http://schemas.microsoft.com/office/drawing/2014/main" id="{8EDB19E4-D44D-4448-F14A-824111499A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4439" y="183986"/>
            <a:ext cx="743773" cy="1037971"/>
          </a:xfrm>
          <a:prstGeom prst="rect">
            <a:avLst/>
          </a:prstGeom>
        </p:spPr>
      </p:pic>
      <p:pic>
        <p:nvPicPr>
          <p:cNvPr id="6" name="Obraz 5">
            <a:extLst>
              <a:ext uri="{FF2B5EF4-FFF2-40B4-BE49-F238E27FC236}">
                <a16:creationId xmlns:a16="http://schemas.microsoft.com/office/drawing/2014/main" id="{11ACBA92-3554-A154-61EA-3B23E2FC081E}"/>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478214" y="5967924"/>
            <a:ext cx="847521" cy="847521"/>
          </a:xfrm>
          <a:prstGeom prst="rect">
            <a:avLst/>
          </a:prstGeom>
        </p:spPr>
      </p:pic>
      <p:pic>
        <p:nvPicPr>
          <p:cNvPr id="7" name="Obraz 6" descr="Obraz zawierający tekst&#10;&#10;Opis wygenerowany automatycznie">
            <a:extLst>
              <a:ext uri="{FF2B5EF4-FFF2-40B4-BE49-F238E27FC236}">
                <a16:creationId xmlns:a16="http://schemas.microsoft.com/office/drawing/2014/main" id="{78B784E4-3E3B-A44B-B673-DE679E737ADD}"/>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6336652" y="6202842"/>
            <a:ext cx="1417723" cy="522113"/>
          </a:xfrm>
          <a:prstGeom prst="rect">
            <a:avLst/>
          </a:prstGeom>
        </p:spPr>
      </p:pic>
      <p:pic>
        <p:nvPicPr>
          <p:cNvPr id="8" name="Obraz 7">
            <a:extLst>
              <a:ext uri="{FF2B5EF4-FFF2-40B4-BE49-F238E27FC236}">
                <a16:creationId xmlns:a16="http://schemas.microsoft.com/office/drawing/2014/main" id="{07C8C319-25B2-E2EA-5245-09B878FFD462}"/>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8523254" y="6040028"/>
            <a:ext cx="1092562" cy="735407"/>
          </a:xfrm>
          <a:prstGeom prst="rect">
            <a:avLst/>
          </a:prstGeom>
        </p:spPr>
      </p:pic>
      <p:pic>
        <p:nvPicPr>
          <p:cNvPr id="9" name="Obraz 8">
            <a:extLst>
              <a:ext uri="{FF2B5EF4-FFF2-40B4-BE49-F238E27FC236}">
                <a16:creationId xmlns:a16="http://schemas.microsoft.com/office/drawing/2014/main" id="{971923F1-813D-C6CB-D5B2-37091B02AC9D}"/>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4239116" y="6176738"/>
            <a:ext cx="1583523" cy="569497"/>
          </a:xfrm>
          <a:prstGeom prst="rect">
            <a:avLst/>
          </a:prstGeom>
        </p:spPr>
      </p:pic>
      <p:pic>
        <p:nvPicPr>
          <p:cNvPr id="10" name="Obraz 9">
            <a:extLst>
              <a:ext uri="{FF2B5EF4-FFF2-40B4-BE49-F238E27FC236}">
                <a16:creationId xmlns:a16="http://schemas.microsoft.com/office/drawing/2014/main" id="{3F70F55B-9438-547E-1419-0D72E09156C6}"/>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751678" y="6068726"/>
            <a:ext cx="1238895" cy="645919"/>
          </a:xfrm>
          <a:prstGeom prst="rect">
            <a:avLst/>
          </a:prstGeom>
        </p:spPr>
      </p:pic>
      <p:pic>
        <p:nvPicPr>
          <p:cNvPr id="11" name="Obraz 10">
            <a:extLst>
              <a:ext uri="{FF2B5EF4-FFF2-40B4-BE49-F238E27FC236}">
                <a16:creationId xmlns:a16="http://schemas.microsoft.com/office/drawing/2014/main" id="{CBBC46D2-2573-EEAB-A109-CA9F9A80C137}"/>
              </a:ext>
            </a:extLst>
          </p:cNvPr>
          <p:cNvPicPr/>
          <p:nvPr/>
        </p:nvPicPr>
        <p:blipFill>
          <a:blip r:embed="rId9" cstate="print">
            <a:alphaModFix amt="35000"/>
            <a:extLst>
              <a:ext uri="{28A0092B-C50C-407E-A947-70E740481C1C}">
                <a14:useLocalDpi xmlns:a14="http://schemas.microsoft.com/office/drawing/2010/main" val="0"/>
              </a:ext>
            </a:extLst>
          </a:blip>
          <a:stretch>
            <a:fillRect/>
          </a:stretch>
        </p:blipFill>
        <p:spPr>
          <a:xfrm>
            <a:off x="2142006" y="6128481"/>
            <a:ext cx="1336482" cy="581269"/>
          </a:xfrm>
          <a:prstGeom prst="rect">
            <a:avLst/>
          </a:prstGeom>
        </p:spPr>
      </p:pic>
      <p:pic>
        <p:nvPicPr>
          <p:cNvPr id="2050" name="Picture 2" descr="Sustainable Development Goals | Naciones Unidas">
            <a:extLst>
              <a:ext uri="{FF2B5EF4-FFF2-40B4-BE49-F238E27FC236}">
                <a16:creationId xmlns:a16="http://schemas.microsoft.com/office/drawing/2014/main" id="{536AA962-C738-D0E4-EDB4-1064DA3D4B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2928" y="3518449"/>
            <a:ext cx="3938408" cy="2205508"/>
          </a:xfrm>
          <a:prstGeom prst="rect">
            <a:avLst/>
          </a:prstGeom>
          <a:noFill/>
          <a:extLst>
            <a:ext uri="{909E8E84-426E-40DD-AFC4-6F175D3DCCD1}">
              <a14:hiddenFill xmlns:a14="http://schemas.microsoft.com/office/drawing/2010/main">
                <a:solidFill>
                  <a:srgbClr val="FFFFFF"/>
                </a:solidFill>
              </a14:hiddenFill>
            </a:ext>
          </a:extLst>
        </p:spPr>
      </p:pic>
      <p:sp>
        <p:nvSpPr>
          <p:cNvPr id="13" name="pole tekstowe 12">
            <a:extLst>
              <a:ext uri="{FF2B5EF4-FFF2-40B4-BE49-F238E27FC236}">
                <a16:creationId xmlns:a16="http://schemas.microsoft.com/office/drawing/2014/main" id="{55E8C789-F150-F280-81E7-E2EAAD174351}"/>
              </a:ext>
            </a:extLst>
          </p:cNvPr>
          <p:cNvSpPr txBox="1"/>
          <p:nvPr/>
        </p:nvSpPr>
        <p:spPr>
          <a:xfrm>
            <a:off x="5844525" y="5748300"/>
            <a:ext cx="1829763" cy="276999"/>
          </a:xfrm>
          <a:prstGeom prst="rect">
            <a:avLst/>
          </a:prstGeom>
          <a:noFill/>
        </p:spPr>
        <p:txBody>
          <a:bodyPr wrap="square" rtlCol="0">
            <a:spAutoFit/>
          </a:bodyPr>
          <a:lstStyle/>
          <a:p>
            <a:r>
              <a:rPr lang="pl-PL" sz="1200" dirty="0"/>
              <a:t>Źródło: United Nations</a:t>
            </a:r>
          </a:p>
        </p:txBody>
      </p:sp>
      <p:pic>
        <p:nvPicPr>
          <p:cNvPr id="2052" name="Picture 4" descr="The Circular Economy">
            <a:extLst>
              <a:ext uri="{FF2B5EF4-FFF2-40B4-BE49-F238E27FC236}">
                <a16:creationId xmlns:a16="http://schemas.microsoft.com/office/drawing/2014/main" id="{C0E0163A-621C-3357-89FA-941A0EA017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37235" y="3505556"/>
            <a:ext cx="2186834" cy="2186834"/>
          </a:xfrm>
          <a:prstGeom prst="rect">
            <a:avLst/>
          </a:prstGeom>
          <a:noFill/>
          <a:extLst>
            <a:ext uri="{909E8E84-426E-40DD-AFC4-6F175D3DCCD1}">
              <a14:hiddenFill xmlns:a14="http://schemas.microsoft.com/office/drawing/2010/main">
                <a:solidFill>
                  <a:srgbClr val="FFFFFF"/>
                </a:solidFill>
              </a14:hiddenFill>
            </a:ext>
          </a:extLst>
        </p:spPr>
      </p:pic>
      <p:pic>
        <p:nvPicPr>
          <p:cNvPr id="14" name="Obraz 13" descr="Obraz zawierający tekst, Czcionka, symbol, logo&#10;&#10;Opis wygenerowany automatycznie">
            <a:extLst>
              <a:ext uri="{FF2B5EF4-FFF2-40B4-BE49-F238E27FC236}">
                <a16:creationId xmlns:a16="http://schemas.microsoft.com/office/drawing/2014/main" id="{370C88DC-9482-285F-CDCB-7E037D91D0F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1539" y="94848"/>
            <a:ext cx="2834838" cy="594735"/>
          </a:xfrm>
          <a:prstGeom prst="rect">
            <a:avLst/>
          </a:prstGeom>
        </p:spPr>
      </p:pic>
    </p:spTree>
    <p:extLst>
      <p:ext uri="{BB962C8B-B14F-4D97-AF65-F5344CB8AC3E}">
        <p14:creationId xmlns:p14="http://schemas.microsoft.com/office/powerpoint/2010/main" val="22619384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78F9A7B5-BE17-A9E0-0042-8C33F655C2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1" t="21805" r="18595" b="25694"/>
          <a:stretch/>
        </p:blipFill>
        <p:spPr>
          <a:xfrm>
            <a:off x="190500" y="114300"/>
            <a:ext cx="6657975" cy="2477082"/>
          </a:xfrm>
          <a:prstGeom prst="rect">
            <a:avLst/>
          </a:prstGeom>
        </p:spPr>
      </p:pic>
      <p:pic>
        <p:nvPicPr>
          <p:cNvPr id="39" name="Obraz 38">
            <a:extLst>
              <a:ext uri="{FF2B5EF4-FFF2-40B4-BE49-F238E27FC236}">
                <a16:creationId xmlns:a16="http://schemas.microsoft.com/office/drawing/2014/main" id="{799DE8FC-361D-F772-E054-07C41065BD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500" t="7639" r="23594" b="2639"/>
          <a:stretch/>
        </p:blipFill>
        <p:spPr>
          <a:xfrm>
            <a:off x="3543300" y="1963861"/>
            <a:ext cx="5105400" cy="4779839"/>
          </a:xfrm>
          <a:prstGeom prst="rect">
            <a:avLst/>
          </a:prstGeom>
        </p:spPr>
      </p:pic>
      <p:pic>
        <p:nvPicPr>
          <p:cNvPr id="44" name="Obraz 43">
            <a:extLst>
              <a:ext uri="{FF2B5EF4-FFF2-40B4-BE49-F238E27FC236}">
                <a16:creationId xmlns:a16="http://schemas.microsoft.com/office/drawing/2014/main" id="{B3A0DAFD-3112-8CDE-D6B3-FF6E9E6DA0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626" r="57449"/>
          <a:stretch/>
        </p:blipFill>
        <p:spPr>
          <a:xfrm>
            <a:off x="9069355" y="3752165"/>
            <a:ext cx="2817845" cy="2807709"/>
          </a:xfrm>
          <a:prstGeom prst="rect">
            <a:avLst/>
          </a:prstGeom>
        </p:spPr>
      </p:pic>
      <p:sp>
        <p:nvSpPr>
          <p:cNvPr id="2" name="Prostokąt 1">
            <a:extLst>
              <a:ext uri="{FF2B5EF4-FFF2-40B4-BE49-F238E27FC236}">
                <a16:creationId xmlns:a16="http://schemas.microsoft.com/office/drawing/2014/main" id="{1E6542C3-1F46-6C0D-53BE-8A3EFBE98942}"/>
              </a:ext>
            </a:extLst>
          </p:cNvPr>
          <p:cNvSpPr/>
          <p:nvPr/>
        </p:nvSpPr>
        <p:spPr>
          <a:xfrm>
            <a:off x="10100609" y="4371189"/>
            <a:ext cx="755336" cy="1569660"/>
          </a:xfrm>
          <a:prstGeom prst="rect">
            <a:avLst/>
          </a:prstGeom>
          <a:noFill/>
        </p:spPr>
        <p:txBody>
          <a:bodyPr wrap="none" lIns="91440" tIns="45720" rIns="91440" bIns="45720">
            <a:spAutoFit/>
          </a:bodyPr>
          <a:lstStyle/>
          <a:p>
            <a:pPr algn="ctr"/>
            <a:r>
              <a:rPr lang="pl-PL" sz="9600" b="1" cap="none" spc="0" dirty="0">
                <a:ln w="22225">
                  <a:solidFill>
                    <a:schemeClr val="accent2"/>
                  </a:solidFill>
                  <a:prstDash val="solid"/>
                </a:ln>
                <a:solidFill>
                  <a:schemeClr val="accent2">
                    <a:lumMod val="40000"/>
                    <a:lumOff val="60000"/>
                  </a:schemeClr>
                </a:solidFill>
                <a:effectLst/>
              </a:rPr>
              <a:t>?</a:t>
            </a:r>
          </a:p>
        </p:txBody>
      </p:sp>
      <p:sp>
        <p:nvSpPr>
          <p:cNvPr id="3" name="pole tekstowe 2">
            <a:extLst>
              <a:ext uri="{FF2B5EF4-FFF2-40B4-BE49-F238E27FC236}">
                <a16:creationId xmlns:a16="http://schemas.microsoft.com/office/drawing/2014/main" id="{48570647-F653-67AE-C28C-3CFD9643DEE5}"/>
              </a:ext>
            </a:extLst>
          </p:cNvPr>
          <p:cNvSpPr txBox="1"/>
          <p:nvPr/>
        </p:nvSpPr>
        <p:spPr>
          <a:xfrm>
            <a:off x="1911804" y="3105834"/>
            <a:ext cx="2219325" cy="646331"/>
          </a:xfrm>
          <a:prstGeom prst="rect">
            <a:avLst/>
          </a:prstGeom>
          <a:noFill/>
        </p:spPr>
        <p:txBody>
          <a:bodyPr wrap="square" rtlCol="0">
            <a:spAutoFit/>
          </a:bodyPr>
          <a:lstStyle/>
          <a:p>
            <a:r>
              <a:rPr lang="pl-PL" sz="3600" b="1" dirty="0"/>
              <a:t>człowiek</a:t>
            </a:r>
            <a:endParaRPr lang="en-AU" b="1" dirty="0"/>
          </a:p>
        </p:txBody>
      </p:sp>
      <p:sp>
        <p:nvSpPr>
          <p:cNvPr id="4" name="pole tekstowe 3">
            <a:extLst>
              <a:ext uri="{FF2B5EF4-FFF2-40B4-BE49-F238E27FC236}">
                <a16:creationId xmlns:a16="http://schemas.microsoft.com/office/drawing/2014/main" id="{49751400-B497-B18D-74D5-2914F51CD3F6}"/>
              </a:ext>
            </a:extLst>
          </p:cNvPr>
          <p:cNvSpPr txBox="1"/>
          <p:nvPr/>
        </p:nvSpPr>
        <p:spPr>
          <a:xfrm>
            <a:off x="3342205" y="5926789"/>
            <a:ext cx="2219325" cy="646331"/>
          </a:xfrm>
          <a:prstGeom prst="rect">
            <a:avLst/>
          </a:prstGeom>
          <a:noFill/>
        </p:spPr>
        <p:txBody>
          <a:bodyPr wrap="square" rtlCol="0">
            <a:spAutoFit/>
          </a:bodyPr>
          <a:lstStyle/>
          <a:p>
            <a:r>
              <a:rPr lang="pl-PL" sz="3600" b="1" dirty="0"/>
              <a:t>biznes</a:t>
            </a:r>
            <a:endParaRPr lang="en-AU" b="1" dirty="0"/>
          </a:p>
        </p:txBody>
      </p:sp>
      <p:sp>
        <p:nvSpPr>
          <p:cNvPr id="5" name="pole tekstowe 4">
            <a:extLst>
              <a:ext uri="{FF2B5EF4-FFF2-40B4-BE49-F238E27FC236}">
                <a16:creationId xmlns:a16="http://schemas.microsoft.com/office/drawing/2014/main" id="{F4470AA6-0971-0C49-D624-EC78865B70F8}"/>
              </a:ext>
            </a:extLst>
          </p:cNvPr>
          <p:cNvSpPr txBox="1"/>
          <p:nvPr/>
        </p:nvSpPr>
        <p:spPr>
          <a:xfrm>
            <a:off x="8648700" y="2459503"/>
            <a:ext cx="2689647" cy="646331"/>
          </a:xfrm>
          <a:prstGeom prst="rect">
            <a:avLst/>
          </a:prstGeom>
          <a:noFill/>
        </p:spPr>
        <p:txBody>
          <a:bodyPr wrap="square" rtlCol="0">
            <a:spAutoFit/>
          </a:bodyPr>
          <a:lstStyle/>
          <a:p>
            <a:r>
              <a:rPr lang="en-AU" sz="3600" b="1" dirty="0" err="1"/>
              <a:t>technolog</a:t>
            </a:r>
            <a:r>
              <a:rPr lang="pl-PL" sz="3600" b="1" dirty="0" err="1"/>
              <a:t>ia</a:t>
            </a:r>
            <a:endParaRPr lang="en-AU" b="1" dirty="0"/>
          </a:p>
        </p:txBody>
      </p:sp>
    </p:spTree>
    <p:extLst>
      <p:ext uri="{BB962C8B-B14F-4D97-AF65-F5344CB8AC3E}">
        <p14:creationId xmlns:p14="http://schemas.microsoft.com/office/powerpoint/2010/main" val="10428338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78F9A7B5-BE17-A9E0-0042-8C33F655C2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1" t="21805" r="18595" b="25694"/>
          <a:stretch/>
        </p:blipFill>
        <p:spPr>
          <a:xfrm>
            <a:off x="190500" y="114300"/>
            <a:ext cx="6657975" cy="2477082"/>
          </a:xfrm>
          <a:prstGeom prst="rect">
            <a:avLst/>
          </a:prstGeom>
        </p:spPr>
      </p:pic>
      <p:grpSp>
        <p:nvGrpSpPr>
          <p:cNvPr id="45" name="Grupa 44">
            <a:extLst>
              <a:ext uri="{FF2B5EF4-FFF2-40B4-BE49-F238E27FC236}">
                <a16:creationId xmlns:a16="http://schemas.microsoft.com/office/drawing/2014/main" id="{616CF280-64D1-1BE3-B728-C8A96E1F731D}"/>
              </a:ext>
            </a:extLst>
          </p:cNvPr>
          <p:cNvGrpSpPr/>
          <p:nvPr/>
        </p:nvGrpSpPr>
        <p:grpSpPr>
          <a:xfrm>
            <a:off x="978513" y="2591382"/>
            <a:ext cx="3226110" cy="3222142"/>
            <a:chOff x="578747" y="2528915"/>
            <a:chExt cx="3226110" cy="3222142"/>
          </a:xfrm>
        </p:grpSpPr>
        <p:sp>
          <p:nvSpPr>
            <p:cNvPr id="37" name="Owal 36">
              <a:extLst>
                <a:ext uri="{FF2B5EF4-FFF2-40B4-BE49-F238E27FC236}">
                  <a16:creationId xmlns:a16="http://schemas.microsoft.com/office/drawing/2014/main" id="{CC8508B2-A894-00D1-8549-40A1DA9D6F2B}"/>
                </a:ext>
              </a:extLst>
            </p:cNvPr>
            <p:cNvSpPr/>
            <p:nvPr/>
          </p:nvSpPr>
          <p:spPr>
            <a:xfrm>
              <a:off x="578747" y="2528915"/>
              <a:ext cx="3226110" cy="3222142"/>
            </a:xfrm>
            <a:prstGeom prst="ellipse">
              <a:avLst/>
            </a:prstGeom>
            <a:noFill/>
            <a:ln w="28575">
              <a:solidFill>
                <a:srgbClr val="FF8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descr="Obraz zawierający tekst&#10;&#10;Opis wygenerowany automatycznie">
              <a:extLst>
                <a:ext uri="{FF2B5EF4-FFF2-40B4-BE49-F238E27FC236}">
                  <a16:creationId xmlns:a16="http://schemas.microsoft.com/office/drawing/2014/main" id="{0FE59908-80B6-FDDA-4AE6-819284160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310" y="3755400"/>
              <a:ext cx="1729412" cy="1729412"/>
            </a:xfrm>
            <a:prstGeom prst="ellipse">
              <a:avLst/>
            </a:prstGeom>
            <a:ln>
              <a:noFill/>
            </a:ln>
            <a:effectLst>
              <a:softEdge rad="112500"/>
            </a:effectLst>
          </p:spPr>
        </p:pic>
        <p:pic>
          <p:nvPicPr>
            <p:cNvPr id="25" name="Obraz 24">
              <a:extLst>
                <a:ext uri="{FF2B5EF4-FFF2-40B4-BE49-F238E27FC236}">
                  <a16:creationId xmlns:a16="http://schemas.microsoft.com/office/drawing/2014/main" id="{A819F3A1-9935-C63E-EE56-F488BBF687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863" t="8006" r="9245" b="24624"/>
            <a:stretch/>
          </p:blipFill>
          <p:spPr>
            <a:xfrm>
              <a:off x="2191802" y="3129663"/>
              <a:ext cx="1424699" cy="1186534"/>
            </a:xfrm>
            <a:prstGeom prst="rect">
              <a:avLst/>
            </a:prstGeom>
          </p:spPr>
        </p:pic>
        <p:pic>
          <p:nvPicPr>
            <p:cNvPr id="29" name="Obraz 28" descr="Obraz zawierający tekst, grafika wektorowa&#10;&#10;Opis wygenerowany automatycznie">
              <a:extLst>
                <a:ext uri="{FF2B5EF4-FFF2-40B4-BE49-F238E27FC236}">
                  <a16:creationId xmlns:a16="http://schemas.microsoft.com/office/drawing/2014/main" id="{7846B46A-4753-308D-CCFA-B103F48168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8516"/>
            <a:stretch/>
          </p:blipFill>
          <p:spPr>
            <a:xfrm>
              <a:off x="687413" y="2974105"/>
              <a:ext cx="1669061" cy="1360010"/>
            </a:xfrm>
            <a:prstGeom prst="rect">
              <a:avLst/>
            </a:prstGeom>
          </p:spPr>
        </p:pic>
      </p:grpSp>
      <p:grpSp>
        <p:nvGrpSpPr>
          <p:cNvPr id="46" name="Grupa 45">
            <a:extLst>
              <a:ext uri="{FF2B5EF4-FFF2-40B4-BE49-F238E27FC236}">
                <a16:creationId xmlns:a16="http://schemas.microsoft.com/office/drawing/2014/main" id="{EECF9F51-2EA0-749D-899A-D5CBBCD71FC6}"/>
              </a:ext>
            </a:extLst>
          </p:cNvPr>
          <p:cNvGrpSpPr/>
          <p:nvPr/>
        </p:nvGrpSpPr>
        <p:grpSpPr>
          <a:xfrm>
            <a:off x="4652596" y="3408399"/>
            <a:ext cx="3226110" cy="3222142"/>
            <a:chOff x="3882362" y="2705126"/>
            <a:chExt cx="3226110" cy="3222142"/>
          </a:xfrm>
        </p:grpSpPr>
        <p:pic>
          <p:nvPicPr>
            <p:cNvPr id="30" name="Obraz 29">
              <a:extLst>
                <a:ext uri="{FF2B5EF4-FFF2-40B4-BE49-F238E27FC236}">
                  <a16:creationId xmlns:a16="http://schemas.microsoft.com/office/drawing/2014/main" id="{F6C4FF47-5258-469B-4CFD-25DFD70FB8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4946" y="4253092"/>
              <a:ext cx="1231720" cy="1231720"/>
            </a:xfrm>
            <a:prstGeom prst="rect">
              <a:avLst/>
            </a:prstGeom>
          </p:spPr>
        </p:pic>
        <p:pic>
          <p:nvPicPr>
            <p:cNvPr id="34" name="Obraz 33">
              <a:extLst>
                <a:ext uri="{FF2B5EF4-FFF2-40B4-BE49-F238E27FC236}">
                  <a16:creationId xmlns:a16="http://schemas.microsoft.com/office/drawing/2014/main" id="{8B180B10-6AEA-106B-F09E-A443B0C43494}"/>
                </a:ext>
              </a:extLst>
            </p:cNvPr>
            <p:cNvPicPr>
              <a:picLocks noChangeAspect="1"/>
            </p:cNvPicPr>
            <p:nvPr/>
          </p:nvPicPr>
          <p:blipFill rotWithShape="1">
            <a:blip r:embed="rId8">
              <a:extLst>
                <a:ext uri="{28A0092B-C50C-407E-A947-70E740481C1C}">
                  <a14:useLocalDpi xmlns:a14="http://schemas.microsoft.com/office/drawing/2010/main" val="0"/>
                </a:ext>
              </a:extLst>
            </a:blip>
            <a:srcRect t="31962"/>
            <a:stretch/>
          </p:blipFill>
          <p:spPr>
            <a:xfrm>
              <a:off x="5433681" y="3201675"/>
              <a:ext cx="1329943" cy="904869"/>
            </a:xfrm>
            <a:prstGeom prst="rect">
              <a:avLst/>
            </a:prstGeom>
          </p:spPr>
        </p:pic>
        <p:pic>
          <p:nvPicPr>
            <p:cNvPr id="33" name="Obraz 32">
              <a:extLst>
                <a:ext uri="{FF2B5EF4-FFF2-40B4-BE49-F238E27FC236}">
                  <a16:creationId xmlns:a16="http://schemas.microsoft.com/office/drawing/2014/main" id="{E8966C4B-C150-56D5-9036-2F8AE024F6C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8516"/>
            <a:stretch/>
          </p:blipFill>
          <p:spPr>
            <a:xfrm>
              <a:off x="4133198" y="3151075"/>
              <a:ext cx="1403607" cy="1143709"/>
            </a:xfrm>
            <a:prstGeom prst="rect">
              <a:avLst/>
            </a:prstGeom>
          </p:spPr>
        </p:pic>
        <p:pic>
          <p:nvPicPr>
            <p:cNvPr id="39" name="Obraz 38">
              <a:extLst>
                <a:ext uri="{FF2B5EF4-FFF2-40B4-BE49-F238E27FC236}">
                  <a16:creationId xmlns:a16="http://schemas.microsoft.com/office/drawing/2014/main" id="{E285E30D-5A4E-C6E9-F449-F258786E06E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8516"/>
            <a:stretch/>
          </p:blipFill>
          <p:spPr>
            <a:xfrm>
              <a:off x="5105340" y="4010671"/>
              <a:ext cx="1822929" cy="1485388"/>
            </a:xfrm>
            <a:prstGeom prst="rect">
              <a:avLst/>
            </a:prstGeom>
          </p:spPr>
        </p:pic>
        <p:sp>
          <p:nvSpPr>
            <p:cNvPr id="40" name="Owal 39">
              <a:extLst>
                <a:ext uri="{FF2B5EF4-FFF2-40B4-BE49-F238E27FC236}">
                  <a16:creationId xmlns:a16="http://schemas.microsoft.com/office/drawing/2014/main" id="{9BD59E66-D72C-732B-052C-D7341DAF3D3A}"/>
                </a:ext>
              </a:extLst>
            </p:cNvPr>
            <p:cNvSpPr/>
            <p:nvPr/>
          </p:nvSpPr>
          <p:spPr>
            <a:xfrm>
              <a:off x="3882362" y="2705126"/>
              <a:ext cx="3226110" cy="3222142"/>
            </a:xfrm>
            <a:prstGeom prst="ellipse">
              <a:avLst/>
            </a:prstGeom>
            <a:noFill/>
            <a:ln w="28575">
              <a:solidFill>
                <a:srgbClr val="FFD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47" name="Grupa 46">
            <a:extLst>
              <a:ext uri="{FF2B5EF4-FFF2-40B4-BE49-F238E27FC236}">
                <a16:creationId xmlns:a16="http://schemas.microsoft.com/office/drawing/2014/main" id="{0D32D5CB-B5E1-E8FF-C199-053552681CBB}"/>
              </a:ext>
            </a:extLst>
          </p:cNvPr>
          <p:cNvGrpSpPr/>
          <p:nvPr/>
        </p:nvGrpSpPr>
        <p:grpSpPr>
          <a:xfrm>
            <a:off x="7016898" y="310998"/>
            <a:ext cx="3226110" cy="3222142"/>
            <a:chOff x="7251713" y="493835"/>
            <a:chExt cx="3226110" cy="3222142"/>
          </a:xfrm>
        </p:grpSpPr>
        <p:pic>
          <p:nvPicPr>
            <p:cNvPr id="18" name="Obraz 17" descr="Obraz zawierający tekst, zegar&#10;&#10;Opis wygenerowany automatycznie">
              <a:extLst>
                <a:ext uri="{FF2B5EF4-FFF2-40B4-BE49-F238E27FC236}">
                  <a16:creationId xmlns:a16="http://schemas.microsoft.com/office/drawing/2014/main" id="{63CEC6FC-BECA-7E75-364B-034741D3FB0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05809" y="1838390"/>
              <a:ext cx="801632" cy="801632"/>
            </a:xfrm>
            <a:prstGeom prst="rect">
              <a:avLst/>
            </a:prstGeom>
          </p:spPr>
        </p:pic>
        <p:pic>
          <p:nvPicPr>
            <p:cNvPr id="20" name="Obraz 19">
              <a:extLst>
                <a:ext uri="{FF2B5EF4-FFF2-40B4-BE49-F238E27FC236}">
                  <a16:creationId xmlns:a16="http://schemas.microsoft.com/office/drawing/2014/main" id="{C7174B31-4FAB-F8E5-9899-A1E7BB40D3F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625" y="718311"/>
              <a:ext cx="969282" cy="969282"/>
            </a:xfrm>
            <a:prstGeom prst="rect">
              <a:avLst/>
            </a:prstGeom>
          </p:spPr>
        </p:pic>
        <p:pic>
          <p:nvPicPr>
            <p:cNvPr id="22" name="Obraz 21">
              <a:extLst>
                <a:ext uri="{FF2B5EF4-FFF2-40B4-BE49-F238E27FC236}">
                  <a16:creationId xmlns:a16="http://schemas.microsoft.com/office/drawing/2014/main" id="{75FE1397-3F78-1D08-3830-9ABFDED7BB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63791" y="2195182"/>
              <a:ext cx="969282" cy="969282"/>
            </a:xfrm>
            <a:prstGeom prst="rect">
              <a:avLst/>
            </a:prstGeom>
          </p:spPr>
        </p:pic>
        <p:pic>
          <p:nvPicPr>
            <p:cNvPr id="24" name="Obraz 23">
              <a:extLst>
                <a:ext uri="{FF2B5EF4-FFF2-40B4-BE49-F238E27FC236}">
                  <a16:creationId xmlns:a16="http://schemas.microsoft.com/office/drawing/2014/main" id="{4673FAFE-8816-1A79-5E69-B846E8EEF31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61642" y="855963"/>
              <a:ext cx="969283" cy="969283"/>
            </a:xfrm>
            <a:prstGeom prst="rect">
              <a:avLst/>
            </a:prstGeom>
          </p:spPr>
        </p:pic>
        <p:pic>
          <p:nvPicPr>
            <p:cNvPr id="26" name="Obraz 25">
              <a:extLst>
                <a:ext uri="{FF2B5EF4-FFF2-40B4-BE49-F238E27FC236}">
                  <a16:creationId xmlns:a16="http://schemas.microsoft.com/office/drawing/2014/main" id="{40015010-4755-1342-EA05-FB69301BDBC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84957" y="1591982"/>
              <a:ext cx="969281" cy="969281"/>
            </a:xfrm>
            <a:prstGeom prst="rect">
              <a:avLst/>
            </a:prstGeom>
          </p:spPr>
        </p:pic>
        <p:pic>
          <p:nvPicPr>
            <p:cNvPr id="28" name="Obraz 27">
              <a:extLst>
                <a:ext uri="{FF2B5EF4-FFF2-40B4-BE49-F238E27FC236}">
                  <a16:creationId xmlns:a16="http://schemas.microsoft.com/office/drawing/2014/main" id="{1AD73D9F-A35B-7D61-9A2A-14D14771192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46199" y="2659295"/>
              <a:ext cx="872842" cy="872842"/>
            </a:xfrm>
            <a:prstGeom prst="rect">
              <a:avLst/>
            </a:prstGeom>
          </p:spPr>
        </p:pic>
        <p:sp>
          <p:nvSpPr>
            <p:cNvPr id="42" name="Owal 41">
              <a:extLst>
                <a:ext uri="{FF2B5EF4-FFF2-40B4-BE49-F238E27FC236}">
                  <a16:creationId xmlns:a16="http://schemas.microsoft.com/office/drawing/2014/main" id="{640F0834-526B-EAD2-3007-2701483A78AD}"/>
                </a:ext>
              </a:extLst>
            </p:cNvPr>
            <p:cNvSpPr/>
            <p:nvPr/>
          </p:nvSpPr>
          <p:spPr>
            <a:xfrm>
              <a:off x="7251713" y="493835"/>
              <a:ext cx="3226110" cy="3222142"/>
            </a:xfrm>
            <a:prstGeom prst="ellipse">
              <a:avLst/>
            </a:prstGeom>
            <a:noFill/>
            <a:ln w="28575">
              <a:solidFill>
                <a:srgbClr val="2B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1" name="Grupa 50">
            <a:extLst>
              <a:ext uri="{FF2B5EF4-FFF2-40B4-BE49-F238E27FC236}">
                <a16:creationId xmlns:a16="http://schemas.microsoft.com/office/drawing/2014/main" id="{828584F4-EC13-95E3-109A-3860EFA943D8}"/>
              </a:ext>
            </a:extLst>
          </p:cNvPr>
          <p:cNvGrpSpPr/>
          <p:nvPr/>
        </p:nvGrpSpPr>
        <p:grpSpPr>
          <a:xfrm>
            <a:off x="8708897" y="3492020"/>
            <a:ext cx="3226110" cy="3305854"/>
            <a:chOff x="8676041" y="3552146"/>
            <a:chExt cx="3226110" cy="3305854"/>
          </a:xfrm>
        </p:grpSpPr>
        <p:sp>
          <p:nvSpPr>
            <p:cNvPr id="44" name="Owal 43">
              <a:extLst>
                <a:ext uri="{FF2B5EF4-FFF2-40B4-BE49-F238E27FC236}">
                  <a16:creationId xmlns:a16="http://schemas.microsoft.com/office/drawing/2014/main" id="{F607B6B2-B069-31DB-BCCF-E417CF57C759}"/>
                </a:ext>
              </a:extLst>
            </p:cNvPr>
            <p:cNvSpPr/>
            <p:nvPr/>
          </p:nvSpPr>
          <p:spPr>
            <a:xfrm>
              <a:off x="8676041" y="3552146"/>
              <a:ext cx="3226110" cy="3222142"/>
            </a:xfrm>
            <a:prstGeom prst="ellipse">
              <a:avLst/>
            </a:prstGeom>
            <a:noFill/>
            <a:ln w="28575">
              <a:solidFill>
                <a:srgbClr val="7DD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9" name="Obraz 48">
              <a:extLst>
                <a:ext uri="{FF2B5EF4-FFF2-40B4-BE49-F238E27FC236}">
                  <a16:creationId xmlns:a16="http://schemas.microsoft.com/office/drawing/2014/main" id="{822365F8-24FB-C9DA-8E38-DBE22855094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886313" y="5220663"/>
              <a:ext cx="1637337" cy="1637337"/>
            </a:xfrm>
            <a:prstGeom prst="rect">
              <a:avLst/>
            </a:prstGeom>
          </p:spPr>
        </p:pic>
        <p:pic>
          <p:nvPicPr>
            <p:cNvPr id="50" name="Obraz 49">
              <a:extLst>
                <a:ext uri="{FF2B5EF4-FFF2-40B4-BE49-F238E27FC236}">
                  <a16:creationId xmlns:a16="http://schemas.microsoft.com/office/drawing/2014/main" id="{39D8A7DC-CE82-E1EC-43A9-07AD7875EF5A}"/>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1402" t="25326" r="62223" b="28055"/>
            <a:stretch/>
          </p:blipFill>
          <p:spPr>
            <a:xfrm>
              <a:off x="8976888" y="4295763"/>
              <a:ext cx="1587565" cy="1578439"/>
            </a:xfrm>
            <a:prstGeom prst="rect">
              <a:avLst/>
            </a:prstGeom>
          </p:spPr>
        </p:pic>
        <p:pic>
          <p:nvPicPr>
            <p:cNvPr id="48" name="Obraz 47">
              <a:extLst>
                <a:ext uri="{FF2B5EF4-FFF2-40B4-BE49-F238E27FC236}">
                  <a16:creationId xmlns:a16="http://schemas.microsoft.com/office/drawing/2014/main" id="{883351D1-B3A9-72B5-48C4-C44710D1C1C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247545" y="3876164"/>
              <a:ext cx="1197243" cy="1197243"/>
            </a:xfrm>
            <a:prstGeom prst="ellipse">
              <a:avLst/>
            </a:prstGeom>
            <a:ln>
              <a:noFill/>
            </a:ln>
            <a:effectLst>
              <a:softEdge rad="112500"/>
            </a:effectLst>
          </p:spPr>
        </p:pic>
      </p:grpSp>
      <p:sp>
        <p:nvSpPr>
          <p:cNvPr id="55" name="pole tekstowe 54">
            <a:extLst>
              <a:ext uri="{FF2B5EF4-FFF2-40B4-BE49-F238E27FC236}">
                <a16:creationId xmlns:a16="http://schemas.microsoft.com/office/drawing/2014/main" id="{775F566A-0BAE-D8D8-177E-D6B6D297C282}"/>
              </a:ext>
            </a:extLst>
          </p:cNvPr>
          <p:cNvSpPr txBox="1"/>
          <p:nvPr/>
        </p:nvSpPr>
        <p:spPr>
          <a:xfrm>
            <a:off x="9890784" y="2782669"/>
            <a:ext cx="2272831" cy="646331"/>
          </a:xfrm>
          <a:prstGeom prst="rect">
            <a:avLst/>
          </a:prstGeom>
          <a:noFill/>
        </p:spPr>
        <p:txBody>
          <a:bodyPr wrap="square" rtlCol="0">
            <a:spAutoFit/>
          </a:bodyPr>
          <a:lstStyle/>
          <a:p>
            <a:r>
              <a:rPr lang="pl-PL" sz="3600" b="1" dirty="0"/>
              <a:t>aspekty </a:t>
            </a:r>
            <a:r>
              <a:rPr lang="en-AU" sz="3600" b="1" dirty="0"/>
              <a:t>SD</a:t>
            </a:r>
            <a:endParaRPr lang="en-AU" b="1" dirty="0"/>
          </a:p>
        </p:txBody>
      </p:sp>
      <p:sp>
        <p:nvSpPr>
          <p:cNvPr id="2" name="pole tekstowe 1">
            <a:extLst>
              <a:ext uri="{FF2B5EF4-FFF2-40B4-BE49-F238E27FC236}">
                <a16:creationId xmlns:a16="http://schemas.microsoft.com/office/drawing/2014/main" id="{B5B18037-10C3-B10A-44A7-ED742C54C8CE}"/>
              </a:ext>
            </a:extLst>
          </p:cNvPr>
          <p:cNvSpPr txBox="1"/>
          <p:nvPr/>
        </p:nvSpPr>
        <p:spPr>
          <a:xfrm>
            <a:off x="292689" y="5785342"/>
            <a:ext cx="2219325" cy="646331"/>
          </a:xfrm>
          <a:prstGeom prst="rect">
            <a:avLst/>
          </a:prstGeom>
          <a:noFill/>
        </p:spPr>
        <p:txBody>
          <a:bodyPr wrap="square" rtlCol="0">
            <a:spAutoFit/>
          </a:bodyPr>
          <a:lstStyle/>
          <a:p>
            <a:r>
              <a:rPr lang="pl-PL" sz="3600" b="1" dirty="0"/>
              <a:t>człowiek</a:t>
            </a:r>
            <a:endParaRPr lang="en-AU" b="1" dirty="0"/>
          </a:p>
        </p:txBody>
      </p:sp>
      <p:sp>
        <p:nvSpPr>
          <p:cNvPr id="3" name="pole tekstowe 2">
            <a:extLst>
              <a:ext uri="{FF2B5EF4-FFF2-40B4-BE49-F238E27FC236}">
                <a16:creationId xmlns:a16="http://schemas.microsoft.com/office/drawing/2014/main" id="{997E9C04-25D0-F913-7D17-7A4AC784FB2D}"/>
              </a:ext>
            </a:extLst>
          </p:cNvPr>
          <p:cNvSpPr txBox="1"/>
          <p:nvPr/>
        </p:nvSpPr>
        <p:spPr>
          <a:xfrm>
            <a:off x="4416886" y="2754429"/>
            <a:ext cx="2219325" cy="646331"/>
          </a:xfrm>
          <a:prstGeom prst="rect">
            <a:avLst/>
          </a:prstGeom>
          <a:noFill/>
        </p:spPr>
        <p:txBody>
          <a:bodyPr wrap="square" rtlCol="0">
            <a:spAutoFit/>
          </a:bodyPr>
          <a:lstStyle/>
          <a:p>
            <a:r>
              <a:rPr lang="pl-PL" sz="3600" b="1" dirty="0"/>
              <a:t>biznes</a:t>
            </a:r>
            <a:endParaRPr lang="en-AU" b="1" dirty="0"/>
          </a:p>
        </p:txBody>
      </p:sp>
      <p:sp>
        <p:nvSpPr>
          <p:cNvPr id="4" name="pole tekstowe 3">
            <a:extLst>
              <a:ext uri="{FF2B5EF4-FFF2-40B4-BE49-F238E27FC236}">
                <a16:creationId xmlns:a16="http://schemas.microsoft.com/office/drawing/2014/main" id="{DB1B5BA8-3980-722E-3E6C-6991D9FB2EFE}"/>
              </a:ext>
            </a:extLst>
          </p:cNvPr>
          <p:cNvSpPr txBox="1"/>
          <p:nvPr/>
        </p:nvSpPr>
        <p:spPr>
          <a:xfrm>
            <a:off x="9682375" y="71453"/>
            <a:ext cx="2689647" cy="646331"/>
          </a:xfrm>
          <a:prstGeom prst="rect">
            <a:avLst/>
          </a:prstGeom>
          <a:noFill/>
        </p:spPr>
        <p:txBody>
          <a:bodyPr wrap="square" rtlCol="0">
            <a:spAutoFit/>
          </a:bodyPr>
          <a:lstStyle/>
          <a:p>
            <a:r>
              <a:rPr lang="en-AU" sz="3600" b="1" dirty="0" err="1"/>
              <a:t>technolog</a:t>
            </a:r>
            <a:r>
              <a:rPr lang="pl-PL" sz="3600" b="1" dirty="0" err="1"/>
              <a:t>ia</a:t>
            </a:r>
            <a:endParaRPr lang="en-AU" b="1" dirty="0"/>
          </a:p>
        </p:txBody>
      </p:sp>
    </p:spTree>
    <p:extLst>
      <p:ext uri="{BB962C8B-B14F-4D97-AF65-F5344CB8AC3E}">
        <p14:creationId xmlns:p14="http://schemas.microsoft.com/office/powerpoint/2010/main" val="19080733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46B509-347D-1402-4BEA-9F58543BAC68}"/>
              </a:ext>
            </a:extLst>
          </p:cNvPr>
          <p:cNvSpPr>
            <a:spLocks noGrp="1"/>
          </p:cNvSpPr>
          <p:nvPr>
            <p:ph type="title"/>
          </p:nvPr>
        </p:nvSpPr>
        <p:spPr>
          <a:xfrm>
            <a:off x="838200" y="205326"/>
            <a:ext cx="10515600" cy="1325563"/>
          </a:xfrm>
        </p:spPr>
        <p:txBody>
          <a:bodyPr/>
          <a:lstStyle/>
          <a:p>
            <a:pPr algn="ctr"/>
            <a:r>
              <a:rPr lang="pl-PL" b="1" dirty="0">
                <a:latin typeface="+mn-lt"/>
              </a:rPr>
              <a:t>Etapy </a:t>
            </a:r>
            <a:r>
              <a:rPr lang="en-AU" b="1" dirty="0">
                <a:latin typeface="+mn-lt"/>
              </a:rPr>
              <a:t>Integrated Design</a:t>
            </a:r>
          </a:p>
        </p:txBody>
      </p:sp>
      <p:pic>
        <p:nvPicPr>
          <p:cNvPr id="4" name="Obraz 3" descr="Obraz zawierający tekst, bęben&#10;&#10;Opis wygenerowany automatycznie">
            <a:extLst>
              <a:ext uri="{FF2B5EF4-FFF2-40B4-BE49-F238E27FC236}">
                <a16:creationId xmlns:a16="http://schemas.microsoft.com/office/drawing/2014/main" id="{9BFB6823-BA9D-CFEA-965A-6E3E929DDA80}"/>
              </a:ext>
            </a:extLst>
          </p:cNvPr>
          <p:cNvPicPr>
            <a:picLocks noChangeAspect="1"/>
          </p:cNvPicPr>
          <p:nvPr/>
        </p:nvPicPr>
        <p:blipFill rotWithShape="1">
          <a:blip r:embed="rId2">
            <a:extLst>
              <a:ext uri="{28A0092B-C50C-407E-A947-70E740481C1C}">
                <a14:useLocalDpi xmlns:a14="http://schemas.microsoft.com/office/drawing/2010/main" val="0"/>
              </a:ext>
            </a:extLst>
          </a:blip>
          <a:srcRect t="19071" r="6253" b="6478"/>
          <a:stretch/>
        </p:blipFill>
        <p:spPr>
          <a:xfrm>
            <a:off x="1" y="1411550"/>
            <a:ext cx="12192000" cy="5446450"/>
          </a:xfrm>
          <a:prstGeom prst="rect">
            <a:avLst/>
          </a:prstGeom>
        </p:spPr>
      </p:pic>
      <p:pic>
        <p:nvPicPr>
          <p:cNvPr id="3" name="Picture 7">
            <a:extLst>
              <a:ext uri="{FF2B5EF4-FFF2-40B4-BE49-F238E27FC236}">
                <a16:creationId xmlns:a16="http://schemas.microsoft.com/office/drawing/2014/main" id="{9FFDDC53-72B1-5401-3F0D-488FE4E77D11}"/>
              </a:ext>
            </a:extLst>
          </p:cNvPr>
          <p:cNvPicPr>
            <a:picLocks noChangeAspect="1"/>
          </p:cNvPicPr>
          <p:nvPr/>
        </p:nvPicPr>
        <p:blipFill>
          <a:blip r:embed="rId3"/>
          <a:srcRect/>
          <a:stretch>
            <a:fillRect/>
          </a:stretch>
        </p:blipFill>
        <p:spPr>
          <a:xfrm>
            <a:off x="207134" y="205326"/>
            <a:ext cx="1045313" cy="1460247"/>
          </a:xfrm>
          <a:prstGeom prst="rect">
            <a:avLst/>
          </a:prstGeom>
        </p:spPr>
      </p:pic>
    </p:spTree>
    <p:extLst>
      <p:ext uri="{BB962C8B-B14F-4D97-AF65-F5344CB8AC3E}">
        <p14:creationId xmlns:p14="http://schemas.microsoft.com/office/powerpoint/2010/main" val="24063901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bęben&#10;&#10;Opis wygenerowany automatycznie">
            <a:extLst>
              <a:ext uri="{FF2B5EF4-FFF2-40B4-BE49-F238E27FC236}">
                <a16:creationId xmlns:a16="http://schemas.microsoft.com/office/drawing/2014/main" id="{028C9562-4C3A-20ED-AB40-B6A58C60C7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7">
            <a:extLst>
              <a:ext uri="{FF2B5EF4-FFF2-40B4-BE49-F238E27FC236}">
                <a16:creationId xmlns:a16="http://schemas.microsoft.com/office/drawing/2014/main" id="{C8BF1AFA-EE79-F193-CAA6-C372B2099A0F}"/>
              </a:ext>
            </a:extLst>
          </p:cNvPr>
          <p:cNvPicPr>
            <a:picLocks noChangeAspect="1"/>
          </p:cNvPicPr>
          <p:nvPr/>
        </p:nvPicPr>
        <p:blipFill>
          <a:blip r:embed="rId3"/>
          <a:srcRect/>
          <a:stretch>
            <a:fillRect/>
          </a:stretch>
        </p:blipFill>
        <p:spPr>
          <a:xfrm>
            <a:off x="207134" y="205326"/>
            <a:ext cx="1045313" cy="1460247"/>
          </a:xfrm>
          <a:prstGeom prst="rect">
            <a:avLst/>
          </a:prstGeom>
        </p:spPr>
      </p:pic>
    </p:spTree>
    <p:extLst>
      <p:ext uri="{BB962C8B-B14F-4D97-AF65-F5344CB8AC3E}">
        <p14:creationId xmlns:p14="http://schemas.microsoft.com/office/powerpoint/2010/main" val="17730682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C05669FB-1412-D2F2-9183-C8C56405A0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43477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3B597B1-AFAD-E4A4-F1C2-DD5BEF04BA73}"/>
              </a:ext>
            </a:extLst>
          </p:cNvPr>
          <p:cNvSpPr>
            <a:spLocks noGrp="1"/>
          </p:cNvSpPr>
          <p:nvPr>
            <p:ph type="title"/>
          </p:nvPr>
        </p:nvSpPr>
        <p:spPr/>
        <p:txBody>
          <a:bodyPr/>
          <a:lstStyle/>
          <a:p>
            <a:r>
              <a:rPr lang="pl-PL" sz="5400" b="1" dirty="0">
                <a:solidFill>
                  <a:srgbClr val="B6E2D3"/>
                </a:solidFill>
                <a:effectLst>
                  <a:outerShdw blurRad="38100" dist="38100" dir="2700000" algn="tl">
                    <a:srgbClr val="000000">
                      <a:alpha val="43137"/>
                    </a:srgbClr>
                  </a:outerShdw>
                </a:effectLst>
                <a:latin typeface="+mn-lt"/>
              </a:rPr>
              <a:t>ODKRYJ</a:t>
            </a:r>
            <a:endParaRPr lang="pl-PL" dirty="0">
              <a:latin typeface="+mn-lt"/>
            </a:endParaRPr>
          </a:p>
        </p:txBody>
      </p:sp>
      <p:sp>
        <p:nvSpPr>
          <p:cNvPr id="3" name="Symbol zastępczy zawartości 2">
            <a:extLst>
              <a:ext uri="{FF2B5EF4-FFF2-40B4-BE49-F238E27FC236}">
                <a16:creationId xmlns:a16="http://schemas.microsoft.com/office/drawing/2014/main" id="{03B96280-18DB-7EEA-08C7-97359661BB32}"/>
              </a:ext>
            </a:extLst>
          </p:cNvPr>
          <p:cNvSpPr>
            <a:spLocks noGrp="1"/>
          </p:cNvSpPr>
          <p:nvPr>
            <p:ph idx="1"/>
          </p:nvPr>
        </p:nvSpPr>
        <p:spPr>
          <a:xfrm>
            <a:off x="838200" y="1611020"/>
            <a:ext cx="10515600" cy="549713"/>
          </a:xfrm>
        </p:spPr>
        <p:txBody>
          <a:bodyPr vert="horz" lIns="91440" tIns="45720" rIns="91440" bIns="45720" rtlCol="0" anchor="t">
            <a:normAutofit/>
          </a:bodyPr>
          <a:lstStyle/>
          <a:p>
            <a:pPr marL="0" indent="0">
              <a:buNone/>
            </a:pPr>
            <a:r>
              <a:rPr lang="pl-PL" dirty="0"/>
              <a:t>3. </a:t>
            </a:r>
            <a:r>
              <a:rPr lang="pl-PL" dirty="0">
                <a:ea typeface="+mn-lt"/>
                <a:cs typeface="+mn-lt"/>
              </a:rPr>
              <a:t>Oddziaływanie na środowisko – krótka dyskusja</a:t>
            </a:r>
            <a:endParaRPr lang="pl-PL" dirty="0"/>
          </a:p>
          <a:p>
            <a:pPr>
              <a:buNone/>
            </a:pPr>
            <a:endParaRPr lang="pl-PL" dirty="0"/>
          </a:p>
          <a:p>
            <a:pPr>
              <a:buNone/>
            </a:pPr>
            <a:endParaRPr lang="pl-PL" dirty="0"/>
          </a:p>
          <a:p>
            <a:pPr>
              <a:buNone/>
            </a:pPr>
            <a:endParaRPr lang="pl-PL" dirty="0"/>
          </a:p>
          <a:p>
            <a:pPr marL="0" indent="0">
              <a:buNone/>
            </a:pPr>
            <a:endParaRPr lang="pl-PL" dirty="0"/>
          </a:p>
        </p:txBody>
      </p:sp>
      <p:sp>
        <p:nvSpPr>
          <p:cNvPr id="6" name="Prostokąt 5"/>
          <p:cNvSpPr/>
          <p:nvPr/>
        </p:nvSpPr>
        <p:spPr>
          <a:xfrm>
            <a:off x="362721" y="2055487"/>
            <a:ext cx="11163249" cy="461665"/>
          </a:xfrm>
          <a:prstGeom prst="rect">
            <a:avLst/>
          </a:prstGeom>
        </p:spPr>
        <p:txBody>
          <a:bodyPr wrap="none" lIns="91440" tIns="45720" rIns="91440" bIns="45720" anchor="t">
            <a:spAutoFit/>
          </a:bodyPr>
          <a:lstStyle/>
          <a:p>
            <a:r>
              <a:rPr lang="pl-PL" sz="2400" b="1" dirty="0">
                <a:ea typeface="+mn-lt"/>
                <a:cs typeface="+mn-lt"/>
              </a:rPr>
              <a:t>Z jakimi celami zrównoważonego rozwoju jest związany temat, nad którym pracujesz? </a:t>
            </a:r>
            <a:endParaRPr lang="pl-PL" sz="2400" b="1" dirty="0">
              <a:cs typeface="Calibri"/>
            </a:endParaRPr>
          </a:p>
        </p:txBody>
      </p:sp>
      <p:pic>
        <p:nvPicPr>
          <p:cNvPr id="1026" name="Picture 2" descr="SDGs">
            <a:extLst>
              <a:ext uri="{FF2B5EF4-FFF2-40B4-BE49-F238E27FC236}">
                <a16:creationId xmlns:a16="http://schemas.microsoft.com/office/drawing/2014/main" id="{BCA7F8E4-0846-FFA5-C2DF-6AC8DE196E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183"/>
          <a:stretch/>
        </p:blipFill>
        <p:spPr bwMode="auto">
          <a:xfrm>
            <a:off x="2091612" y="2610456"/>
            <a:ext cx="8008776" cy="3988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3005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1872B4E3-693F-8C02-4940-2DD80252E73F}"/>
              </a:ext>
            </a:extLst>
          </p:cNvPr>
          <p:cNvPicPr>
            <a:picLocks noChangeAspect="1"/>
          </p:cNvPicPr>
          <p:nvPr/>
        </p:nvPicPr>
        <p:blipFill rotWithShape="1">
          <a:blip r:embed="rId3">
            <a:extLst>
              <a:ext uri="{28A0092B-C50C-407E-A947-70E740481C1C}">
                <a14:useLocalDpi xmlns:a14="http://schemas.microsoft.com/office/drawing/2010/main" val="0"/>
              </a:ext>
            </a:extLst>
          </a:blip>
          <a:srcRect l="73886" r="8061" b="26228"/>
          <a:stretch/>
        </p:blipFill>
        <p:spPr>
          <a:xfrm>
            <a:off x="1664561" y="1911406"/>
            <a:ext cx="1650741" cy="3794447"/>
          </a:xfrm>
          <a:prstGeom prst="rect">
            <a:avLst/>
          </a:prstGeom>
        </p:spPr>
      </p:pic>
      <p:sp>
        <p:nvSpPr>
          <p:cNvPr id="5" name="Tytuł 4">
            <a:extLst>
              <a:ext uri="{FF2B5EF4-FFF2-40B4-BE49-F238E27FC236}">
                <a16:creationId xmlns:a16="http://schemas.microsoft.com/office/drawing/2014/main" id="{7C9C69F0-9E7D-C84B-A761-1ACF69312E78}"/>
              </a:ext>
            </a:extLst>
          </p:cNvPr>
          <p:cNvSpPr>
            <a:spLocks noGrp="1"/>
          </p:cNvSpPr>
          <p:nvPr>
            <p:ph type="title"/>
          </p:nvPr>
        </p:nvSpPr>
        <p:spPr/>
        <p:txBody>
          <a:bodyPr>
            <a:normAutofit/>
          </a:bodyPr>
          <a:lstStyle/>
          <a:p>
            <a:r>
              <a:rPr lang="pl-PL" sz="5400" b="1" dirty="0">
                <a:solidFill>
                  <a:srgbClr val="B6CCD7"/>
                </a:solidFill>
                <a:effectLst>
                  <a:outerShdw blurRad="38100" dist="38100" dir="2700000" algn="tl">
                    <a:srgbClr val="000000">
                      <a:alpha val="43137"/>
                    </a:srgbClr>
                  </a:outerShdw>
                </a:effectLst>
                <a:latin typeface="+mn-lt"/>
              </a:rPr>
              <a:t>DEFINIUJ</a:t>
            </a:r>
            <a:endParaRPr lang="pl-PL" sz="5400" dirty="0">
              <a:latin typeface="+mn-lt"/>
            </a:endParaRPr>
          </a:p>
        </p:txBody>
      </p:sp>
      <p:pic>
        <p:nvPicPr>
          <p:cNvPr id="10" name="Obraz 9"/>
          <p:cNvPicPr>
            <a:picLocks noChangeAspect="1"/>
          </p:cNvPicPr>
          <p:nvPr/>
        </p:nvPicPr>
        <p:blipFill rotWithShape="1">
          <a:blip r:embed="rId4">
            <a:extLst>
              <a:ext uri="{28A0092B-C50C-407E-A947-70E740481C1C}">
                <a14:useLocalDpi xmlns:a14="http://schemas.microsoft.com/office/drawing/2010/main" val="0"/>
              </a:ext>
            </a:extLst>
          </a:blip>
          <a:srcRect t="19234"/>
          <a:stretch/>
        </p:blipFill>
        <p:spPr>
          <a:xfrm>
            <a:off x="3529205" y="2224199"/>
            <a:ext cx="8095238" cy="3661394"/>
          </a:xfrm>
          <a:prstGeom prst="rect">
            <a:avLst/>
          </a:prstGeom>
        </p:spPr>
      </p:pic>
      <p:sp>
        <p:nvSpPr>
          <p:cNvPr id="11" name="Prostokąt 10"/>
          <p:cNvSpPr/>
          <p:nvPr/>
        </p:nvSpPr>
        <p:spPr>
          <a:xfrm>
            <a:off x="4522415" y="1215858"/>
            <a:ext cx="7077194" cy="1384995"/>
          </a:xfrm>
          <a:prstGeom prst="rect">
            <a:avLst/>
          </a:prstGeom>
        </p:spPr>
        <p:txBody>
          <a:bodyPr wrap="none" lIns="91440" tIns="45720" rIns="91440" bIns="45720" anchor="t">
            <a:spAutoFit/>
          </a:bodyPr>
          <a:lstStyle/>
          <a:p>
            <a:r>
              <a:rPr lang="pl-PL" sz="2800" b="1" dirty="0"/>
              <a:t>Z jakimi celami zrównoważonego rozwoju jest </a:t>
            </a:r>
            <a:br>
              <a:rPr lang="pl-PL" sz="2800" b="1" dirty="0"/>
            </a:br>
            <a:r>
              <a:rPr lang="pl-PL" sz="2800" b="1" dirty="0"/>
              <a:t>związany problem, nad którym pracujesz? </a:t>
            </a:r>
            <a:endParaRPr lang="pl-PL" sz="2800" dirty="0">
              <a:ea typeface="+mn-lt"/>
              <a:cs typeface="+mn-lt"/>
            </a:endParaRPr>
          </a:p>
          <a:p>
            <a:endParaRPr lang="pl-PL" sz="2800" b="1" dirty="0">
              <a:cs typeface="Calibri"/>
            </a:endParaRPr>
          </a:p>
        </p:txBody>
      </p:sp>
    </p:spTree>
    <p:extLst>
      <p:ext uri="{BB962C8B-B14F-4D97-AF65-F5344CB8AC3E}">
        <p14:creationId xmlns:p14="http://schemas.microsoft.com/office/powerpoint/2010/main" val="1962979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ytuł 1">
            <a:extLst>
              <a:ext uri="{FF2B5EF4-FFF2-40B4-BE49-F238E27FC236}">
                <a16:creationId xmlns:a16="http://schemas.microsoft.com/office/drawing/2014/main" id="{086212FC-4600-4420-BE8A-55706F14EE37}"/>
              </a:ext>
            </a:extLst>
          </p:cNvPr>
          <p:cNvSpPr>
            <a:spLocks noGrp="1"/>
          </p:cNvSpPr>
          <p:nvPr>
            <p:ph type="title"/>
          </p:nvPr>
        </p:nvSpPr>
        <p:spPr>
          <a:xfrm>
            <a:off x="648037" y="1298448"/>
            <a:ext cx="5895178" cy="4099642"/>
          </a:xfrm>
        </p:spPr>
        <p:txBody>
          <a:bodyPr vert="horz" lIns="91440" tIns="45720" rIns="91440" bIns="45720" rtlCol="0" anchor="b">
            <a:normAutofit/>
          </a:bodyPr>
          <a:lstStyle/>
          <a:p>
            <a:r>
              <a:rPr lang="en-US" sz="6600" kern="1200">
                <a:solidFill>
                  <a:srgbClr val="FFFFFF"/>
                </a:solidFill>
                <a:latin typeface="+mj-lt"/>
                <a:ea typeface="+mj-ea"/>
                <a:cs typeface="+mj-cs"/>
              </a:rPr>
              <a:t>Nowoczesne </a:t>
            </a:r>
            <a:br>
              <a:rPr lang="en-US" sz="6600" kern="1200">
                <a:solidFill>
                  <a:srgbClr val="FFFFFF"/>
                </a:solidFill>
                <a:latin typeface="+mj-lt"/>
                <a:ea typeface="+mj-ea"/>
                <a:cs typeface="+mj-cs"/>
              </a:rPr>
            </a:br>
            <a:r>
              <a:rPr lang="en-US" sz="6600" b="1" kern="1200">
                <a:solidFill>
                  <a:srgbClr val="FFFFFF"/>
                </a:solidFill>
                <a:latin typeface="+mj-lt"/>
                <a:ea typeface="+mj-ea"/>
                <a:cs typeface="+mj-cs"/>
              </a:rPr>
              <a:t>metody kształcenia</a:t>
            </a:r>
          </a:p>
        </p:txBody>
      </p:sp>
      <p:sp>
        <p:nvSpPr>
          <p:cNvPr id="11" name="sketch line 1">
            <a:extLst>
              <a:ext uri="{FF2B5EF4-FFF2-40B4-BE49-F238E27FC236}">
                <a16:creationId xmlns:a16="http://schemas.microsoft.com/office/drawing/2014/main" id="{32C5B66D-E390-4A14-AB60-69626CBF2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62635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 line">
            <a:extLst>
              <a:ext uri="{FF2B5EF4-FFF2-40B4-BE49-F238E27FC236}">
                <a16:creationId xmlns:a16="http://schemas.microsoft.com/office/drawing/2014/main" id="{646273DA-F933-4D17-A5FE-B1EF87FD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01798"/>
      </p:ext>
    </p:extLst>
  </p:cSld>
  <p:clrMapOvr>
    <a:masterClrMapping/>
  </p:clrMapOvr>
</p:sld>
</file>

<file path=ppt/theme/theme1.xml><?xml version="1.0" encoding="utf-8"?>
<a:theme xmlns:a="http://schemas.openxmlformats.org/drawingml/2006/main" name="Motyw pakietu Office">
  <a:themeElements>
    <a:clrScheme name="Zielony">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Pakiet 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64E96B37B93FE49B3AE3195950BCA6B" ma:contentTypeVersion="12" ma:contentTypeDescription="Utwórz nowy dokument." ma:contentTypeScope="" ma:versionID="67a0c660da9f20fd6cd24b3f81539390">
  <xsd:schema xmlns:xsd="http://www.w3.org/2001/XMLSchema" xmlns:xs="http://www.w3.org/2001/XMLSchema" xmlns:p="http://schemas.microsoft.com/office/2006/metadata/properties" xmlns:ns2="bb9efbe1-4e3f-4e2a-a657-add56c9ee43f" xmlns:ns3="999f66aa-53fe-494c-b37e-c96811da3a31" targetNamespace="http://schemas.microsoft.com/office/2006/metadata/properties" ma:root="true" ma:fieldsID="418f989d5c5c1ff5d79c08bb7e15832e" ns2:_="" ns3:_="">
    <xsd:import namespace="bb9efbe1-4e3f-4e2a-a657-add56c9ee43f"/>
    <xsd:import namespace="999f66aa-53fe-494c-b37e-c96811da3a3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9efbe1-4e3f-4e2a-a657-add56c9ee4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Tagi obrazów" ma:readOnly="false" ma:fieldId="{5cf76f15-5ced-4ddc-b409-7134ff3c332f}" ma:taxonomyMulti="true" ma:sspId="801e366f-1b14-43b1-b788-11d95fc9f6a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9f66aa-53fe-494c-b37e-c96811da3a3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b66e71e-54fa-4b6b-8998-ac4881e3d293}" ma:internalName="TaxCatchAll" ma:showField="CatchAllData" ma:web="999f66aa-53fe-494c-b37e-c96811da3a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b9efbe1-4e3f-4e2a-a657-add56c9ee43f">
      <Terms xmlns="http://schemas.microsoft.com/office/infopath/2007/PartnerControls"/>
    </lcf76f155ced4ddcb4097134ff3c332f>
    <TaxCatchAll xmlns="999f66aa-53fe-494c-b37e-c96811da3a31" xsi:nil="true"/>
  </documentManagement>
</p:properties>
</file>

<file path=customXml/itemProps1.xml><?xml version="1.0" encoding="utf-8"?>
<ds:datastoreItem xmlns:ds="http://schemas.openxmlformats.org/officeDocument/2006/customXml" ds:itemID="{B08261F0-1565-4AA7-938A-96A6F186F501}"/>
</file>

<file path=customXml/itemProps2.xml><?xml version="1.0" encoding="utf-8"?>
<ds:datastoreItem xmlns:ds="http://schemas.openxmlformats.org/officeDocument/2006/customXml" ds:itemID="{C9550025-1088-466E-B18F-5B9D5848B1E9}"/>
</file>

<file path=customXml/itemProps3.xml><?xml version="1.0" encoding="utf-8"?>
<ds:datastoreItem xmlns:ds="http://schemas.openxmlformats.org/officeDocument/2006/customXml" ds:itemID="{3C486658-26A7-4915-AEC1-530CFF65B62E}"/>
</file>

<file path=docProps/app.xml><?xml version="1.0" encoding="utf-8"?>
<Properties xmlns="http://schemas.openxmlformats.org/officeDocument/2006/extended-properties" xmlns:vt="http://schemas.openxmlformats.org/officeDocument/2006/docPropsVTypes">
  <TotalTime>3250</TotalTime>
  <Words>5599</Words>
  <Application>Microsoft Office PowerPoint</Application>
  <PresentationFormat>Panoramiczny</PresentationFormat>
  <Paragraphs>548</Paragraphs>
  <Slides>110</Slides>
  <Notes>4</Notes>
  <HiddenSlides>0</HiddenSlides>
  <MMClips>0</MMClips>
  <ScaleCrop>false</ScaleCrop>
  <HeadingPairs>
    <vt:vector size="6" baseType="variant">
      <vt:variant>
        <vt:lpstr>Używane czcionki</vt:lpstr>
      </vt:variant>
      <vt:variant>
        <vt:i4>9</vt:i4>
      </vt:variant>
      <vt:variant>
        <vt:lpstr>Motyw</vt:lpstr>
      </vt:variant>
      <vt:variant>
        <vt:i4>2</vt:i4>
      </vt:variant>
      <vt:variant>
        <vt:lpstr>Tytuły slajdów</vt:lpstr>
      </vt:variant>
      <vt:variant>
        <vt:i4>110</vt:i4>
      </vt:variant>
    </vt:vector>
  </HeadingPairs>
  <TitlesOfParts>
    <vt:vector size="121" baseType="lpstr">
      <vt:lpstr>Aptos</vt:lpstr>
      <vt:lpstr>Aptos Display</vt:lpstr>
      <vt:lpstr>Arial</vt:lpstr>
      <vt:lpstr>Calibri</vt:lpstr>
      <vt:lpstr>Google Sans</vt:lpstr>
      <vt:lpstr>HelveticaNeue-Light</vt:lpstr>
      <vt:lpstr>Montserrat</vt:lpstr>
      <vt:lpstr>Poppins</vt:lpstr>
      <vt:lpstr>Wingdings</vt:lpstr>
      <vt:lpstr>Motyw pakietu Office</vt:lpstr>
      <vt:lpstr>Office Theme</vt:lpstr>
      <vt:lpstr>Edukacja dla Zrównoważonego Rozwoju</vt:lpstr>
      <vt:lpstr>Treści szkolenia</vt:lpstr>
      <vt:lpstr>Przedstawiamy się </vt:lpstr>
      <vt:lpstr>Co to jest zrównoważony rozwój?  - rys historyczny </vt:lpstr>
      <vt:lpstr>Kalendarium</vt:lpstr>
      <vt:lpstr>Trzy filary zrównoważonego rozwoju</vt:lpstr>
      <vt:lpstr>Dlaczego zrównoważony rozwój?</vt:lpstr>
      <vt:lpstr>Cele Zrównoważonego Rozwoju</vt:lpstr>
      <vt:lpstr>Fundamenty celów zrównoważonego rozwoju</vt:lpstr>
      <vt:lpstr>Fundamenty celów zrównoważonego rozwoju</vt:lpstr>
      <vt:lpstr>Cele są powszechne.</vt:lpstr>
      <vt:lpstr>Cele są niepodzielne i współzależne.</vt:lpstr>
      <vt:lpstr>Cele mają przekształcić świat.</vt:lpstr>
      <vt:lpstr>Ślad węglowy  – wprowadzenie</vt:lpstr>
      <vt:lpstr>Prezentacja programu PowerPoint</vt:lpstr>
      <vt:lpstr>Kalkulator śladu węglowego – propozycje </vt:lpstr>
      <vt:lpstr>Cele ZR – źródła </vt:lpstr>
      <vt:lpstr>Zrównoważony Rozwój w PŁ – raporty </vt:lpstr>
      <vt:lpstr>Prezentacja programu PowerPoint</vt:lpstr>
      <vt:lpstr>1.Koniec z ubóstwem</vt:lpstr>
      <vt:lpstr>1.Koniec z ubóstwem</vt:lpstr>
      <vt:lpstr>Cel 1 na Politechnice Łódzkiej</vt:lpstr>
      <vt:lpstr>Cel 2 na Politechnice Łódzkiej</vt:lpstr>
      <vt:lpstr>Cel 3 na Politechnice Łódzkiej</vt:lpstr>
      <vt:lpstr>Cel 4 na Politechnice Łódzkiej</vt:lpstr>
      <vt:lpstr>Cel 5 na Politechnice Łódzkiej</vt:lpstr>
      <vt:lpstr>Cel 6 na Politechnice Łódzkiej</vt:lpstr>
      <vt:lpstr>Cel 7 na Politechnice Łódzkiej</vt:lpstr>
      <vt:lpstr>Cel 8 na Politechnice Łódzkiej</vt:lpstr>
      <vt:lpstr>Cel 9 na Politechnice Łódzkiej</vt:lpstr>
      <vt:lpstr>Cel 10 na Politechnice Łódzkiej</vt:lpstr>
      <vt:lpstr>Cel 11 na Politechnice Łódzkiej</vt:lpstr>
      <vt:lpstr>Cel 12 na Politechnice Łódzkiej</vt:lpstr>
      <vt:lpstr>Cel 13 na Politechnice Łódzkiej</vt:lpstr>
      <vt:lpstr>Cel 14 na Politechnice Łódzkiej</vt:lpstr>
      <vt:lpstr>Cel 15 na Politechnice Łódzkiej</vt:lpstr>
      <vt:lpstr>Cel 16 na Politechnice Łódzkiej</vt:lpstr>
      <vt:lpstr>Cel 17 na Politechnice Łódzkiej</vt:lpstr>
      <vt:lpstr>Prezentacja programu PowerPoint</vt:lpstr>
      <vt:lpstr>ZADANIE</vt:lpstr>
      <vt:lpstr>Dzień Długu Ekologicznego (Overshoot Days)</vt:lpstr>
      <vt:lpstr>Prezentacja programu PowerPoint</vt:lpstr>
      <vt:lpstr>SDG Progress Report</vt:lpstr>
      <vt:lpstr>Prezentacja programu PowerPoint</vt:lpstr>
      <vt:lpstr>Gospodarka  o obiegu zamkniętym</vt:lpstr>
      <vt:lpstr>GOZ – rys historyczny</vt:lpstr>
      <vt:lpstr>GOZ – pętla    Źródło:https://www.europarl.europa.eu/topics/pl/article/20151201STO05603/gospodarka-o-obiegu-zamknietym-definicja-znaczenie-i-korzysci-wideo</vt:lpstr>
      <vt:lpstr>Gospodarka cyrkularna </vt:lpstr>
      <vt:lpstr>Jakie obiegi próbują zamknąć przykładowe firmy?</vt:lpstr>
      <vt:lpstr>Jakie obiegi próbują zamknąć przykładowe firmy?</vt:lpstr>
      <vt:lpstr>Zasada 6R </vt:lpstr>
      <vt:lpstr>5 GŁÓWNYCH STRATEGII BIZNESOWYCH  W MODELU GOZ</vt:lpstr>
      <vt:lpstr>5 GŁÓWNYCH STRATEGII BIZNESOWYCH  W MODELU GOZ</vt:lpstr>
      <vt:lpstr>5 GŁÓWNYCH STRATEGII BIZNESOWYCH  W MODELU GOZ</vt:lpstr>
      <vt:lpstr>5 GŁÓWNYCH STRATEGII BIZNESOWYCH  W MODELU GOZ</vt:lpstr>
      <vt:lpstr>5 GŁÓWNYCH STRATEGII BIZNESOWYCH  W MODELU GOZ</vt:lpstr>
      <vt:lpstr>Cykl życia produktu - Life Cycle Assesment (LCA )   </vt:lpstr>
      <vt:lpstr>Poszczególne etapy cyklu życia produktu, czyli LCA </vt:lpstr>
      <vt:lpstr>ZADANIE</vt:lpstr>
      <vt:lpstr>Prezentacja programu PowerPoint</vt:lpstr>
      <vt:lpstr>Eco-design Assessment</vt:lpstr>
      <vt:lpstr>Eco-design Assessment FAZA 1 – PROJEKTOWANIE </vt:lpstr>
      <vt:lpstr>Eco-design Assessment OCENA KOŃCOWA</vt:lpstr>
      <vt:lpstr>Globalna Wioska – ćwiczenie na rozgrzewkę</vt:lpstr>
      <vt:lpstr>Światowa populacja osiągnęła 8 miliardów ludzi.</vt:lpstr>
      <vt:lpstr>Zrównoważone projektowanie…</vt:lpstr>
      <vt:lpstr>Systemic Design Approach</vt:lpstr>
      <vt:lpstr>Prezentacja programu PowerPoint</vt:lpstr>
      <vt:lpstr>Główne założenia</vt:lpstr>
      <vt:lpstr>Nowe role i kompetencje</vt:lpstr>
      <vt:lpstr>Siedem Zasad SUSTAINABLE DESIGN MINDSET</vt:lpstr>
      <vt:lpstr>ZADANIE</vt:lpstr>
      <vt:lpstr>Która wizja jest najlepsza? Ty wybierasz! TSCP</vt:lpstr>
      <vt:lpstr>Która wizja jest najlepsza? Ty wybierasz! TSCP</vt:lpstr>
      <vt:lpstr>Która wizja jest najlepsza? Ty wybierasz! TSCP</vt:lpstr>
      <vt:lpstr>Która wizja jest najlepsza? Ty wybierasz! TSCP</vt:lpstr>
      <vt:lpstr>EUROPEJSKI ZIELONY ŁAD</vt:lpstr>
      <vt:lpstr>Pakiet inicjatyw w ramach pakietu dotyczącego GOZ</vt:lpstr>
      <vt:lpstr>Regulacje dotyczące projektowania GOZ - Unia Europejska</vt:lpstr>
      <vt:lpstr>Ekoprojekt dla zrównoważonych produktów (ESPR)</vt:lpstr>
      <vt:lpstr>Ekoprojekt dla zrównoważonych produktów (ESPR)</vt:lpstr>
      <vt:lpstr>Zrównoważony rozwój w edukacji</vt:lpstr>
      <vt:lpstr>Dobre praktyki – projekt GreenTEX </vt:lpstr>
      <vt:lpstr>Dobre praktyki – GreenTex</vt:lpstr>
      <vt:lpstr>Dobre praktyki – GreenTex</vt:lpstr>
      <vt:lpstr>Dobre praktyki – GreenTex</vt:lpstr>
      <vt:lpstr>Dobre praktyki – GreenTex</vt:lpstr>
      <vt:lpstr>Prezentacja programu PowerPoint</vt:lpstr>
      <vt:lpstr>Prezentacja programu PowerPoint</vt:lpstr>
      <vt:lpstr>Integrated Design</vt:lpstr>
      <vt:lpstr>Integrated Design</vt:lpstr>
      <vt:lpstr>Prezentacja programu PowerPoint</vt:lpstr>
      <vt:lpstr>Prezentacja programu PowerPoint</vt:lpstr>
      <vt:lpstr>Etapy Integrated Design</vt:lpstr>
      <vt:lpstr>Prezentacja programu PowerPoint</vt:lpstr>
      <vt:lpstr>Prezentacja programu PowerPoint</vt:lpstr>
      <vt:lpstr>ODKRYJ</vt:lpstr>
      <vt:lpstr>DEFINIUJ</vt:lpstr>
      <vt:lpstr>Nowoczesne  metody kształcenia</vt:lpstr>
      <vt:lpstr>Nowoczesne  metody kształcenia</vt:lpstr>
      <vt:lpstr>Flipped Education = odwrócona klasa</vt:lpstr>
      <vt:lpstr>Rola nauczyciela w Flipped Education</vt:lpstr>
      <vt:lpstr>Filary FE</vt:lpstr>
      <vt:lpstr>Inne metody stosowane w PŁ</vt:lpstr>
      <vt:lpstr>ZADANIE</vt:lpstr>
      <vt:lpstr>ZADANIE</vt:lpstr>
      <vt:lpstr>ZADANIE</vt:lpstr>
      <vt:lpstr>ZADANIE</vt:lpstr>
      <vt:lpstr>ZADANIE</vt:lpstr>
      <vt:lpstr>Cele Zrównoważonego Rozwoju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ALL</dc:creator>
  <cp:lastModifiedBy>Monika Malinowska-Olszowy I42</cp:lastModifiedBy>
  <cp:revision>80</cp:revision>
  <dcterms:created xsi:type="dcterms:W3CDTF">2024-11-04T13:00:15Z</dcterms:created>
  <dcterms:modified xsi:type="dcterms:W3CDTF">2025-08-09T11:38:21Z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0x010100064E96B37B93FE49B3AE3195950BCA6B</vt:lpwstr>
  </property>
</Properties>
</file>